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94" r:id="rId2"/>
    <p:sldId id="256" r:id="rId3"/>
    <p:sldId id="288" r:id="rId4"/>
    <p:sldId id="257" r:id="rId5"/>
    <p:sldId id="259" r:id="rId6"/>
    <p:sldId id="260" r:id="rId7"/>
    <p:sldId id="262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7" r:id="rId17"/>
    <p:sldId id="278" r:id="rId18"/>
    <p:sldId id="279" r:id="rId19"/>
    <p:sldId id="280" r:id="rId20"/>
    <p:sldId id="287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1ABF-DD48-2194-6A37-64338A69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539AEC-F584-5E84-ED3B-B3224ADC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EB793-3BB6-6C87-38CB-89591837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B3D86-8537-5815-D7C8-F8FAF2F0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73B3F-6211-B770-34B3-B8B649C4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4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EA639-B375-679F-CA7D-BA1DF3AB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5BA81-911D-5911-A021-49B132CB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F7019-FD04-43F3-3CBF-025F9691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F66F1-CB65-0C7A-7B89-824F6D73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781B3-D061-F036-E0DB-3A0BF7EF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2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E3A2D5-C613-409D-9FBF-687F7CD3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6F45B6-5DA2-C0CA-053A-B3AB71F78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3AC67-C571-FD23-1388-8A185B4B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28F9B-1849-1D3B-92A4-CE6E3DB3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8F5E9-12F8-B706-43CB-9589301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5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F4FB2-488C-F963-0A48-04032431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4A7EC-6CF0-243F-A980-7DCCDEC2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BA03B-30CC-3CBE-B944-95F2CAD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950D-21B8-ACFB-E94C-F462C6E3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0AF06-B61F-65C8-6612-69A98E36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781D4-8D56-667C-662E-4345000B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2D010-6D2F-532B-B142-BA4DB671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DC2DB-2BB8-9950-95EE-96B73D04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AB6177-CEAD-7189-D578-1B3B51E3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6DFE7-4785-6FB6-AC4C-FCA99856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2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11FDD-E3D4-7179-AC6E-3DC1DB7D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D4C5E-2927-40C1-B773-DAB9E909C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232113-635E-362B-7A15-9800316EB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48058E-8182-FF75-DDD1-1D63E36C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B6B74C-781D-284F-EBC0-0D9C5F9F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0011B0-078F-28D3-043A-1FDE1FA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30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3AF9A-0BEC-2C2F-5BC9-8C40DB94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A67C03-D1B3-D123-47D7-FB15FCE7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475F3D-7B65-FBC9-8F9D-6664CD82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9FB74E-BC82-987F-3754-818567F89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124460-2165-D67B-3CF8-53F6B9424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FD61D7-CA02-6730-2D9F-35A05273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4D11B2-E142-52BF-AFB3-EA386A63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DC24B6-9726-FB8D-ABA0-4CB72BCA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74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2E209-FBDB-01D6-C993-C4202C79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E6821F-3095-53BA-84FB-47E005E4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C39486-B2B4-6EDD-B4B5-33E4CF43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16199A-8B11-52EC-2D7D-B7E67CC0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CE1697-0B61-AE7E-25DF-3D7831BD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EA4DE7-04A6-84CF-407F-CB3FBEE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6CE580-7B23-E93D-F07A-7270337A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9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C605-C46F-2FF6-5083-B6D2090C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84429-23DA-43EB-D942-901916DE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3CD21B-8FBA-3BAF-38CC-695AEB45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19952-677D-E256-5930-EF532CBF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166FB-8CCC-F04D-BF67-1468B041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23FF3D-2D49-41AF-C0CF-1C163678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28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4DA9A-DB94-1A3D-6936-D1F234C4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558772-055D-0D74-A663-C5527E5F6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10172D-5D0F-2309-CFE8-C175507D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3E4AA4-5E66-36DA-DB5F-B45E2E18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3A31DC-F924-2360-A87C-B23A5C2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B97CD0-D0CA-533D-7C30-FEB13BF4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99D191-8989-59C3-C83E-BB53EF7C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12B07-4B59-6B5B-33AF-07C1243C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D989D-BE71-2141-437A-157E847E3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FA06-DC71-4761-BCBE-D2E34A36CE6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C7042-03BE-AD32-45BF-6CFCD4EE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A3EBD-D9FC-7A6C-517D-5B51A28CD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EFBD-6236-4BB8-83AD-DF861F63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06EF-13B6-96D1-78E0-BE69BC07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0F3AD24-01C5-480C-024F-D3515DB86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45314" cy="5650490"/>
          </a:xfrm>
        </p:spPr>
      </p:pic>
    </p:spTree>
    <p:extLst>
      <p:ext uri="{BB962C8B-B14F-4D97-AF65-F5344CB8AC3E}">
        <p14:creationId xmlns:p14="http://schemas.microsoft.com/office/powerpoint/2010/main" val="163181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9A6966-F753-9CA9-19D5-8618118F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Análise quantitativa da distribuição das principais categorias de exames clínicos realizados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44BD6B-85B6-2225-2A48-7591E5FB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20E2414-EA3B-B7E2-99D5-F7A1A52C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pt-BR" dirty="0"/>
              <a:t>Analisando o Dataframe em relação a </a:t>
            </a:r>
            <a:r>
              <a:rPr lang="pt-BR" sz="1600" dirty="0"/>
              <a:t>Análise quantitativa da distribuição das principais categorias de exames clínicos realizados, foi percebido dois principais grupamentos em relação a essas categorias. </a:t>
            </a:r>
            <a:r>
              <a:rPr lang="pt-BR" sz="1600" b="1" dirty="0"/>
              <a:t>As categorias de destaque são a CA e RD, com respectivamente 78 % e 18%.</a:t>
            </a:r>
            <a:r>
              <a:rPr lang="pt-BR" sz="1600" dirty="0"/>
              <a:t> </a:t>
            </a:r>
          </a:p>
          <a:p>
            <a:pPr algn="just">
              <a:lnSpc>
                <a:spcPct val="200000"/>
              </a:lnSpc>
            </a:pPr>
            <a:r>
              <a:rPr lang="pt-BR" sz="1600" i="1" dirty="0"/>
              <a:t>“O que reflete a necessidade de um direcionamento orçamentário para esses grupos ao citarmos expansão de atividades.”</a:t>
            </a:r>
            <a:endParaRPr lang="pt-BR" i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D04D119-58F6-3595-9E9E-65992E03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AA62074-F4CD-73FE-CA9B-DF2BB5413125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58991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8039EA-E20B-1B42-6D79-EC8880A5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b="1" dirty="0"/>
              <a:t>Análise quantitativa da distribuição das principais famílias de exames clínicos realizados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48BE35-E0D4-CD2A-05A5-E1D2A59C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0431ED0-23CC-0768-1B62-8F2B6DB3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Analisando o Dataframe em relação a Análise quantitativa da distribuição das principais famílias de exames clínicos realizados, foi percebido 7 principais grupamentos em relação a essas famílias. </a:t>
            </a:r>
            <a:r>
              <a:rPr lang="pt-BR" sz="1400" b="1" dirty="0"/>
              <a:t>As famílias em destaque são  </a:t>
            </a:r>
            <a:r>
              <a:rPr lang="pt-BR" sz="1400" b="1" dirty="0" err="1"/>
              <a:t>Corelab</a:t>
            </a:r>
            <a:r>
              <a:rPr lang="pt-BR" sz="1400" b="1" dirty="0"/>
              <a:t>, GENETICS, CORELAB, ULTRASOUND, Toxico         Hemato, CT </a:t>
            </a:r>
            <a:r>
              <a:rPr lang="pt-BR" sz="1400" b="1" dirty="0" err="1"/>
              <a:t>scan</a:t>
            </a:r>
            <a:r>
              <a:rPr lang="pt-BR" sz="1400" b="1" dirty="0"/>
              <a:t> .    </a:t>
            </a:r>
          </a:p>
          <a:p>
            <a:pPr algn="just">
              <a:lnSpc>
                <a:spcPct val="200000"/>
              </a:lnSpc>
            </a:pPr>
            <a:r>
              <a:rPr lang="pt-BR" sz="1400" i="1" dirty="0"/>
              <a:t>“O que reflete a necessidade de um direcionamento orçamentário para essas famílias ao citarmos expansão de atividades.”</a:t>
            </a:r>
          </a:p>
          <a:p>
            <a:endParaRPr lang="pt-BR" sz="1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4C37051-17FC-BD89-74C2-412EF1B2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996950"/>
            <a:ext cx="61722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20C24F-4906-E849-2ABA-9969957B3D86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151580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C518BA7-9820-200D-9F12-A70B293C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b="1" dirty="0"/>
              <a:t>Análise quantitativa da distribuição das principais especialidades de exames clínicos realizados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4809E7-2645-9322-FF49-ED57220A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76BBCA1-B2A3-C19B-6F7F-392284FB5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96932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210000"/>
              </a:lnSpc>
            </a:pPr>
            <a:r>
              <a:rPr lang="pt-BR" sz="5200" dirty="0"/>
              <a:t>Analisando o Dataframe em relação a Análise quantitativa da distribuição das principais especialidades de exames clínicos realizados, foi percebido 5 principais grupamentos em relação a essas especialidades. </a:t>
            </a:r>
            <a:r>
              <a:rPr lang="pt-BR" sz="5200" b="1" dirty="0"/>
              <a:t>As especialidades em destaque são: IMMUNOHORMONE (equivalente a 23%), BIOCHEMISTRY (equivalente a 12%),        SPECIAL GENETICS (equivalente a 9%), ALLERGY  ( equivalente a 9%),, SKELETAL MUSCLE (equivalente a 4%), </a:t>
            </a:r>
            <a:r>
              <a:rPr lang="pt-BR" sz="5200" i="1" dirty="0"/>
              <a:t>“O que reflete a necessidade de um direcionamento orçamentário para essas especialidades ao citarmos expansão de atividades.”</a:t>
            </a:r>
          </a:p>
          <a:p>
            <a:endParaRPr lang="pt-BR" sz="1600" dirty="0"/>
          </a:p>
          <a:p>
            <a:endParaRPr lang="pt-B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391E4A4-46AA-F5F3-B7C3-A711CEBB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1" y="1039019"/>
            <a:ext cx="6172200" cy="48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405D798-FCED-75D6-652D-7EB4B27DBA01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368461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D9A52CE-7A08-DA15-A866-F284459C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/>
              <a:t>Análise quantitativa da distribuição das principais clientes em relação à exames clínicos realizados</a:t>
            </a:r>
            <a:endParaRPr lang="pt-BR" sz="28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E19080-289B-8943-957D-7EBE02AE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B668F53-B241-25EF-3E88-6A2876A2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49580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Analisando o Dataframe em relação a Análise quantitativa da distribuição das principais clientes em relação à exames clínicos realizados, foi percebido um grupo especial de clientes que mais deixam recursos na organização. </a:t>
            </a:r>
            <a:r>
              <a:rPr lang="pt-BR" sz="1400" b="1" dirty="0"/>
              <a:t>São eles final :51, 30 , 97, 99,  26 . </a:t>
            </a:r>
          </a:p>
          <a:p>
            <a:pPr algn="just">
              <a:lnSpc>
                <a:spcPct val="200000"/>
              </a:lnSpc>
            </a:pPr>
            <a:r>
              <a:rPr lang="pt-BR" sz="1400" i="1" dirty="0"/>
              <a:t>“A descoberta desses clientes é importante para que ações de fidelização dos mesmos posam ser executadas como prioritária.”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4FD7537-FA9E-98D6-7B5F-1DD2477D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1052127"/>
            <a:ext cx="6163821" cy="48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2376D32-E347-9488-1624-0AC9F9A10199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117916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E4999F-C0D8-A1F3-F919-8E237779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47848" cy="1600200"/>
          </a:xfrm>
        </p:spPr>
        <p:txBody>
          <a:bodyPr>
            <a:noAutofit/>
          </a:bodyPr>
          <a:lstStyle/>
          <a:p>
            <a:r>
              <a:rPr lang="pt-BR" sz="2800" b="1" dirty="0"/>
              <a:t>Análise quantitativa da distribuição do Ticket médio em relação ao gênero</a:t>
            </a:r>
            <a:endParaRPr lang="pt-BR" sz="2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3A5A98C-F058-8A84-DD7B-8D01D3CA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A7C424F-1A71-4C36-5979-5C3913C9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68976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Analisando o Dataframe em relação a </a:t>
            </a:r>
            <a:r>
              <a:rPr lang="pt-BR" sz="1400" b="1" dirty="0"/>
              <a:t>Análise quantitativa da distribuição do </a:t>
            </a:r>
            <a:r>
              <a:rPr lang="pt-BR" sz="1400" b="1" dirty="0" err="1"/>
              <a:t>Tiket</a:t>
            </a:r>
            <a:r>
              <a:rPr lang="pt-BR" sz="1400" b="1" dirty="0"/>
              <a:t> médio em relação ao gênero</a:t>
            </a:r>
            <a:r>
              <a:rPr lang="pt-BR" sz="1400" dirty="0"/>
              <a:t>, foi percebido a distribuição entre masculino, feminino e indefinido. </a:t>
            </a:r>
          </a:p>
          <a:p>
            <a:pPr algn="just">
              <a:lnSpc>
                <a:spcPct val="200000"/>
              </a:lnSpc>
            </a:pPr>
            <a:r>
              <a:rPr lang="nn-NO" sz="1400" b="1" dirty="0"/>
              <a:t>Mulheres gastam em média (F-52.936704), indefinidos gastam em média (I-22.666667), e Homens gastam em média (M -47.8837550).</a:t>
            </a:r>
          </a:p>
          <a:p>
            <a:pPr algn="just">
              <a:lnSpc>
                <a:spcPct val="200000"/>
              </a:lnSpc>
            </a:pPr>
            <a:r>
              <a:rPr lang="nn-NO" sz="1400" b="1" i="1" dirty="0"/>
              <a:t> </a:t>
            </a:r>
            <a:r>
              <a:rPr lang="nn-NO" sz="1400" i="1" dirty="0"/>
              <a:t>Esse tipo de análise ajuda no processo de fidelização e definição de políticas de combos e descontros.</a:t>
            </a:r>
            <a:endParaRPr lang="pt-BR" sz="1400" i="1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841CAF3-1CCA-AAC1-E0D0-6344D83C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929681-6531-A378-9BB6-1CDEBFD4DC8F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379889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D2643A-D752-7F4B-9AEF-B9B5FC00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b="1" dirty="0"/>
              <a:t>Análise quantitativa da distribuição do Ticket médio em relação ao ID do laboratório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0F1572-9CD9-7FA8-653F-D3BDC961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A8B2F6A-8F52-EE32-C9D6-C0307185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pt-BR" sz="1600" dirty="0"/>
              <a:t>Analisando o Dataframe em relação a </a:t>
            </a:r>
            <a:r>
              <a:rPr lang="pt-BR" sz="1600" b="1" dirty="0"/>
              <a:t>Análise quantitativa da distribuição do Ticket médio em relação ao ID do laboratório</a:t>
            </a:r>
            <a:r>
              <a:rPr lang="pt-BR" sz="1600" dirty="0"/>
              <a:t>, foi percebido maior distribuição para </a:t>
            </a:r>
            <a:r>
              <a:rPr lang="pt-BR" sz="1600" b="1" dirty="0"/>
              <a:t>L61, L120, L121.</a:t>
            </a:r>
          </a:p>
          <a:p>
            <a:pPr algn="just">
              <a:lnSpc>
                <a:spcPct val="200000"/>
              </a:lnSpc>
            </a:pPr>
            <a:r>
              <a:rPr lang="pt-BR" i="1" dirty="0"/>
              <a:t>Apesar desses laboratórios possuírem maior ticket médio, somente </a:t>
            </a:r>
            <a:r>
              <a:rPr lang="pt-BR" sz="1600" b="1" dirty="0"/>
              <a:t>L121 possui um excelente quantitativo de exames realizados</a:t>
            </a:r>
            <a:r>
              <a:rPr lang="pt-BR" i="1" dirty="0"/>
              <a:t>. Os laboratórios que mais realizam exames são :</a:t>
            </a:r>
            <a:r>
              <a:rPr lang="pt-BR" sz="1600" b="1" dirty="0"/>
              <a:t> ID L133,  L152,  L139,  L121,  L166.</a:t>
            </a:r>
            <a:endParaRPr lang="pt-BR" sz="1600" i="1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8F9A2-3266-7095-F5B5-97EC7050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1152524"/>
            <a:ext cx="6156757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7134DE-6533-77DC-FD5C-7CAA8EDB7848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57386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D66A6F-CCD7-3D5E-DE02-39DFC798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Análise quantitativa da distribuição do Ticket médio em relação ao código de exame de laboratório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DA6883-72DE-6FFE-4EA1-9CE6428D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A589F3E-B17F-CEEB-F6B5-3A5BA86D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pt-BR" sz="1600" dirty="0"/>
              <a:t>Analisando o Dataframe em relação a </a:t>
            </a:r>
            <a:r>
              <a:rPr lang="pt-BR" sz="1600" b="1" dirty="0"/>
              <a:t>Análise quantitativa da distribuição do Ticket médio em relação ao código de exame de laboratório</a:t>
            </a:r>
            <a:r>
              <a:rPr lang="pt-BR" sz="1600" dirty="0"/>
              <a:t>, foi percebido maior distribuição para final </a:t>
            </a:r>
            <a:r>
              <a:rPr lang="pt-BR" sz="1600" b="1" dirty="0"/>
              <a:t>38, 43, 53 e 78.</a:t>
            </a:r>
          </a:p>
          <a:p>
            <a:pPr algn="just">
              <a:lnSpc>
                <a:spcPct val="200000"/>
              </a:lnSpc>
            </a:pPr>
            <a:r>
              <a:rPr lang="pt-BR" i="1" dirty="0"/>
              <a:t>Teoricamente esses ID de exames deixam na média mais recursos na instituição, o que corrobora para uma situação de priorização orçamentária no processo de expansão. </a:t>
            </a:r>
            <a:endParaRPr lang="pt-BR" sz="1600" i="1" dirty="0"/>
          </a:p>
          <a:p>
            <a:endParaRPr lang="pt-BR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E5D6F17E-E96A-3DE3-9562-031AFE35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996950"/>
            <a:ext cx="6172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D641EE-5C5D-E7A0-5CD7-E9B218BCB249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43762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F2528D-A6BF-A179-0C01-84093ACC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Análise quantitativa da distribuição do Ticket médio em relação ao endereço do laboratório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A6760F-1521-9B6C-F588-7C476C37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65EBF0E-A257-7260-4A94-8899DE40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676794" cy="467590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1400" dirty="0"/>
              <a:t>Analisando o Dataframe em relação a </a:t>
            </a:r>
            <a:r>
              <a:rPr lang="pt-BR" sz="1400" b="1" dirty="0"/>
              <a:t>Análise quantitativa da distribuição do Ticket médio em relação ao endereço do laboratório</a:t>
            </a:r>
            <a:r>
              <a:rPr lang="pt-BR" sz="1400" dirty="0"/>
              <a:t>, foi percebido maior distribuição para </a:t>
            </a:r>
          </a:p>
          <a:p>
            <a:pPr algn="just">
              <a:lnSpc>
                <a:spcPct val="100000"/>
              </a:lnSpc>
            </a:pPr>
            <a:r>
              <a:rPr lang="pt-BR" sz="1400" b="1" dirty="0"/>
              <a:t>1000 E STADIUM, ANN ARBOR, MI 48104               41.837607</a:t>
            </a:r>
          </a:p>
          <a:p>
            <a:pPr algn="just">
              <a:lnSpc>
                <a:spcPct val="100000"/>
              </a:lnSpc>
            </a:pPr>
            <a:r>
              <a:rPr lang="pt-BR" sz="1400" b="1" dirty="0"/>
              <a:t>101 EAST OLNEY AVENUE, PHILADELPHIA, PA 19120     61.989457</a:t>
            </a:r>
          </a:p>
          <a:p>
            <a:pPr algn="just">
              <a:lnSpc>
                <a:spcPct val="100000"/>
              </a:lnSpc>
            </a:pPr>
            <a:r>
              <a:rPr lang="pt-BR" sz="1400" b="1" dirty="0"/>
              <a:t>101 S. DIVISION, STRONGHURST, IL 61480            28.470506</a:t>
            </a:r>
          </a:p>
          <a:p>
            <a:pPr algn="just">
              <a:lnSpc>
                <a:spcPct val="200000"/>
              </a:lnSpc>
            </a:pPr>
            <a:r>
              <a:rPr lang="pt-BR" sz="1400" i="1" dirty="0"/>
              <a:t>Atenção: Os principais endereços de maiores tickets não coincidem com os endereços que tem maiores números de exames. E isso é muito importante para tomada de decisão. 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3A4C376-3521-C34E-DCA1-131383D5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0" y="996950"/>
            <a:ext cx="6172201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0B87A02-0D18-003F-9AFA-AB5FFE6D14CE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26204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95070-D9FE-5F45-2AD2-4433031C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b="1" dirty="0"/>
              <a:t>Análise quantitativa da distribuição do Ticket médio em relação ao ano de ocorrência do exame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82BC003-8F94-59E7-C028-0B689ACD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CAC1C62-954C-3B14-D04F-BF856B38A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pt-BR" dirty="0"/>
              <a:t>Analisando o Dataframe em relação a </a:t>
            </a:r>
            <a:r>
              <a:rPr lang="pt-BR" b="1" dirty="0"/>
              <a:t>Análise quantitativa da distribuição do Ticket médio em relação ao ano de ocorrência do exame</a:t>
            </a:r>
            <a:r>
              <a:rPr lang="pt-BR" dirty="0"/>
              <a:t>, foi percebido distribuição equivalentes para os anos de 2019,2020 e 2021.</a:t>
            </a:r>
          </a:p>
          <a:p>
            <a:pPr algn="just">
              <a:lnSpc>
                <a:spcPct val="200000"/>
              </a:lnSpc>
            </a:pPr>
            <a:r>
              <a:rPr lang="pt-BR" i="1" dirty="0"/>
              <a:t>Isso mostra sustentação da base de clientes, bem como consistência das políticas de fidelização da organização.</a:t>
            </a:r>
          </a:p>
          <a:p>
            <a:pPr algn="just">
              <a:lnSpc>
                <a:spcPct val="200000"/>
              </a:lnSpc>
            </a:pPr>
            <a:endParaRPr lang="pt-B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6AB31B9-A998-D2A1-11A8-79EDC0EB4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987425"/>
            <a:ext cx="61722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2EA471-9066-4B7F-5902-60050EADDCB0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85745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9016EF3-21DD-B2DF-7DD6-5E8501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Análise quantitativa da distribuição do Ticket médio em relação aos meses de realização do exame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27FD3D-DD57-C7BA-24B5-B801EB7B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F4E1A9-8A1C-2F02-EB6F-7EE7A6940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Analisando o Dataframe em relação a </a:t>
            </a:r>
            <a:r>
              <a:rPr lang="pt-BR" sz="1400" b="1" dirty="0"/>
              <a:t>Análise quantitativa da distribuição do Ticket médio em relação aos meses de realização do exame</a:t>
            </a:r>
            <a:r>
              <a:rPr lang="pt-BR" sz="1400" dirty="0"/>
              <a:t>, foi percebido distribuição equivalentes para todos os meses durante os três anos de análise.</a:t>
            </a:r>
          </a:p>
          <a:p>
            <a:pPr algn="just">
              <a:lnSpc>
                <a:spcPct val="200000"/>
              </a:lnSpc>
            </a:pPr>
            <a:r>
              <a:rPr lang="pt-BR" sz="1400" i="1" dirty="0"/>
              <a:t>Isso mostra sustentação da base de clientes, bem como consistência das políticas de fidelização da organização.</a:t>
            </a:r>
          </a:p>
          <a:p>
            <a:pPr algn="just">
              <a:lnSpc>
                <a:spcPct val="200000"/>
              </a:lnSpc>
            </a:pPr>
            <a:endParaRPr lang="pt-BR" sz="14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F55A071-769C-44CD-FBFA-EAB42793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996950"/>
            <a:ext cx="61722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CF3FBFB-8B11-2A15-E454-60671C78B1B0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61314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E507E-F5C5-5B68-1B8D-AB9CA485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DESAFIO: EXPANSÃO DE UMA REDE DE LABORATÓRIOS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Análise de Negócio para a Empresa </a:t>
            </a:r>
            <a:r>
              <a:rPr lang="pt-BR" dirty="0" err="1"/>
              <a:t>EloGroup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26850-68D4-B3A3-05AE-E54BC849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5202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/>
              <a:t>Dr Dheiver Francisco Santos</a:t>
            </a:r>
          </a:p>
          <a:p>
            <a:r>
              <a:rPr lang="pt-BR" dirty="0"/>
              <a:t>Cientista de Dados Sênior</a:t>
            </a:r>
          </a:p>
        </p:txBody>
      </p:sp>
    </p:spTree>
    <p:extLst>
      <p:ext uri="{BB962C8B-B14F-4D97-AF65-F5344CB8AC3E}">
        <p14:creationId xmlns:p14="http://schemas.microsoft.com/office/powerpoint/2010/main" val="417189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0CE07B-1376-11C3-B296-1BEB9BF6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de correlação de variáveis para os dados de laboratório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6228CC-0A88-106A-87D5-919316D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BADC73B-E538-550A-8853-ECF03373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5096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Analisando o Dataframe em relação a </a:t>
            </a:r>
            <a:r>
              <a:rPr lang="pt-BR" sz="1600" b="1" dirty="0"/>
              <a:t>Análise de correlação de variáveis para os dados de laboratório</a:t>
            </a:r>
            <a:r>
              <a:rPr lang="pt-BR" sz="1600" dirty="0"/>
              <a:t>, assim, áreas mais claras apresentam forte correlação de dados e áreas mais escuras representam baixa correlação de dados.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Por exemplo : (1) o código do item do exame tem boa correlação com o preço do exame, (2) o ano e o mês possui baixa correlação entre eles.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749554AA-6C5E-B26B-C03D-CD6854B4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34" y="987424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A8648C3-B39E-01B7-F752-A6E3B18605B8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327361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D95CBE-BCB2-A221-61C0-310BACAD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Forecast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C5DD1D-C41B-DFF6-37D4-F08029F07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39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26DC71-AE95-1651-113E-3142A614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b="1" dirty="0"/>
              <a:t>Previsão de preços de exames laboratoriais utilizando toda base histórica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1254F63-B927-7373-687E-11C07533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8449388-0EF5-E0E9-1555-F7820531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Os resultados do </a:t>
            </a:r>
            <a:r>
              <a:rPr lang="pt-BR" dirty="0" err="1"/>
              <a:t>Fbprophet</a:t>
            </a:r>
            <a:r>
              <a:rPr lang="pt-BR" dirty="0"/>
              <a:t> mostrou uma direção indefinida de tendência em relação a crescimento e decaimento. Além disso, semanalmente mostrou uma tendência ascendente, então começou a se estabilizar, perdendo -2,00  de valor de mercado. O que mostra que o início da semana é bom para vendas. Por último, Anualmente, mostra uma tendência ascendente de janeiro a maio de 2022.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ABD3B-498E-3423-65D2-BFA2D7439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0"/>
            <a:ext cx="6865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3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85CA45-228D-B248-78AA-06F4F84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Previsão de preços de exames laboratoriais utilizando base histórica do laboratório L058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62563ED-454D-FED6-77D6-3C8572BD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C7FB7CF-E742-AB6F-517C-B750DA629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Os resultados do </a:t>
            </a:r>
            <a:r>
              <a:rPr lang="pt-BR" dirty="0" err="1"/>
              <a:t>Fbprophet</a:t>
            </a:r>
            <a:r>
              <a:rPr lang="pt-BR" dirty="0"/>
              <a:t> mostrou uma direção de crescimento em relação ao numero de vendas do laboratório L058. Além disso, semanalmente mostrou uma tendência ascendente, então começou a se estabilizar, Crescendo 5%  de valor de mercado de segunda a sexta feira. Por último, Anualmente, mostra uma tendência de pico nos meses de julho a setembro de 2022.Esses resultados mostram claramente a necessidade de expansão dos serviços na região do laboratório L058.</a:t>
            </a:r>
          </a:p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8D37E6-5825-2FA9-8323-4BBD31680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0"/>
            <a:ext cx="6865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3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AD357C-8A81-A2EA-82DC-86E6BF6E2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DD2BAD5-A23F-FE40-F7D0-9F3AC3237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desafio foi realizado com sucesso ao ser apresentado uma analise exploratória e previsão de preços em relação ao comportamento dos diferentes laboratórios para que seja subsídio de tomada de decisão em relação ao processo de expansão da rede.</a:t>
            </a:r>
          </a:p>
        </p:txBody>
      </p:sp>
    </p:spTree>
    <p:extLst>
      <p:ext uri="{BB962C8B-B14F-4D97-AF65-F5344CB8AC3E}">
        <p14:creationId xmlns:p14="http://schemas.microsoft.com/office/powerpoint/2010/main" val="13235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D95CBE-BCB2-A221-61C0-310BACAD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C5DD1D-C41B-DFF6-37D4-F08029F07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9A97A9-0A8A-DD40-3A97-478C5EC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quantitativa da distribuição de gênero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470DB0-2A21-FB4D-C944-9207292B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11A59FD-B607-B3AE-7049-5DDFBAEA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pt-BR" dirty="0"/>
              <a:t>Analisando o Dataframe , observou-se três tipologias em relação ao gênero </a:t>
            </a:r>
            <a:r>
              <a:rPr lang="pt-BR" b="1" dirty="0"/>
              <a:t>(Feminino, Masculino e Indefinido). </a:t>
            </a:r>
          </a:p>
          <a:p>
            <a:pPr algn="just">
              <a:lnSpc>
                <a:spcPct val="200000"/>
              </a:lnSpc>
            </a:pPr>
            <a:r>
              <a:rPr lang="pt-BR" dirty="0"/>
              <a:t>Você tem uma distribuição de </a:t>
            </a:r>
            <a:r>
              <a:rPr lang="pt-BR" b="1" dirty="0"/>
              <a:t>63% </a:t>
            </a:r>
            <a:r>
              <a:rPr lang="pt-BR" dirty="0"/>
              <a:t>do sexo feminino , </a:t>
            </a:r>
            <a:r>
              <a:rPr lang="pt-BR" b="1" dirty="0"/>
              <a:t>36%</a:t>
            </a:r>
            <a:r>
              <a:rPr lang="pt-BR" dirty="0"/>
              <a:t> do sexo Masculino, e uma porção ínfima de pessoas que marcaram como Indefinido.</a:t>
            </a:r>
          </a:p>
          <a:p>
            <a:r>
              <a:rPr lang="pt-BR" dirty="0"/>
              <a:t>Percentual:</a:t>
            </a:r>
          </a:p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 &gt;&gt;0.636994 ; M &gt;&gt;0.363002 ; I&gt;&gt; 0.000004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A80A7C-032B-C0DB-4B80-0FDDF58A9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82" y="746759"/>
            <a:ext cx="6510618" cy="559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9724DC4-2179-5FEA-B1B6-E7165067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29FB943A-1750-A33D-DD12-4AA23A267852}"/>
              </a:ext>
            </a:extLst>
          </p:cNvPr>
          <p:cNvSpPr txBox="1">
            <a:spLocks/>
          </p:cNvSpPr>
          <p:nvPr/>
        </p:nvSpPr>
        <p:spPr>
          <a:xfrm>
            <a:off x="839788" y="2894012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2986E4-C754-D29F-C299-CEB269460C7B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15254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572BA8-EDDF-1C22-DE54-C00791EB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quantitativa da distribuição do número de exames por ano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ECE3F6-1EE1-A889-4F59-E73FB601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F2037A5-3069-7749-8BDC-2875D1B7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801485" cy="457892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Analisando o Dataframe , observou-se três tipologias em relação ao ano </a:t>
            </a:r>
            <a:r>
              <a:rPr lang="pt-BR" sz="1400" b="1" dirty="0"/>
              <a:t>(2019, 2020 e 2021). </a:t>
            </a:r>
          </a:p>
          <a:p>
            <a:pPr algn="just">
              <a:lnSpc>
                <a:spcPct val="200000"/>
              </a:lnSpc>
            </a:pPr>
            <a:r>
              <a:rPr lang="pt-BR" sz="1400" dirty="0"/>
              <a:t>Você tem uma distribuição de </a:t>
            </a:r>
            <a:r>
              <a:rPr lang="pt-BR" sz="1400" b="1" dirty="0"/>
              <a:t>48% no ano de 2019</a:t>
            </a:r>
            <a:r>
              <a:rPr lang="pt-BR" sz="1400" dirty="0"/>
              <a:t>, </a:t>
            </a:r>
            <a:r>
              <a:rPr lang="pt-BR" sz="1400" b="1" dirty="0"/>
              <a:t>46 % no ano de 2020, e próximo a 5,5% no ano de 2021</a:t>
            </a:r>
            <a:r>
              <a:rPr lang="pt-BR" sz="1400" dirty="0"/>
              <a:t>. Sendo o ano de 2021 o ano de menor demanda, ou seja, no ano de 2019 e 2020 ocorreram mais exames que 2021.</a:t>
            </a:r>
          </a:p>
          <a:p>
            <a:r>
              <a:rPr lang="pt-BR" sz="1400" dirty="0"/>
              <a:t>Percentual:</a:t>
            </a:r>
          </a:p>
          <a:p>
            <a:pPr marL="342900" indent="-342900" algn="just">
              <a:buAutoNum type="arabicPlain" startAt="2019"/>
            </a:pPr>
            <a:r>
              <a:rPr lang="pt-BR" sz="1400" dirty="0"/>
              <a:t>&gt;&gt; 0.482148; 2020   &gt;&gt; 0.462226; 2021  </a:t>
            </a:r>
          </a:p>
          <a:p>
            <a:pPr algn="just"/>
            <a:r>
              <a:rPr lang="pt-BR" sz="1400" dirty="0"/>
              <a:t>&gt;&gt; 0.055626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E7A441-F77A-EB4F-34E2-F99CC88A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987426"/>
            <a:ext cx="6169024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B3990F-9AFA-8387-1883-36EF109FB773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305995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520FBE-6FD5-41C8-5355-7D3A897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b="1" dirty="0"/>
              <a:t>Análise quantitativa da distribuição do laboratório em que o paciente fez o exame clínico</a:t>
            </a:r>
            <a:endParaRPr lang="pt-BR" sz="2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49DDFC-0110-97B6-B6B7-E4398256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9617483-FA85-2418-4287-EB9EC0E1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8006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/>
              <a:t>Analisando o Dataframe , observou-se a presença de 117 laboratórios de exames clínicos.</a:t>
            </a:r>
          </a:p>
          <a:p>
            <a:pPr>
              <a:lnSpc>
                <a:spcPct val="150000"/>
              </a:lnSpc>
            </a:pPr>
            <a:r>
              <a:rPr lang="pt-BR" sz="1400" dirty="0"/>
              <a:t>Você pode observar os principais laboratórios onde são realizados mais exames clínicos. Podemos destacar os laboratórios com </a:t>
            </a:r>
            <a:r>
              <a:rPr lang="pt-BR" sz="1400" b="1" dirty="0"/>
              <a:t>ID L133,  L152,  L139,  L121,  L166.</a:t>
            </a:r>
          </a:p>
          <a:p>
            <a:pPr>
              <a:lnSpc>
                <a:spcPct val="150000"/>
              </a:lnSpc>
            </a:pPr>
            <a:r>
              <a:rPr lang="pt-BR" sz="1400" dirty="0"/>
              <a:t>Será que a região desses laboratório demandam novas unidades?  É possível saber disso fazendo um </a:t>
            </a:r>
            <a:r>
              <a:rPr lang="pt-BR" sz="1400" dirty="0" err="1"/>
              <a:t>forecast</a:t>
            </a:r>
            <a:endParaRPr lang="pt-BR" sz="1400" dirty="0"/>
          </a:p>
          <a:p>
            <a:pPr>
              <a:lnSpc>
                <a:spcPct val="150000"/>
              </a:lnSpc>
            </a:pPr>
            <a:r>
              <a:rPr lang="pt-BR" sz="1400" dirty="0"/>
              <a:t>Quantidade:</a:t>
            </a:r>
          </a:p>
          <a:p>
            <a:pPr>
              <a:lnSpc>
                <a:spcPct val="150000"/>
              </a:lnSpc>
            </a:pPr>
            <a:r>
              <a:rPr lang="pt-BR" sz="1400" dirty="0"/>
              <a:t>L133 &gt;&gt;121886; L152&gt;&gt;95255; L139&gt;&gt;93495; L121     &gt;&gt;88430; L166 &gt;&gt;76159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B0A644-C83F-DF92-7148-D1F4E929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996950"/>
            <a:ext cx="6169024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D248D14-D8DE-5154-3FA7-00DA97C51CD8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06736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D6A5D0-D04E-AE9E-E598-5E8F17A1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Análise quantitativa da distribuição do dia de aniversário dos clientes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959FDE-2531-2374-68E0-0F41408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F040B24-DEA7-D1A8-E1F8-DE51103E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1400" dirty="0"/>
              <a:t>Analisando o Dataframe , observou-se a os meses com maior recorrência de datas de aniversário dos clientes.</a:t>
            </a:r>
          </a:p>
          <a:p>
            <a:pPr algn="just">
              <a:lnSpc>
                <a:spcPct val="150000"/>
              </a:lnSpc>
            </a:pPr>
            <a:r>
              <a:rPr lang="pt-BR" sz="1400" dirty="0"/>
              <a:t>Você pode observar os principais aniversários são realizados nos meses de </a:t>
            </a:r>
            <a:r>
              <a:rPr lang="pt-BR" sz="1400" b="1" dirty="0"/>
              <a:t>janeiro, agosto, setembro e dezembro. </a:t>
            </a:r>
          </a:p>
          <a:p>
            <a:pPr algn="just">
              <a:lnSpc>
                <a:spcPct val="150000"/>
              </a:lnSpc>
            </a:pPr>
            <a:r>
              <a:rPr lang="pt-BR" sz="1400" i="1" dirty="0"/>
              <a:t>“Aniversário do cliente: oportunidade de fidelização ... para gerar mais vendas, mas também para começar um relacionamento de fidelização. Esses meses poderiam ser usados para políticas de fidelização de clientes “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BBDAB3-ADE6-B6FC-967A-041443CE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28" y="987425"/>
            <a:ext cx="6185283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26A654-857D-E89E-2A96-9EF0775C540B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7415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1DB461-7E23-A60B-4F0B-A305DD69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/>
              <a:t>Análise quantitativa da distribuição dos principais endereços onde ocorrem exames clínicos</a:t>
            </a:r>
            <a:endParaRPr lang="pt-BR" sz="2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D71F0E-7D2D-F618-D2C4-335CB094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4F588A0-2473-F5AE-D70C-D29C90A70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1400" dirty="0"/>
              <a:t>Analisando o Dataframe , observou-se a presença de 117 laboratórios de exames clínicos.</a:t>
            </a:r>
          </a:p>
          <a:p>
            <a:pPr algn="just">
              <a:lnSpc>
                <a:spcPct val="150000"/>
              </a:lnSpc>
            </a:pPr>
            <a:r>
              <a:rPr lang="pt-BR" sz="1400" dirty="0"/>
              <a:t>Você pode observar os principais laboratórios onde são realizados mais exames clínicos. Podemos destacar o laboratório de nome : </a:t>
            </a:r>
            <a:r>
              <a:rPr lang="pt-BR" sz="1400" b="1" dirty="0"/>
              <a:t>2220 GLADSTONE DR. SUITE 7, PITTSBURG, CA 94565 com um total de 121886 registros.</a:t>
            </a:r>
          </a:p>
          <a:p>
            <a:pPr algn="just">
              <a:lnSpc>
                <a:spcPct val="150000"/>
              </a:lnSpc>
            </a:pPr>
            <a:r>
              <a:rPr lang="pt-BR" sz="1400" b="1" dirty="0"/>
              <a:t>Esse </a:t>
            </a:r>
            <a:r>
              <a:rPr lang="pt-BR" sz="1400" b="1" dirty="0" err="1"/>
              <a:t>Lab</a:t>
            </a:r>
            <a:r>
              <a:rPr lang="pt-BR" sz="1400" b="1" dirty="0"/>
              <a:t> possui ID L133</a:t>
            </a:r>
          </a:p>
          <a:p>
            <a:pPr algn="just">
              <a:lnSpc>
                <a:spcPct val="150000"/>
              </a:lnSpc>
            </a:pPr>
            <a:r>
              <a:rPr lang="pt-BR" sz="1400" i="1" dirty="0"/>
              <a:t>Será que a região desses laboratório demandam novas unidades?  É possível saber disso fazendo um </a:t>
            </a:r>
            <a:r>
              <a:rPr lang="pt-BR" sz="1400" i="1" dirty="0" err="1"/>
              <a:t>forecast</a:t>
            </a:r>
            <a:endParaRPr lang="pt-BR" sz="1400" i="1" dirty="0"/>
          </a:p>
          <a:p>
            <a:pPr algn="just"/>
            <a:endParaRPr lang="pt-BR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1744B21-FD51-BD15-77F4-AC53ADF6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C1E57A-A130-FB7B-2D75-70CF0819F7F8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234183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48307E-F66E-95E4-BD90-9E09391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Análise quantitativa da distribuição dos principais meses de ocorrência do número da realização de exames clínicos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880B837-79FF-2048-7A08-CEC736A6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D9EF4BB-B290-3558-6881-C6757BD6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3434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Analisando o Dataframe em relação a Análise quantitativa da distribuição dos principais meses de ocorrência do número da realização de exames clínicos, foi percebido um crescimento acima da média no mês de janeiro e fevereiro.</a:t>
            </a:r>
          </a:p>
          <a:p>
            <a:pPr algn="just">
              <a:lnSpc>
                <a:spcPct val="200000"/>
              </a:lnSpc>
            </a:pPr>
            <a:r>
              <a:rPr lang="pt-BR" sz="1400" dirty="0"/>
              <a:t>Ou seja, os meses de </a:t>
            </a:r>
            <a:r>
              <a:rPr lang="pt-BR" sz="1400" b="1" dirty="0"/>
              <a:t>janeiro e fevereiro </a:t>
            </a:r>
            <a:r>
              <a:rPr lang="pt-BR" sz="1400" dirty="0"/>
              <a:t>são os meses de alta demanda de exames médicos requerendo um plano de ação especial para esse período </a:t>
            </a:r>
            <a:r>
              <a:rPr lang="pt-BR" sz="1400" i="1" dirty="0"/>
              <a:t>( por exemplo: aumento de contratações temporário para atender a demanda).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6BA7295-6914-E968-3D9E-7CA2F4AC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0" y="996950"/>
            <a:ext cx="6172201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1FB2A0-BACB-3C0C-09E0-0130ED37FC25}"/>
              </a:ext>
            </a:extLst>
          </p:cNvPr>
          <p:cNvSpPr txBox="1"/>
          <p:nvPr/>
        </p:nvSpPr>
        <p:spPr>
          <a:xfrm>
            <a:off x="8854192" y="36709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EDA – 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3780274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1716</Words>
  <Application>Microsoft Office PowerPoint</Application>
  <PresentationFormat>Widescreen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var(--jp-code-font-family)</vt:lpstr>
      <vt:lpstr>Tema do Office</vt:lpstr>
      <vt:lpstr>Apresentação do PowerPoint</vt:lpstr>
      <vt:lpstr>DESAFIO: EXPANSÃO DE UMA REDE DE LABORATÓRIOS  Análise de Negócio para a Empresa EloGroup </vt:lpstr>
      <vt:lpstr>Análise Exploratória</vt:lpstr>
      <vt:lpstr>Análise quantitativa da distribuição de gênero</vt:lpstr>
      <vt:lpstr>Análise quantitativa da distribuição do número de exames por ano</vt:lpstr>
      <vt:lpstr>Análise quantitativa da distribuição do laboratório em que o paciente fez o exame clínico</vt:lpstr>
      <vt:lpstr>Análise quantitativa da distribuição do dia de aniversário dos clientes</vt:lpstr>
      <vt:lpstr>Análise quantitativa da distribuição dos principais endereços onde ocorrem exames clínicos</vt:lpstr>
      <vt:lpstr>Análise quantitativa da distribuição dos principais meses de ocorrência do número da realização de exames clínicos</vt:lpstr>
      <vt:lpstr>Análise quantitativa da distribuição das principais categorias de exames clínicos realizados</vt:lpstr>
      <vt:lpstr>Análise quantitativa da distribuição das principais famílias de exames clínicos realizados</vt:lpstr>
      <vt:lpstr>Análise quantitativa da distribuição das principais especialidades de exames clínicos realizados</vt:lpstr>
      <vt:lpstr>Análise quantitativa da distribuição das principais clientes em relação à exames clínicos realizados</vt:lpstr>
      <vt:lpstr>Análise quantitativa da distribuição do Ticket médio em relação ao gênero</vt:lpstr>
      <vt:lpstr>Análise quantitativa da distribuição do Ticket médio em relação ao ID do laboratório</vt:lpstr>
      <vt:lpstr>Análise quantitativa da distribuição do Ticket médio em relação ao código de exame de laboratório</vt:lpstr>
      <vt:lpstr>Análise quantitativa da distribuição do Ticket médio em relação ao endereço do laboratório</vt:lpstr>
      <vt:lpstr>Análise quantitativa da distribuição do Ticket médio em relação ao ano de ocorrência do exame</vt:lpstr>
      <vt:lpstr>Análise quantitativa da distribuição do Ticket médio em relação aos meses de realização do exame</vt:lpstr>
      <vt:lpstr>Análise de correlação de variáveis para os dados de laboratório</vt:lpstr>
      <vt:lpstr>Forecast</vt:lpstr>
      <vt:lpstr>Previsão de preços de exames laboratoriais utilizando toda base histórica</vt:lpstr>
      <vt:lpstr>Previsão de preços de exames laboratoriais utilizando base histórica do laboratório L058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DESAFIO: EXPANSÃO DE UMA REDE DE LABORATÓRIOS</dc:title>
  <dc:creator>Dheiver Francisco Santos</dc:creator>
  <cp:lastModifiedBy>Dheiver Francisco Santos</cp:lastModifiedBy>
  <cp:revision>5</cp:revision>
  <dcterms:created xsi:type="dcterms:W3CDTF">2022-11-02T23:45:26Z</dcterms:created>
  <dcterms:modified xsi:type="dcterms:W3CDTF">2022-11-03T14:15:58Z</dcterms:modified>
</cp:coreProperties>
</file>