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18288000" cy="10287000"/>
  <p:notesSz cx="6858000" cy="9144000"/>
  <p:embeddedFontLst>
    <p:embeddedFont>
      <p:font typeface="Telegraf Bold" charset="1" panose="00000800000000000000"/>
      <p:regular r:id="rId38"/>
    </p:embeddedFont>
    <p:embeddedFont>
      <p:font typeface="Cheddar" charset="1" panose="00000000000000000000"/>
      <p:regular r:id="rId39"/>
    </p:embeddedFont>
    <p:embeddedFont>
      <p:font typeface="Telegraf" charset="1" panose="00000500000000000000"/>
      <p:regular r:id="rId40"/>
    </p:embeddedFont>
    <p:embeddedFont>
      <p:font typeface="Telegraf Medium" charset="1" panose="00000600000000000000"/>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5338725" y="2584299"/>
            <a:ext cx="1260008" cy="1653948"/>
          </a:xfrm>
          <a:custGeom>
            <a:avLst/>
            <a:gdLst/>
            <a:ahLst/>
            <a:cxnLst/>
            <a:rect r="r" b="b" t="t" l="l"/>
            <a:pathLst>
              <a:path h="1653948" w="1260008">
                <a:moveTo>
                  <a:pt x="0" y="0"/>
                </a:moveTo>
                <a:lnTo>
                  <a:pt x="1260008" y="0"/>
                </a:lnTo>
                <a:lnTo>
                  <a:pt x="1260008" y="1653948"/>
                </a:lnTo>
                <a:lnTo>
                  <a:pt x="0" y="1653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620031" y="7417388"/>
            <a:ext cx="3884808" cy="772532"/>
            <a:chOff x="0" y="0"/>
            <a:chExt cx="1146356" cy="227964"/>
          </a:xfrm>
        </p:grpSpPr>
        <p:sp>
          <p:nvSpPr>
            <p:cNvPr name="Freeform 4" id="4"/>
            <p:cNvSpPr/>
            <p:nvPr/>
          </p:nvSpPr>
          <p:spPr>
            <a:xfrm flipH="false" flipV="false" rot="0">
              <a:off x="0" y="0"/>
              <a:ext cx="1146356" cy="227964"/>
            </a:xfrm>
            <a:custGeom>
              <a:avLst/>
              <a:gdLst/>
              <a:ahLst/>
              <a:cxnLst/>
              <a:rect r="r" b="b" t="t" l="l"/>
              <a:pathLst>
                <a:path h="227964" w="1146356">
                  <a:moveTo>
                    <a:pt x="101636" y="0"/>
                  </a:moveTo>
                  <a:lnTo>
                    <a:pt x="1044720" y="0"/>
                  </a:lnTo>
                  <a:cubicBezTo>
                    <a:pt x="1071675" y="0"/>
                    <a:pt x="1097527" y="10708"/>
                    <a:pt x="1116587" y="29769"/>
                  </a:cubicBezTo>
                  <a:cubicBezTo>
                    <a:pt x="1135648" y="48829"/>
                    <a:pt x="1146356" y="74681"/>
                    <a:pt x="1146356" y="101636"/>
                  </a:cubicBezTo>
                  <a:lnTo>
                    <a:pt x="1146356" y="126328"/>
                  </a:lnTo>
                  <a:cubicBezTo>
                    <a:pt x="1146356" y="153283"/>
                    <a:pt x="1135648" y="179135"/>
                    <a:pt x="1116587" y="198196"/>
                  </a:cubicBezTo>
                  <a:cubicBezTo>
                    <a:pt x="1097527" y="217256"/>
                    <a:pt x="1071675" y="227964"/>
                    <a:pt x="1044720" y="227964"/>
                  </a:cubicBezTo>
                  <a:lnTo>
                    <a:pt x="101636" y="227964"/>
                  </a:lnTo>
                  <a:cubicBezTo>
                    <a:pt x="74681" y="227964"/>
                    <a:pt x="48829" y="217256"/>
                    <a:pt x="29769" y="198196"/>
                  </a:cubicBezTo>
                  <a:cubicBezTo>
                    <a:pt x="10708" y="179135"/>
                    <a:pt x="0" y="153283"/>
                    <a:pt x="0" y="126328"/>
                  </a:cubicBezTo>
                  <a:lnTo>
                    <a:pt x="0" y="101636"/>
                  </a:lnTo>
                  <a:cubicBezTo>
                    <a:pt x="0" y="74681"/>
                    <a:pt x="10708" y="48829"/>
                    <a:pt x="29769" y="29769"/>
                  </a:cubicBezTo>
                  <a:cubicBezTo>
                    <a:pt x="48829" y="10708"/>
                    <a:pt x="74681" y="0"/>
                    <a:pt x="101636" y="0"/>
                  </a:cubicBezTo>
                  <a:close/>
                </a:path>
              </a:pathLst>
            </a:custGeom>
            <a:solidFill>
              <a:srgbClr val="02B676"/>
            </a:solidFill>
          </p:spPr>
        </p:sp>
        <p:sp>
          <p:nvSpPr>
            <p:cNvPr name="TextBox 5" id="5"/>
            <p:cNvSpPr txBox="true"/>
            <p:nvPr/>
          </p:nvSpPr>
          <p:spPr>
            <a:xfrm>
              <a:off x="0" y="-95250"/>
              <a:ext cx="1146356" cy="323214"/>
            </a:xfrm>
            <a:prstGeom prst="rect">
              <a:avLst/>
            </a:prstGeom>
          </p:spPr>
          <p:txBody>
            <a:bodyPr anchor="ctr" rtlCol="false" tIns="50800" lIns="50800" bIns="50800" rIns="50800"/>
            <a:lstStyle/>
            <a:p>
              <a:pPr algn="ctr">
                <a:lnSpc>
                  <a:spcPts val="4199"/>
                </a:lnSpc>
                <a:spcBef>
                  <a:spcPct val="0"/>
                </a:spcBef>
              </a:pPr>
              <a:r>
                <a:rPr lang="en-US" b="true" sz="2999">
                  <a:solidFill>
                    <a:srgbClr val="FFFFFF"/>
                  </a:solidFill>
                  <a:latin typeface="Telegraf Bold"/>
                  <a:ea typeface="Telegraf Bold"/>
                  <a:cs typeface="Telegraf Bold"/>
                  <a:sym typeface="Telegraf Bold"/>
                </a:rPr>
                <a:t>PRESENTED BY:</a:t>
              </a:r>
            </a:p>
          </p:txBody>
        </p:sp>
      </p:grpSp>
      <p:grpSp>
        <p:nvGrpSpPr>
          <p:cNvPr name="Group 6" id="6"/>
          <p:cNvGrpSpPr/>
          <p:nvPr/>
        </p:nvGrpSpPr>
        <p:grpSpPr>
          <a:xfrm rot="0">
            <a:off x="8620031" y="8317056"/>
            <a:ext cx="3884808" cy="1756388"/>
            <a:chOff x="0" y="0"/>
            <a:chExt cx="1146356" cy="518287"/>
          </a:xfrm>
        </p:grpSpPr>
        <p:sp>
          <p:nvSpPr>
            <p:cNvPr name="Freeform 7" id="7"/>
            <p:cNvSpPr/>
            <p:nvPr/>
          </p:nvSpPr>
          <p:spPr>
            <a:xfrm flipH="false" flipV="false" rot="0">
              <a:off x="0" y="0"/>
              <a:ext cx="1146356" cy="518287"/>
            </a:xfrm>
            <a:custGeom>
              <a:avLst/>
              <a:gdLst/>
              <a:ahLst/>
              <a:cxnLst/>
              <a:rect r="r" b="b" t="t" l="l"/>
              <a:pathLst>
                <a:path h="518287" w="1146356">
                  <a:moveTo>
                    <a:pt x="101636" y="0"/>
                  </a:moveTo>
                  <a:lnTo>
                    <a:pt x="1044720" y="0"/>
                  </a:lnTo>
                  <a:cubicBezTo>
                    <a:pt x="1071675" y="0"/>
                    <a:pt x="1097527" y="10708"/>
                    <a:pt x="1116587" y="29769"/>
                  </a:cubicBezTo>
                  <a:cubicBezTo>
                    <a:pt x="1135648" y="48829"/>
                    <a:pt x="1146356" y="74681"/>
                    <a:pt x="1146356" y="101636"/>
                  </a:cubicBezTo>
                  <a:lnTo>
                    <a:pt x="1146356" y="416651"/>
                  </a:lnTo>
                  <a:cubicBezTo>
                    <a:pt x="1146356" y="443606"/>
                    <a:pt x="1135648" y="469458"/>
                    <a:pt x="1116587" y="488519"/>
                  </a:cubicBezTo>
                  <a:cubicBezTo>
                    <a:pt x="1097527" y="507579"/>
                    <a:pt x="1071675" y="518287"/>
                    <a:pt x="1044720" y="518287"/>
                  </a:cubicBezTo>
                  <a:lnTo>
                    <a:pt x="101636" y="518287"/>
                  </a:lnTo>
                  <a:cubicBezTo>
                    <a:pt x="74681" y="518287"/>
                    <a:pt x="48829" y="507579"/>
                    <a:pt x="29769" y="488519"/>
                  </a:cubicBezTo>
                  <a:cubicBezTo>
                    <a:pt x="10708" y="469458"/>
                    <a:pt x="0" y="443606"/>
                    <a:pt x="0" y="416651"/>
                  </a:cubicBezTo>
                  <a:lnTo>
                    <a:pt x="0" y="101636"/>
                  </a:lnTo>
                  <a:cubicBezTo>
                    <a:pt x="0" y="74681"/>
                    <a:pt x="10708" y="48829"/>
                    <a:pt x="29769" y="29769"/>
                  </a:cubicBezTo>
                  <a:cubicBezTo>
                    <a:pt x="48829" y="10708"/>
                    <a:pt x="74681" y="0"/>
                    <a:pt x="101636" y="0"/>
                  </a:cubicBezTo>
                  <a:close/>
                </a:path>
              </a:pathLst>
            </a:custGeom>
            <a:solidFill>
              <a:srgbClr val="F7562B"/>
            </a:solidFill>
          </p:spPr>
        </p:sp>
        <p:sp>
          <p:nvSpPr>
            <p:cNvPr name="TextBox 8" id="8"/>
            <p:cNvSpPr txBox="true"/>
            <p:nvPr/>
          </p:nvSpPr>
          <p:spPr>
            <a:xfrm>
              <a:off x="0" y="-95250"/>
              <a:ext cx="1146356" cy="613537"/>
            </a:xfrm>
            <a:prstGeom prst="rect">
              <a:avLst/>
            </a:prstGeom>
          </p:spPr>
          <p:txBody>
            <a:bodyPr anchor="ctr" rtlCol="false" tIns="50800" lIns="50800" bIns="50800" rIns="50800"/>
            <a:lstStyle/>
            <a:p>
              <a:pPr algn="ctr">
                <a:lnSpc>
                  <a:spcPts val="4199"/>
                </a:lnSpc>
              </a:pPr>
              <a:r>
                <a:rPr lang="en-US" b="true" sz="2999">
                  <a:solidFill>
                    <a:srgbClr val="FFFFFF"/>
                  </a:solidFill>
                  <a:latin typeface="Telegraf Bold"/>
                  <a:ea typeface="Telegraf Bold"/>
                  <a:cs typeface="Telegraf Bold"/>
                  <a:sym typeface="Telegraf Bold"/>
                </a:rPr>
                <a:t>CARPIO</a:t>
              </a:r>
            </a:p>
            <a:p>
              <a:pPr algn="ctr">
                <a:lnSpc>
                  <a:spcPts val="4199"/>
                </a:lnSpc>
              </a:pPr>
              <a:r>
                <a:rPr lang="en-US" b="true" sz="2999">
                  <a:solidFill>
                    <a:srgbClr val="FFFFFF"/>
                  </a:solidFill>
                  <a:latin typeface="Telegraf Bold"/>
                  <a:ea typeface="Telegraf Bold"/>
                  <a:cs typeface="Telegraf Bold"/>
                  <a:sym typeface="Telegraf Bold"/>
                </a:rPr>
                <a:t>CONCEPTION</a:t>
              </a:r>
            </a:p>
            <a:p>
              <a:pPr algn="ctr">
                <a:lnSpc>
                  <a:spcPts val="4199"/>
                </a:lnSpc>
                <a:spcBef>
                  <a:spcPct val="0"/>
                </a:spcBef>
              </a:pPr>
              <a:r>
                <a:rPr lang="en-US" b="true" sz="2999">
                  <a:solidFill>
                    <a:srgbClr val="FFFFFF"/>
                  </a:solidFill>
                  <a:latin typeface="Telegraf Bold"/>
                  <a:ea typeface="Telegraf Bold"/>
                  <a:cs typeface="Telegraf Bold"/>
                  <a:sym typeface="Telegraf Bold"/>
                </a:rPr>
                <a:t>DONATO</a:t>
              </a:r>
            </a:p>
          </p:txBody>
        </p:sp>
      </p:grpSp>
      <p:sp>
        <p:nvSpPr>
          <p:cNvPr name="TextBox 9" id="9"/>
          <p:cNvSpPr txBox="true"/>
          <p:nvPr/>
        </p:nvSpPr>
        <p:spPr>
          <a:xfrm rot="0">
            <a:off x="7436908" y="742018"/>
            <a:ext cx="9059790" cy="3715665"/>
          </a:xfrm>
          <a:prstGeom prst="rect">
            <a:avLst/>
          </a:prstGeom>
        </p:spPr>
        <p:txBody>
          <a:bodyPr anchor="t" rtlCol="false" tIns="0" lIns="0" bIns="0" rIns="0">
            <a:spAutoFit/>
          </a:bodyPr>
          <a:lstStyle/>
          <a:p>
            <a:pPr algn="l">
              <a:lnSpc>
                <a:spcPts val="9070"/>
              </a:lnSpc>
            </a:pPr>
            <a:r>
              <a:rPr lang="en-US" sz="10077">
                <a:solidFill>
                  <a:srgbClr val="290606"/>
                </a:solidFill>
                <a:latin typeface="Cheddar"/>
                <a:ea typeface="Cheddar"/>
                <a:cs typeface="Cheddar"/>
                <a:sym typeface="Cheddar"/>
              </a:rPr>
              <a:t>MULTI-CLASS PREDICTION OF OBESITY RISK </a:t>
            </a:r>
          </a:p>
        </p:txBody>
      </p:sp>
      <p:sp>
        <p:nvSpPr>
          <p:cNvPr name="TextBox 10" id="10"/>
          <p:cNvSpPr txBox="true"/>
          <p:nvPr/>
        </p:nvSpPr>
        <p:spPr>
          <a:xfrm rot="0">
            <a:off x="7436908" y="4316629"/>
            <a:ext cx="10069103" cy="2154643"/>
          </a:xfrm>
          <a:prstGeom prst="rect">
            <a:avLst/>
          </a:prstGeom>
        </p:spPr>
        <p:txBody>
          <a:bodyPr anchor="t" rtlCol="false" tIns="0" lIns="0" bIns="0" rIns="0">
            <a:spAutoFit/>
          </a:bodyPr>
          <a:lstStyle/>
          <a:p>
            <a:pPr algn="l">
              <a:lnSpc>
                <a:spcPts val="5459"/>
              </a:lnSpc>
            </a:pPr>
            <a:r>
              <a:rPr lang="en-US" sz="5459" b="true">
                <a:solidFill>
                  <a:srgbClr val="211C2D"/>
                </a:solidFill>
                <a:latin typeface="Telegraf Bold"/>
                <a:ea typeface="Telegraf Bold"/>
                <a:cs typeface="Telegraf Bold"/>
                <a:sym typeface="Telegraf Bold"/>
              </a:rPr>
              <a:t>USING DECISION TREE CLASSIFIER AND RANDOM FOREST CLASSIFIER</a:t>
            </a:r>
          </a:p>
        </p:txBody>
      </p:sp>
      <p:sp>
        <p:nvSpPr>
          <p:cNvPr name="TextBox 11" id="11"/>
          <p:cNvSpPr txBox="true"/>
          <p:nvPr/>
        </p:nvSpPr>
        <p:spPr>
          <a:xfrm rot="0">
            <a:off x="2112685" y="1222018"/>
            <a:ext cx="3856045" cy="322581"/>
          </a:xfrm>
          <a:prstGeom prst="rect">
            <a:avLst/>
          </a:prstGeom>
        </p:spPr>
        <p:txBody>
          <a:bodyPr anchor="t" rtlCol="false" tIns="0" lIns="0" bIns="0" rIns="0">
            <a:spAutoFit/>
          </a:bodyPr>
          <a:lstStyle/>
          <a:p>
            <a:pPr algn="l">
              <a:lnSpc>
                <a:spcPts val="2200"/>
              </a:lnSpc>
            </a:pPr>
            <a:r>
              <a:rPr lang="en-US" sz="2200" spc="107">
                <a:solidFill>
                  <a:srgbClr val="290606"/>
                </a:solidFill>
                <a:latin typeface="Telegraf"/>
                <a:ea typeface="Telegraf"/>
                <a:cs typeface="Telegraf"/>
                <a:sym typeface="Telegraf"/>
              </a:rPr>
              <a:t>THYNK UNLIMITED</a:t>
            </a:r>
          </a:p>
        </p:txBody>
      </p:sp>
      <p:sp>
        <p:nvSpPr>
          <p:cNvPr name="TextBox 12" id="12"/>
          <p:cNvSpPr txBox="true"/>
          <p:nvPr/>
        </p:nvSpPr>
        <p:spPr>
          <a:xfrm rot="0">
            <a:off x="2112685" y="1616931"/>
            <a:ext cx="3856045" cy="219076"/>
          </a:xfrm>
          <a:prstGeom prst="rect">
            <a:avLst/>
          </a:prstGeom>
        </p:spPr>
        <p:txBody>
          <a:bodyPr anchor="t" rtlCol="false" tIns="0" lIns="0" bIns="0" rIns="0">
            <a:spAutoFit/>
          </a:bodyPr>
          <a:lstStyle/>
          <a:p>
            <a:pPr algn="l">
              <a:lnSpc>
                <a:spcPts val="1500"/>
              </a:lnSpc>
            </a:pPr>
            <a:r>
              <a:rPr lang="en-US" sz="1500" spc="73">
                <a:solidFill>
                  <a:srgbClr val="290606"/>
                </a:solidFill>
                <a:latin typeface="Telegraf"/>
                <a:ea typeface="Telegraf"/>
                <a:cs typeface="Telegraf"/>
                <a:sym typeface="Telegraf"/>
              </a:rPr>
              <a:t>WE LEARN FOR THE FUTURE</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274869"/>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DATA PRE-PROCESSING</a:t>
            </a:r>
          </a:p>
        </p:txBody>
      </p:sp>
      <p:sp>
        <p:nvSpPr>
          <p:cNvPr name="TextBox 3" id="3"/>
          <p:cNvSpPr txBox="true"/>
          <p:nvPr/>
        </p:nvSpPr>
        <p:spPr>
          <a:xfrm rot="0">
            <a:off x="7641813" y="2505952"/>
            <a:ext cx="9617487" cy="6981825"/>
          </a:xfrm>
          <a:prstGeom prst="rect">
            <a:avLst/>
          </a:prstGeom>
        </p:spPr>
        <p:txBody>
          <a:bodyPr anchor="t" rtlCol="false" tIns="0" lIns="0" bIns="0" rIns="0">
            <a:spAutoFit/>
          </a:bodyPr>
          <a:lstStyle/>
          <a:p>
            <a:pPr algn="l">
              <a:lnSpc>
                <a:spcPts val="4200"/>
              </a:lnSpc>
            </a:pPr>
            <a:r>
              <a:rPr lang="en-US" sz="3500" spc="171">
                <a:solidFill>
                  <a:srgbClr val="290606"/>
                </a:solidFill>
                <a:latin typeface="Telegraf"/>
                <a:ea typeface="Telegraf"/>
                <a:cs typeface="Telegraf"/>
                <a:sym typeface="Telegraf"/>
              </a:rPr>
              <a:t>Features Used: relevant variables were utilized</a:t>
            </a:r>
          </a:p>
          <a:p>
            <a:pPr algn="l">
              <a:lnSpc>
                <a:spcPts val="4200"/>
              </a:lnSpc>
            </a:pPr>
          </a:p>
          <a:p>
            <a:pPr algn="l">
              <a:lnSpc>
                <a:spcPts val="4200"/>
              </a:lnSpc>
            </a:pPr>
            <a:r>
              <a:rPr lang="en-US" sz="3500" spc="171">
                <a:solidFill>
                  <a:srgbClr val="290606"/>
                </a:solidFill>
                <a:latin typeface="Telegraf"/>
                <a:ea typeface="Telegraf"/>
                <a:cs typeface="Telegraf"/>
                <a:sym typeface="Telegraf"/>
              </a:rPr>
              <a:t>Handling Categorical Data: categorical features have been encoded using label encoding</a:t>
            </a:r>
          </a:p>
          <a:p>
            <a:pPr algn="l">
              <a:lnSpc>
                <a:spcPts val="4200"/>
              </a:lnSpc>
            </a:pPr>
          </a:p>
          <a:p>
            <a:pPr algn="l">
              <a:lnSpc>
                <a:spcPts val="4200"/>
              </a:lnSpc>
            </a:pPr>
            <a:r>
              <a:rPr lang="en-US" sz="3500" spc="171">
                <a:solidFill>
                  <a:srgbClr val="290606"/>
                </a:solidFill>
                <a:latin typeface="Telegraf"/>
                <a:ea typeface="Telegraf"/>
                <a:cs typeface="Telegraf"/>
                <a:sym typeface="Telegraf"/>
              </a:rPr>
              <a:t>Scaling: numerical features were standardized</a:t>
            </a:r>
          </a:p>
          <a:p>
            <a:pPr algn="l">
              <a:lnSpc>
                <a:spcPts val="4200"/>
              </a:lnSpc>
            </a:pPr>
          </a:p>
          <a:p>
            <a:pPr algn="l">
              <a:lnSpc>
                <a:spcPts val="4200"/>
              </a:lnSpc>
            </a:pPr>
            <a:r>
              <a:rPr lang="en-US" sz="3500" spc="171">
                <a:solidFill>
                  <a:srgbClr val="290606"/>
                </a:solidFill>
                <a:latin typeface="Telegraf"/>
                <a:ea typeface="Telegraf"/>
                <a:cs typeface="Telegraf"/>
                <a:sym typeface="Telegraf"/>
              </a:rPr>
              <a:t>Splitting the data: data that was processed was divided into 80% training and 20% testing sets</a:t>
            </a:r>
          </a:p>
        </p:txBody>
      </p:sp>
      <p:grpSp>
        <p:nvGrpSpPr>
          <p:cNvPr name="Group 4" id="4"/>
          <p:cNvGrpSpPr/>
          <p:nvPr/>
        </p:nvGrpSpPr>
        <p:grpSpPr>
          <a:xfrm rot="0">
            <a:off x="2438909" y="110343"/>
            <a:ext cx="1066911" cy="916877"/>
            <a:chOff x="0" y="0"/>
            <a:chExt cx="812800" cy="698500"/>
          </a:xfrm>
        </p:grpSpPr>
        <p:sp>
          <p:nvSpPr>
            <p:cNvPr name="Freeform 5" id="5"/>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6" id="6"/>
            <p:cNvSpPr txBox="true"/>
            <p:nvPr/>
          </p:nvSpPr>
          <p:spPr>
            <a:xfrm>
              <a:off x="114300" y="28575"/>
              <a:ext cx="584200" cy="669925"/>
            </a:xfrm>
            <a:prstGeom prst="rect">
              <a:avLst/>
            </a:prstGeom>
          </p:spPr>
          <p:txBody>
            <a:bodyPr anchor="ctr" rtlCol="false" tIns="50800" lIns="50800" bIns="50800" rIns="50800"/>
            <a:lstStyle/>
            <a:p>
              <a:pPr algn="ctr">
                <a:lnSpc>
                  <a:spcPts val="3199"/>
                </a:lnSpc>
              </a:pPr>
              <a:r>
                <a:rPr lang="en-US" b="true" sz="3199">
                  <a:solidFill>
                    <a:srgbClr val="000000"/>
                  </a:solidFill>
                  <a:latin typeface="Telegraf Bold"/>
                  <a:ea typeface="Telegraf Bold"/>
                  <a:cs typeface="Telegraf Bold"/>
                  <a:sym typeface="Telegraf Bold"/>
                </a:rPr>
                <a:t>A</a:t>
              </a:r>
            </a:p>
          </p:txBody>
        </p:sp>
      </p:grpSp>
      <p:grpSp>
        <p:nvGrpSpPr>
          <p:cNvPr name="Group 7" id="7"/>
          <p:cNvGrpSpPr/>
          <p:nvPr/>
        </p:nvGrpSpPr>
        <p:grpSpPr>
          <a:xfrm rot="0">
            <a:off x="4494626" y="110343"/>
            <a:ext cx="1066911" cy="916877"/>
            <a:chOff x="0" y="0"/>
            <a:chExt cx="877201" cy="753845"/>
          </a:xfrm>
        </p:grpSpPr>
        <p:sp>
          <p:nvSpPr>
            <p:cNvPr name="Freeform 8" id="8"/>
            <p:cNvSpPr/>
            <p:nvPr/>
          </p:nvSpPr>
          <p:spPr>
            <a:xfrm flipH="false" flipV="false" rot="0">
              <a:off x="0" y="0"/>
              <a:ext cx="877201" cy="753845"/>
            </a:xfrm>
            <a:custGeom>
              <a:avLst/>
              <a:gdLst/>
              <a:ahLst/>
              <a:cxnLst/>
              <a:rect r="r" b="b" t="t" l="l"/>
              <a:pathLst>
                <a:path h="753845" w="877201">
                  <a:moveTo>
                    <a:pt x="877201" y="376922"/>
                  </a:moveTo>
                  <a:lnTo>
                    <a:pt x="674001" y="753845"/>
                  </a:lnTo>
                  <a:lnTo>
                    <a:pt x="203200" y="753845"/>
                  </a:lnTo>
                  <a:lnTo>
                    <a:pt x="0" y="376922"/>
                  </a:lnTo>
                  <a:lnTo>
                    <a:pt x="203200" y="0"/>
                  </a:lnTo>
                  <a:lnTo>
                    <a:pt x="674001" y="0"/>
                  </a:lnTo>
                  <a:lnTo>
                    <a:pt x="877201" y="376922"/>
                  </a:lnTo>
                  <a:close/>
                </a:path>
              </a:pathLst>
            </a:custGeom>
            <a:solidFill>
              <a:srgbClr val="02B676"/>
            </a:solidFill>
          </p:spPr>
        </p:sp>
        <p:sp>
          <p:nvSpPr>
            <p:cNvPr name="TextBox 9" id="9"/>
            <p:cNvSpPr txBox="true"/>
            <p:nvPr/>
          </p:nvSpPr>
          <p:spPr>
            <a:xfrm>
              <a:off x="114300" y="19050"/>
              <a:ext cx="648601" cy="734795"/>
            </a:xfrm>
            <a:prstGeom prst="rect">
              <a:avLst/>
            </a:prstGeom>
          </p:spPr>
          <p:txBody>
            <a:bodyPr anchor="ctr" rtlCol="false" tIns="50800" lIns="50800" bIns="50800" rIns="50800"/>
            <a:lstStyle/>
            <a:p>
              <a:pPr algn="ctr">
                <a:lnSpc>
                  <a:spcPts val="3200"/>
                </a:lnSpc>
              </a:pPr>
              <a:r>
                <a:rPr lang="en-US" sz="3200">
                  <a:solidFill>
                    <a:srgbClr val="FFFFFF"/>
                  </a:solidFill>
                  <a:latin typeface="Telegraf"/>
                  <a:ea typeface="Telegraf"/>
                  <a:cs typeface="Telegraf"/>
                  <a:sym typeface="Telegraf"/>
                </a:rPr>
                <a:t>B</a:t>
              </a:r>
            </a:p>
          </p:txBody>
        </p:sp>
      </p:grpSp>
    </p:spTree>
  </p:cSld>
  <p:clrMapOvr>
    <a:masterClrMapping/>
  </p:clrMapOvr>
</p:sld>
</file>

<file path=ppt/slides/slide11.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274869"/>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EXPERIMENTAL SETUP</a:t>
            </a:r>
          </a:p>
        </p:txBody>
      </p:sp>
      <p:sp>
        <p:nvSpPr>
          <p:cNvPr name="TextBox 3" id="3"/>
          <p:cNvSpPr txBox="true"/>
          <p:nvPr/>
        </p:nvSpPr>
        <p:spPr>
          <a:xfrm rot="0">
            <a:off x="7641813" y="3119618"/>
            <a:ext cx="9617487" cy="4314825"/>
          </a:xfrm>
          <a:prstGeom prst="rect">
            <a:avLst/>
          </a:prstGeom>
        </p:spPr>
        <p:txBody>
          <a:bodyPr anchor="t" rtlCol="false" tIns="0" lIns="0" bIns="0" rIns="0">
            <a:spAutoFit/>
          </a:bodyPr>
          <a:lstStyle/>
          <a:p>
            <a:pPr algn="l">
              <a:lnSpc>
                <a:spcPts val="4200"/>
              </a:lnSpc>
            </a:pPr>
            <a:r>
              <a:rPr lang="en-US" sz="3500" spc="171">
                <a:solidFill>
                  <a:srgbClr val="290606"/>
                </a:solidFill>
                <a:latin typeface="Telegraf"/>
                <a:ea typeface="Telegraf"/>
                <a:cs typeface="Telegraf"/>
                <a:sym typeface="Telegraf"/>
              </a:rPr>
              <a:t>Python language used</a:t>
            </a:r>
          </a:p>
          <a:p>
            <a:pPr algn="l">
              <a:lnSpc>
                <a:spcPts val="4200"/>
              </a:lnSpc>
            </a:pPr>
          </a:p>
          <a:p>
            <a:pPr algn="l">
              <a:lnSpc>
                <a:spcPts val="4200"/>
              </a:lnSpc>
            </a:pPr>
            <a:r>
              <a:rPr lang="en-US" sz="3500" spc="171">
                <a:solidFill>
                  <a:srgbClr val="290606"/>
                </a:solidFill>
                <a:latin typeface="Telegraf"/>
                <a:ea typeface="Telegraf"/>
                <a:cs typeface="Telegraf"/>
                <a:sym typeface="Telegraf"/>
              </a:rPr>
              <a:t>Essential libraries such as pandas, numpy, scikit-learn, and seaborn. </a:t>
            </a:r>
          </a:p>
          <a:p>
            <a:pPr algn="l">
              <a:lnSpc>
                <a:spcPts val="4200"/>
              </a:lnSpc>
            </a:pPr>
          </a:p>
          <a:p>
            <a:pPr algn="l">
              <a:lnSpc>
                <a:spcPts val="4200"/>
              </a:lnSpc>
            </a:pPr>
            <a:r>
              <a:rPr lang="en-US" sz="3500" spc="171">
                <a:solidFill>
                  <a:srgbClr val="290606"/>
                </a:solidFill>
                <a:latin typeface="Telegraf"/>
                <a:ea typeface="Telegraf"/>
                <a:cs typeface="Telegraf"/>
                <a:sym typeface="Telegraf"/>
              </a:rPr>
              <a:t>Scikit-learn models include DecisionTreeClassifier and RandomForestClassifier.</a:t>
            </a:r>
          </a:p>
        </p:txBody>
      </p:sp>
      <p:grpSp>
        <p:nvGrpSpPr>
          <p:cNvPr name="Group 4" id="4"/>
          <p:cNvGrpSpPr/>
          <p:nvPr/>
        </p:nvGrpSpPr>
        <p:grpSpPr>
          <a:xfrm rot="0">
            <a:off x="2438909" y="110343"/>
            <a:ext cx="1066911" cy="916877"/>
            <a:chOff x="0" y="0"/>
            <a:chExt cx="812800" cy="698500"/>
          </a:xfrm>
        </p:grpSpPr>
        <p:sp>
          <p:nvSpPr>
            <p:cNvPr name="Freeform 5" id="5"/>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6" id="6"/>
            <p:cNvSpPr txBox="true"/>
            <p:nvPr/>
          </p:nvSpPr>
          <p:spPr>
            <a:xfrm>
              <a:off x="114300" y="28575"/>
              <a:ext cx="584200" cy="669925"/>
            </a:xfrm>
            <a:prstGeom prst="rect">
              <a:avLst/>
            </a:prstGeom>
          </p:spPr>
          <p:txBody>
            <a:bodyPr anchor="ctr" rtlCol="false" tIns="50800" lIns="50800" bIns="50800" rIns="50800"/>
            <a:lstStyle/>
            <a:p>
              <a:pPr algn="ctr">
                <a:lnSpc>
                  <a:spcPts val="3199"/>
                </a:lnSpc>
              </a:pPr>
              <a:r>
                <a:rPr lang="en-US" b="true" sz="3199">
                  <a:solidFill>
                    <a:srgbClr val="000000"/>
                  </a:solidFill>
                  <a:latin typeface="Telegraf Bold"/>
                  <a:ea typeface="Telegraf Bold"/>
                  <a:cs typeface="Telegraf Bold"/>
                  <a:sym typeface="Telegraf Bold"/>
                </a:rPr>
                <a:t>A</a:t>
              </a:r>
            </a:p>
          </p:txBody>
        </p:sp>
      </p:grpSp>
      <p:grpSp>
        <p:nvGrpSpPr>
          <p:cNvPr name="Group 7" id="7"/>
          <p:cNvGrpSpPr/>
          <p:nvPr/>
        </p:nvGrpSpPr>
        <p:grpSpPr>
          <a:xfrm rot="0">
            <a:off x="4494626" y="110343"/>
            <a:ext cx="1066911" cy="916877"/>
            <a:chOff x="0" y="0"/>
            <a:chExt cx="877201" cy="753845"/>
          </a:xfrm>
        </p:grpSpPr>
        <p:sp>
          <p:nvSpPr>
            <p:cNvPr name="Freeform 8" id="8"/>
            <p:cNvSpPr/>
            <p:nvPr/>
          </p:nvSpPr>
          <p:spPr>
            <a:xfrm flipH="false" flipV="false" rot="0">
              <a:off x="0" y="0"/>
              <a:ext cx="877201" cy="753845"/>
            </a:xfrm>
            <a:custGeom>
              <a:avLst/>
              <a:gdLst/>
              <a:ahLst/>
              <a:cxnLst/>
              <a:rect r="r" b="b" t="t" l="l"/>
              <a:pathLst>
                <a:path h="753845" w="877201">
                  <a:moveTo>
                    <a:pt x="877201" y="376922"/>
                  </a:moveTo>
                  <a:lnTo>
                    <a:pt x="674001" y="753845"/>
                  </a:lnTo>
                  <a:lnTo>
                    <a:pt x="203200" y="753845"/>
                  </a:lnTo>
                  <a:lnTo>
                    <a:pt x="0" y="376922"/>
                  </a:lnTo>
                  <a:lnTo>
                    <a:pt x="203200" y="0"/>
                  </a:lnTo>
                  <a:lnTo>
                    <a:pt x="674001" y="0"/>
                  </a:lnTo>
                  <a:lnTo>
                    <a:pt x="877201" y="376922"/>
                  </a:lnTo>
                  <a:close/>
                </a:path>
              </a:pathLst>
            </a:custGeom>
            <a:solidFill>
              <a:srgbClr val="02B676"/>
            </a:solidFill>
          </p:spPr>
        </p:sp>
        <p:sp>
          <p:nvSpPr>
            <p:cNvPr name="TextBox 9" id="9"/>
            <p:cNvSpPr txBox="true"/>
            <p:nvPr/>
          </p:nvSpPr>
          <p:spPr>
            <a:xfrm>
              <a:off x="114300" y="19050"/>
              <a:ext cx="648601" cy="734795"/>
            </a:xfrm>
            <a:prstGeom prst="rect">
              <a:avLst/>
            </a:prstGeom>
          </p:spPr>
          <p:txBody>
            <a:bodyPr anchor="ctr" rtlCol="false" tIns="50800" lIns="50800" bIns="50800" rIns="50800"/>
            <a:lstStyle/>
            <a:p>
              <a:pPr algn="ctr">
                <a:lnSpc>
                  <a:spcPts val="3200"/>
                </a:lnSpc>
              </a:pPr>
              <a:r>
                <a:rPr lang="en-US" sz="3200">
                  <a:solidFill>
                    <a:srgbClr val="FFFFFF"/>
                  </a:solidFill>
                  <a:latin typeface="Telegraf"/>
                  <a:ea typeface="Telegraf"/>
                  <a:cs typeface="Telegraf"/>
                  <a:sym typeface="Telegraf"/>
                </a:rPr>
                <a:t>B</a:t>
              </a:r>
            </a:p>
          </p:txBody>
        </p:sp>
      </p:grpSp>
      <p:grpSp>
        <p:nvGrpSpPr>
          <p:cNvPr name="Group 10" id="10"/>
          <p:cNvGrpSpPr/>
          <p:nvPr/>
        </p:nvGrpSpPr>
        <p:grpSpPr>
          <a:xfrm rot="0">
            <a:off x="6552137" y="110343"/>
            <a:ext cx="1066911" cy="916877"/>
            <a:chOff x="0" y="0"/>
            <a:chExt cx="812800" cy="698500"/>
          </a:xfrm>
        </p:grpSpPr>
        <p:sp>
          <p:nvSpPr>
            <p:cNvPr name="Freeform 11" id="11"/>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12" id="12"/>
            <p:cNvSpPr txBox="true"/>
            <p:nvPr/>
          </p:nvSpPr>
          <p:spPr>
            <a:xfrm>
              <a:off x="114300" y="28575"/>
              <a:ext cx="584200" cy="669925"/>
            </a:xfrm>
            <a:prstGeom prst="rect">
              <a:avLst/>
            </a:prstGeom>
          </p:spPr>
          <p:txBody>
            <a:bodyPr anchor="ctr" rtlCol="false" tIns="50800" lIns="50800" bIns="50800" rIns="50800"/>
            <a:lstStyle/>
            <a:p>
              <a:pPr algn="ctr">
                <a:lnSpc>
                  <a:spcPts val="3199"/>
                </a:lnSpc>
              </a:pPr>
              <a:r>
                <a:rPr lang="en-US" b="true" sz="3199">
                  <a:solidFill>
                    <a:srgbClr val="000000"/>
                  </a:solidFill>
                  <a:latin typeface="Telegraf Bold"/>
                  <a:ea typeface="Telegraf Bold"/>
                  <a:cs typeface="Telegraf Bold"/>
                  <a:sym typeface="Telegraf Bold"/>
                </a:rPr>
                <a:t>C</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2438909" y="110343"/>
            <a:ext cx="1066911" cy="916877"/>
            <a:chOff x="0" y="0"/>
            <a:chExt cx="812800" cy="698500"/>
          </a:xfrm>
        </p:grpSpPr>
        <p:sp>
          <p:nvSpPr>
            <p:cNvPr name="Freeform 3" id="3"/>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4" id="4"/>
            <p:cNvSpPr txBox="true"/>
            <p:nvPr/>
          </p:nvSpPr>
          <p:spPr>
            <a:xfrm>
              <a:off x="114300" y="28575"/>
              <a:ext cx="584200" cy="669925"/>
            </a:xfrm>
            <a:prstGeom prst="rect">
              <a:avLst/>
            </a:prstGeom>
          </p:spPr>
          <p:txBody>
            <a:bodyPr anchor="ctr" rtlCol="false" tIns="50800" lIns="50800" bIns="50800" rIns="50800"/>
            <a:lstStyle/>
            <a:p>
              <a:pPr algn="ctr">
                <a:lnSpc>
                  <a:spcPts val="3199"/>
                </a:lnSpc>
              </a:pPr>
              <a:r>
                <a:rPr lang="en-US" b="true" sz="3199">
                  <a:solidFill>
                    <a:srgbClr val="000000"/>
                  </a:solidFill>
                  <a:latin typeface="Telegraf Bold"/>
                  <a:ea typeface="Telegraf Bold"/>
                  <a:cs typeface="Telegraf Bold"/>
                  <a:sym typeface="Telegraf Bold"/>
                </a:rPr>
                <a:t>A</a:t>
              </a:r>
            </a:p>
          </p:txBody>
        </p:sp>
      </p:grpSp>
      <p:grpSp>
        <p:nvGrpSpPr>
          <p:cNvPr name="Group 5" id="5"/>
          <p:cNvGrpSpPr/>
          <p:nvPr/>
        </p:nvGrpSpPr>
        <p:grpSpPr>
          <a:xfrm rot="0">
            <a:off x="4494626" y="110343"/>
            <a:ext cx="1066911" cy="916877"/>
            <a:chOff x="0" y="0"/>
            <a:chExt cx="877201" cy="753845"/>
          </a:xfrm>
        </p:grpSpPr>
        <p:sp>
          <p:nvSpPr>
            <p:cNvPr name="Freeform 6" id="6"/>
            <p:cNvSpPr/>
            <p:nvPr/>
          </p:nvSpPr>
          <p:spPr>
            <a:xfrm flipH="false" flipV="false" rot="0">
              <a:off x="0" y="0"/>
              <a:ext cx="877201" cy="753845"/>
            </a:xfrm>
            <a:custGeom>
              <a:avLst/>
              <a:gdLst/>
              <a:ahLst/>
              <a:cxnLst/>
              <a:rect r="r" b="b" t="t" l="l"/>
              <a:pathLst>
                <a:path h="753845" w="877201">
                  <a:moveTo>
                    <a:pt x="877201" y="376922"/>
                  </a:moveTo>
                  <a:lnTo>
                    <a:pt x="674001" y="753845"/>
                  </a:lnTo>
                  <a:lnTo>
                    <a:pt x="203200" y="753845"/>
                  </a:lnTo>
                  <a:lnTo>
                    <a:pt x="0" y="376922"/>
                  </a:lnTo>
                  <a:lnTo>
                    <a:pt x="203200" y="0"/>
                  </a:lnTo>
                  <a:lnTo>
                    <a:pt x="674001" y="0"/>
                  </a:lnTo>
                  <a:lnTo>
                    <a:pt x="877201" y="376922"/>
                  </a:lnTo>
                  <a:close/>
                </a:path>
              </a:pathLst>
            </a:custGeom>
            <a:solidFill>
              <a:srgbClr val="02B676"/>
            </a:solidFill>
          </p:spPr>
        </p:sp>
        <p:sp>
          <p:nvSpPr>
            <p:cNvPr name="TextBox 7" id="7"/>
            <p:cNvSpPr txBox="true"/>
            <p:nvPr/>
          </p:nvSpPr>
          <p:spPr>
            <a:xfrm>
              <a:off x="114300" y="19050"/>
              <a:ext cx="648601" cy="734795"/>
            </a:xfrm>
            <a:prstGeom prst="rect">
              <a:avLst/>
            </a:prstGeom>
          </p:spPr>
          <p:txBody>
            <a:bodyPr anchor="ctr" rtlCol="false" tIns="50800" lIns="50800" bIns="50800" rIns="50800"/>
            <a:lstStyle/>
            <a:p>
              <a:pPr algn="ctr">
                <a:lnSpc>
                  <a:spcPts val="3200"/>
                </a:lnSpc>
              </a:pPr>
              <a:r>
                <a:rPr lang="en-US" sz="3200">
                  <a:solidFill>
                    <a:srgbClr val="FFFFFF"/>
                  </a:solidFill>
                  <a:latin typeface="Telegraf"/>
                  <a:ea typeface="Telegraf"/>
                  <a:cs typeface="Telegraf"/>
                  <a:sym typeface="Telegraf"/>
                </a:rPr>
                <a:t>B</a:t>
              </a:r>
            </a:p>
          </p:txBody>
        </p:sp>
      </p:grpSp>
      <p:grpSp>
        <p:nvGrpSpPr>
          <p:cNvPr name="Group 8" id="8"/>
          <p:cNvGrpSpPr/>
          <p:nvPr/>
        </p:nvGrpSpPr>
        <p:grpSpPr>
          <a:xfrm rot="0">
            <a:off x="6552137" y="110343"/>
            <a:ext cx="1066911" cy="916877"/>
            <a:chOff x="0" y="0"/>
            <a:chExt cx="812800" cy="698500"/>
          </a:xfrm>
        </p:grpSpPr>
        <p:sp>
          <p:nvSpPr>
            <p:cNvPr name="Freeform 9" id="9"/>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10" id="10"/>
            <p:cNvSpPr txBox="true"/>
            <p:nvPr/>
          </p:nvSpPr>
          <p:spPr>
            <a:xfrm>
              <a:off x="114300" y="28575"/>
              <a:ext cx="584200" cy="669925"/>
            </a:xfrm>
            <a:prstGeom prst="rect">
              <a:avLst/>
            </a:prstGeom>
          </p:spPr>
          <p:txBody>
            <a:bodyPr anchor="ctr" rtlCol="false" tIns="50800" lIns="50800" bIns="50800" rIns="50800"/>
            <a:lstStyle/>
            <a:p>
              <a:pPr algn="ctr">
                <a:lnSpc>
                  <a:spcPts val="3199"/>
                </a:lnSpc>
              </a:pPr>
              <a:r>
                <a:rPr lang="en-US" b="true" sz="3199">
                  <a:solidFill>
                    <a:srgbClr val="000000"/>
                  </a:solidFill>
                  <a:latin typeface="Telegraf Bold"/>
                  <a:ea typeface="Telegraf Bold"/>
                  <a:cs typeface="Telegraf Bold"/>
                  <a:sym typeface="Telegraf Bold"/>
                </a:rPr>
                <a:t>C</a:t>
              </a:r>
            </a:p>
          </p:txBody>
        </p:sp>
      </p:grpSp>
      <p:grpSp>
        <p:nvGrpSpPr>
          <p:cNvPr name="Group 11" id="11"/>
          <p:cNvGrpSpPr/>
          <p:nvPr/>
        </p:nvGrpSpPr>
        <p:grpSpPr>
          <a:xfrm rot="0">
            <a:off x="8609648" y="110343"/>
            <a:ext cx="1066911" cy="916877"/>
            <a:chOff x="0" y="0"/>
            <a:chExt cx="877201" cy="753845"/>
          </a:xfrm>
        </p:grpSpPr>
        <p:sp>
          <p:nvSpPr>
            <p:cNvPr name="Freeform 12" id="12"/>
            <p:cNvSpPr/>
            <p:nvPr/>
          </p:nvSpPr>
          <p:spPr>
            <a:xfrm flipH="false" flipV="false" rot="0">
              <a:off x="0" y="0"/>
              <a:ext cx="877201" cy="753845"/>
            </a:xfrm>
            <a:custGeom>
              <a:avLst/>
              <a:gdLst/>
              <a:ahLst/>
              <a:cxnLst/>
              <a:rect r="r" b="b" t="t" l="l"/>
              <a:pathLst>
                <a:path h="753845" w="877201">
                  <a:moveTo>
                    <a:pt x="877201" y="376922"/>
                  </a:moveTo>
                  <a:lnTo>
                    <a:pt x="674001" y="753845"/>
                  </a:lnTo>
                  <a:lnTo>
                    <a:pt x="203200" y="753845"/>
                  </a:lnTo>
                  <a:lnTo>
                    <a:pt x="0" y="376922"/>
                  </a:lnTo>
                  <a:lnTo>
                    <a:pt x="203200" y="0"/>
                  </a:lnTo>
                  <a:lnTo>
                    <a:pt x="674001" y="0"/>
                  </a:lnTo>
                  <a:lnTo>
                    <a:pt x="877201" y="376922"/>
                  </a:lnTo>
                  <a:close/>
                </a:path>
              </a:pathLst>
            </a:custGeom>
            <a:solidFill>
              <a:srgbClr val="02B676"/>
            </a:solidFill>
          </p:spPr>
        </p:sp>
        <p:sp>
          <p:nvSpPr>
            <p:cNvPr name="TextBox 13" id="13"/>
            <p:cNvSpPr txBox="true"/>
            <p:nvPr/>
          </p:nvSpPr>
          <p:spPr>
            <a:xfrm>
              <a:off x="114300" y="19050"/>
              <a:ext cx="648601" cy="734795"/>
            </a:xfrm>
            <a:prstGeom prst="rect">
              <a:avLst/>
            </a:prstGeom>
          </p:spPr>
          <p:txBody>
            <a:bodyPr anchor="ctr" rtlCol="false" tIns="50800" lIns="50800" bIns="50800" rIns="50800"/>
            <a:lstStyle/>
            <a:p>
              <a:pPr algn="ctr">
                <a:lnSpc>
                  <a:spcPts val="3200"/>
                </a:lnSpc>
              </a:pPr>
              <a:r>
                <a:rPr lang="en-US" sz="3200">
                  <a:solidFill>
                    <a:srgbClr val="FFFFFF"/>
                  </a:solidFill>
                  <a:latin typeface="Telegraf"/>
                  <a:ea typeface="Telegraf"/>
                  <a:cs typeface="Telegraf"/>
                  <a:sym typeface="Telegraf"/>
                </a:rPr>
                <a:t>D</a:t>
              </a:r>
            </a:p>
          </p:txBody>
        </p:sp>
      </p:grpSp>
      <p:sp>
        <p:nvSpPr>
          <p:cNvPr name="Freeform 14" id="14"/>
          <p:cNvSpPr/>
          <p:nvPr/>
        </p:nvSpPr>
        <p:spPr>
          <a:xfrm flipH="false" flipV="false" rot="0">
            <a:off x="10358410" y="7172397"/>
            <a:ext cx="4354558" cy="2085903"/>
          </a:xfrm>
          <a:custGeom>
            <a:avLst/>
            <a:gdLst/>
            <a:ahLst/>
            <a:cxnLst/>
            <a:rect r="r" b="b" t="t" l="l"/>
            <a:pathLst>
              <a:path h="2085903" w="4354558">
                <a:moveTo>
                  <a:pt x="0" y="0"/>
                </a:moveTo>
                <a:lnTo>
                  <a:pt x="4354558" y="0"/>
                </a:lnTo>
                <a:lnTo>
                  <a:pt x="4354558" y="2085903"/>
                </a:lnTo>
                <a:lnTo>
                  <a:pt x="0" y="2085903"/>
                </a:lnTo>
                <a:lnTo>
                  <a:pt x="0" y="0"/>
                </a:lnTo>
                <a:close/>
              </a:path>
            </a:pathLst>
          </a:custGeom>
          <a:blipFill>
            <a:blip r:embed="rId2"/>
            <a:stretch>
              <a:fillRect l="0" t="0" r="-62258" b="-140390"/>
            </a:stretch>
          </a:blipFill>
        </p:spPr>
      </p:sp>
      <p:sp>
        <p:nvSpPr>
          <p:cNvPr name="TextBox 15" id="15"/>
          <p:cNvSpPr txBox="true"/>
          <p:nvPr/>
        </p:nvSpPr>
        <p:spPr>
          <a:xfrm rot="0">
            <a:off x="1028700" y="1274869"/>
            <a:ext cx="16706627"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ALGORITHM: RANDOM FOREST </a:t>
            </a:r>
          </a:p>
        </p:txBody>
      </p:sp>
      <p:sp>
        <p:nvSpPr>
          <p:cNvPr name="TextBox 16" id="16"/>
          <p:cNvSpPr txBox="true"/>
          <p:nvPr/>
        </p:nvSpPr>
        <p:spPr>
          <a:xfrm rot="0">
            <a:off x="7641813" y="3119618"/>
            <a:ext cx="9617487" cy="4848225"/>
          </a:xfrm>
          <a:prstGeom prst="rect">
            <a:avLst/>
          </a:prstGeom>
        </p:spPr>
        <p:txBody>
          <a:bodyPr anchor="t" rtlCol="false" tIns="0" lIns="0" bIns="0" rIns="0">
            <a:spAutoFit/>
          </a:bodyPr>
          <a:lstStyle/>
          <a:p>
            <a:pPr algn="l">
              <a:lnSpc>
                <a:spcPts val="4200"/>
              </a:lnSpc>
            </a:pPr>
            <a:r>
              <a:rPr lang="en-US" sz="3500" spc="171">
                <a:solidFill>
                  <a:srgbClr val="290606"/>
                </a:solidFill>
                <a:latin typeface="Telegraf"/>
                <a:ea typeface="Telegraf"/>
                <a:cs typeface="Telegraf"/>
                <a:sym typeface="Telegraf"/>
              </a:rPr>
              <a:t>This strategy is especially efficient for decreasing overfitting and improving the model's generalization capabilities.</a:t>
            </a:r>
          </a:p>
          <a:p>
            <a:pPr algn="l">
              <a:lnSpc>
                <a:spcPts val="4200"/>
              </a:lnSpc>
            </a:pPr>
          </a:p>
          <a:p>
            <a:pPr algn="l">
              <a:lnSpc>
                <a:spcPts val="4200"/>
              </a:lnSpc>
            </a:pPr>
            <a:r>
              <a:rPr lang="en-US" sz="3500" spc="171">
                <a:solidFill>
                  <a:srgbClr val="290606"/>
                </a:solidFill>
                <a:latin typeface="Telegraf"/>
                <a:ea typeface="Telegraf"/>
                <a:cs typeface="Telegraf"/>
                <a:sym typeface="Telegraf"/>
              </a:rPr>
              <a:t>During training, the Random Forest algorithm generates many decision trees and produces their mode or mean</a:t>
            </a:r>
          </a:p>
          <a:p>
            <a:pPr algn="l">
              <a:lnSpc>
                <a:spcPts val="4200"/>
              </a:lnSpc>
            </a:pPr>
          </a:p>
          <a:p>
            <a:pPr algn="l">
              <a:lnSpc>
                <a:spcPts val="4200"/>
              </a:lnSpc>
            </a:pPr>
            <a:r>
              <a:rPr lang="en-US" sz="3500" spc="171">
                <a:solidFill>
                  <a:srgbClr val="290606"/>
                </a:solidFill>
                <a:latin typeface="Telegraf"/>
                <a:ea typeface="Telegraf"/>
                <a:cs typeface="Telegraf"/>
                <a:sym typeface="Telegraf"/>
              </a:rPr>
              <a:t>Equation</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274869"/>
            <a:ext cx="16706627"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ALGORITHM: DECISION TREE</a:t>
            </a:r>
          </a:p>
        </p:txBody>
      </p:sp>
      <p:sp>
        <p:nvSpPr>
          <p:cNvPr name="TextBox 3" id="3"/>
          <p:cNvSpPr txBox="true"/>
          <p:nvPr/>
        </p:nvSpPr>
        <p:spPr>
          <a:xfrm rot="0">
            <a:off x="7641813" y="3119618"/>
            <a:ext cx="9617487" cy="5381625"/>
          </a:xfrm>
          <a:prstGeom prst="rect">
            <a:avLst/>
          </a:prstGeom>
        </p:spPr>
        <p:txBody>
          <a:bodyPr anchor="t" rtlCol="false" tIns="0" lIns="0" bIns="0" rIns="0">
            <a:spAutoFit/>
          </a:bodyPr>
          <a:lstStyle/>
          <a:p>
            <a:pPr algn="l">
              <a:lnSpc>
                <a:spcPts val="4200"/>
              </a:lnSpc>
            </a:pPr>
            <a:r>
              <a:rPr lang="en-US" sz="3500" spc="171">
                <a:solidFill>
                  <a:srgbClr val="290606"/>
                </a:solidFill>
                <a:latin typeface="Telegraf"/>
                <a:ea typeface="Telegraf"/>
                <a:cs typeface="Telegraf"/>
                <a:sym typeface="Telegraf"/>
              </a:rPr>
              <a:t>Decision trees are commonly used for classification and regression applications due to their interpretability and ease of visualization.</a:t>
            </a:r>
          </a:p>
          <a:p>
            <a:pPr algn="l">
              <a:lnSpc>
                <a:spcPts val="4200"/>
              </a:lnSpc>
            </a:pPr>
          </a:p>
          <a:p>
            <a:pPr algn="l">
              <a:lnSpc>
                <a:spcPts val="4200"/>
              </a:lnSpc>
            </a:pPr>
          </a:p>
          <a:p>
            <a:pPr algn="l">
              <a:lnSpc>
                <a:spcPts val="4200"/>
              </a:lnSpc>
            </a:pPr>
            <a:r>
              <a:rPr lang="en-US" sz="3500" spc="171">
                <a:solidFill>
                  <a:srgbClr val="290606"/>
                </a:solidFill>
                <a:latin typeface="Telegraf"/>
                <a:ea typeface="Telegraf"/>
                <a:cs typeface="Telegraf"/>
                <a:sym typeface="Telegraf"/>
              </a:rPr>
              <a:t>The basic idea underlying a decision tree is to iteratively split the dataset into subsets depending on features that produce the "best" split.</a:t>
            </a:r>
          </a:p>
        </p:txBody>
      </p:sp>
      <p:grpSp>
        <p:nvGrpSpPr>
          <p:cNvPr name="Group 4" id="4"/>
          <p:cNvGrpSpPr/>
          <p:nvPr/>
        </p:nvGrpSpPr>
        <p:grpSpPr>
          <a:xfrm rot="0">
            <a:off x="2438909" y="110343"/>
            <a:ext cx="1066911" cy="916877"/>
            <a:chOff x="0" y="0"/>
            <a:chExt cx="812800" cy="698500"/>
          </a:xfrm>
        </p:grpSpPr>
        <p:sp>
          <p:nvSpPr>
            <p:cNvPr name="Freeform 5" id="5"/>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6" id="6"/>
            <p:cNvSpPr txBox="true"/>
            <p:nvPr/>
          </p:nvSpPr>
          <p:spPr>
            <a:xfrm>
              <a:off x="114300" y="28575"/>
              <a:ext cx="584200" cy="669925"/>
            </a:xfrm>
            <a:prstGeom prst="rect">
              <a:avLst/>
            </a:prstGeom>
          </p:spPr>
          <p:txBody>
            <a:bodyPr anchor="ctr" rtlCol="false" tIns="50800" lIns="50800" bIns="50800" rIns="50800"/>
            <a:lstStyle/>
            <a:p>
              <a:pPr algn="ctr">
                <a:lnSpc>
                  <a:spcPts val="3199"/>
                </a:lnSpc>
              </a:pPr>
              <a:r>
                <a:rPr lang="en-US" b="true" sz="3199">
                  <a:solidFill>
                    <a:srgbClr val="000000"/>
                  </a:solidFill>
                  <a:latin typeface="Telegraf Bold"/>
                  <a:ea typeface="Telegraf Bold"/>
                  <a:cs typeface="Telegraf Bold"/>
                  <a:sym typeface="Telegraf Bold"/>
                </a:rPr>
                <a:t>A</a:t>
              </a:r>
            </a:p>
          </p:txBody>
        </p:sp>
      </p:grpSp>
      <p:grpSp>
        <p:nvGrpSpPr>
          <p:cNvPr name="Group 7" id="7"/>
          <p:cNvGrpSpPr/>
          <p:nvPr/>
        </p:nvGrpSpPr>
        <p:grpSpPr>
          <a:xfrm rot="0">
            <a:off x="4494626" y="110343"/>
            <a:ext cx="1066911" cy="916877"/>
            <a:chOff x="0" y="0"/>
            <a:chExt cx="877201" cy="753845"/>
          </a:xfrm>
        </p:grpSpPr>
        <p:sp>
          <p:nvSpPr>
            <p:cNvPr name="Freeform 8" id="8"/>
            <p:cNvSpPr/>
            <p:nvPr/>
          </p:nvSpPr>
          <p:spPr>
            <a:xfrm flipH="false" flipV="false" rot="0">
              <a:off x="0" y="0"/>
              <a:ext cx="877201" cy="753845"/>
            </a:xfrm>
            <a:custGeom>
              <a:avLst/>
              <a:gdLst/>
              <a:ahLst/>
              <a:cxnLst/>
              <a:rect r="r" b="b" t="t" l="l"/>
              <a:pathLst>
                <a:path h="753845" w="877201">
                  <a:moveTo>
                    <a:pt x="877201" y="376922"/>
                  </a:moveTo>
                  <a:lnTo>
                    <a:pt x="674001" y="753845"/>
                  </a:lnTo>
                  <a:lnTo>
                    <a:pt x="203200" y="753845"/>
                  </a:lnTo>
                  <a:lnTo>
                    <a:pt x="0" y="376922"/>
                  </a:lnTo>
                  <a:lnTo>
                    <a:pt x="203200" y="0"/>
                  </a:lnTo>
                  <a:lnTo>
                    <a:pt x="674001" y="0"/>
                  </a:lnTo>
                  <a:lnTo>
                    <a:pt x="877201" y="376922"/>
                  </a:lnTo>
                  <a:close/>
                </a:path>
              </a:pathLst>
            </a:custGeom>
            <a:solidFill>
              <a:srgbClr val="02B676"/>
            </a:solidFill>
          </p:spPr>
        </p:sp>
        <p:sp>
          <p:nvSpPr>
            <p:cNvPr name="TextBox 9" id="9"/>
            <p:cNvSpPr txBox="true"/>
            <p:nvPr/>
          </p:nvSpPr>
          <p:spPr>
            <a:xfrm>
              <a:off x="114300" y="19050"/>
              <a:ext cx="648601" cy="734795"/>
            </a:xfrm>
            <a:prstGeom prst="rect">
              <a:avLst/>
            </a:prstGeom>
          </p:spPr>
          <p:txBody>
            <a:bodyPr anchor="ctr" rtlCol="false" tIns="50800" lIns="50800" bIns="50800" rIns="50800"/>
            <a:lstStyle/>
            <a:p>
              <a:pPr algn="ctr">
                <a:lnSpc>
                  <a:spcPts val="3200"/>
                </a:lnSpc>
              </a:pPr>
              <a:r>
                <a:rPr lang="en-US" sz="3200">
                  <a:solidFill>
                    <a:srgbClr val="FFFFFF"/>
                  </a:solidFill>
                  <a:latin typeface="Telegraf"/>
                  <a:ea typeface="Telegraf"/>
                  <a:cs typeface="Telegraf"/>
                  <a:sym typeface="Telegraf"/>
                </a:rPr>
                <a:t>B</a:t>
              </a:r>
            </a:p>
          </p:txBody>
        </p:sp>
      </p:grpSp>
      <p:grpSp>
        <p:nvGrpSpPr>
          <p:cNvPr name="Group 10" id="10"/>
          <p:cNvGrpSpPr/>
          <p:nvPr/>
        </p:nvGrpSpPr>
        <p:grpSpPr>
          <a:xfrm rot="0">
            <a:off x="6552137" y="110343"/>
            <a:ext cx="1066911" cy="916877"/>
            <a:chOff x="0" y="0"/>
            <a:chExt cx="812800" cy="698500"/>
          </a:xfrm>
        </p:grpSpPr>
        <p:sp>
          <p:nvSpPr>
            <p:cNvPr name="Freeform 11" id="11"/>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12" id="12"/>
            <p:cNvSpPr txBox="true"/>
            <p:nvPr/>
          </p:nvSpPr>
          <p:spPr>
            <a:xfrm>
              <a:off x="114300" y="28575"/>
              <a:ext cx="584200" cy="669925"/>
            </a:xfrm>
            <a:prstGeom prst="rect">
              <a:avLst/>
            </a:prstGeom>
          </p:spPr>
          <p:txBody>
            <a:bodyPr anchor="ctr" rtlCol="false" tIns="50800" lIns="50800" bIns="50800" rIns="50800"/>
            <a:lstStyle/>
            <a:p>
              <a:pPr algn="ctr">
                <a:lnSpc>
                  <a:spcPts val="3199"/>
                </a:lnSpc>
              </a:pPr>
              <a:r>
                <a:rPr lang="en-US" b="true" sz="3199">
                  <a:solidFill>
                    <a:srgbClr val="000000"/>
                  </a:solidFill>
                  <a:latin typeface="Telegraf Bold"/>
                  <a:ea typeface="Telegraf Bold"/>
                  <a:cs typeface="Telegraf Bold"/>
                  <a:sym typeface="Telegraf Bold"/>
                </a:rPr>
                <a:t>C</a:t>
              </a:r>
            </a:p>
          </p:txBody>
        </p:sp>
      </p:grpSp>
      <p:grpSp>
        <p:nvGrpSpPr>
          <p:cNvPr name="Group 13" id="13"/>
          <p:cNvGrpSpPr/>
          <p:nvPr/>
        </p:nvGrpSpPr>
        <p:grpSpPr>
          <a:xfrm rot="0">
            <a:off x="8609648" y="110343"/>
            <a:ext cx="1066911" cy="916877"/>
            <a:chOff x="0" y="0"/>
            <a:chExt cx="877201" cy="753845"/>
          </a:xfrm>
        </p:grpSpPr>
        <p:sp>
          <p:nvSpPr>
            <p:cNvPr name="Freeform 14" id="14"/>
            <p:cNvSpPr/>
            <p:nvPr/>
          </p:nvSpPr>
          <p:spPr>
            <a:xfrm flipH="false" flipV="false" rot="0">
              <a:off x="0" y="0"/>
              <a:ext cx="877201" cy="753845"/>
            </a:xfrm>
            <a:custGeom>
              <a:avLst/>
              <a:gdLst/>
              <a:ahLst/>
              <a:cxnLst/>
              <a:rect r="r" b="b" t="t" l="l"/>
              <a:pathLst>
                <a:path h="753845" w="877201">
                  <a:moveTo>
                    <a:pt x="877201" y="376922"/>
                  </a:moveTo>
                  <a:lnTo>
                    <a:pt x="674001" y="753845"/>
                  </a:lnTo>
                  <a:lnTo>
                    <a:pt x="203200" y="753845"/>
                  </a:lnTo>
                  <a:lnTo>
                    <a:pt x="0" y="376922"/>
                  </a:lnTo>
                  <a:lnTo>
                    <a:pt x="203200" y="0"/>
                  </a:lnTo>
                  <a:lnTo>
                    <a:pt x="674001" y="0"/>
                  </a:lnTo>
                  <a:lnTo>
                    <a:pt x="877201" y="376922"/>
                  </a:lnTo>
                  <a:close/>
                </a:path>
              </a:pathLst>
            </a:custGeom>
            <a:solidFill>
              <a:srgbClr val="02B676"/>
            </a:solidFill>
          </p:spPr>
        </p:sp>
        <p:sp>
          <p:nvSpPr>
            <p:cNvPr name="TextBox 15" id="15"/>
            <p:cNvSpPr txBox="true"/>
            <p:nvPr/>
          </p:nvSpPr>
          <p:spPr>
            <a:xfrm>
              <a:off x="114300" y="19050"/>
              <a:ext cx="648601" cy="734795"/>
            </a:xfrm>
            <a:prstGeom prst="rect">
              <a:avLst/>
            </a:prstGeom>
          </p:spPr>
          <p:txBody>
            <a:bodyPr anchor="ctr" rtlCol="false" tIns="50800" lIns="50800" bIns="50800" rIns="50800"/>
            <a:lstStyle/>
            <a:p>
              <a:pPr algn="ctr">
                <a:lnSpc>
                  <a:spcPts val="3200"/>
                </a:lnSpc>
              </a:pPr>
              <a:r>
                <a:rPr lang="en-US" sz="3200">
                  <a:solidFill>
                    <a:srgbClr val="FFFFFF"/>
                  </a:solidFill>
                  <a:latin typeface="Telegraf"/>
                  <a:ea typeface="Telegraf"/>
                  <a:cs typeface="Telegraf"/>
                  <a:sym typeface="Telegraf"/>
                </a:rPr>
                <a:t>D</a:t>
              </a: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7641813" y="3595868"/>
            <a:ext cx="9617487" cy="4848225"/>
          </a:xfrm>
          <a:prstGeom prst="rect">
            <a:avLst/>
          </a:prstGeom>
        </p:spPr>
        <p:txBody>
          <a:bodyPr anchor="t" rtlCol="false" tIns="0" lIns="0" bIns="0" rIns="0">
            <a:spAutoFit/>
          </a:bodyPr>
          <a:lstStyle/>
          <a:p>
            <a:pPr algn="l">
              <a:lnSpc>
                <a:spcPts val="4200"/>
              </a:lnSpc>
            </a:pPr>
            <a:r>
              <a:rPr lang="en-US" sz="3500" spc="171">
                <a:solidFill>
                  <a:srgbClr val="290606"/>
                </a:solidFill>
                <a:latin typeface="Telegraf"/>
                <a:ea typeface="Telegraf"/>
                <a:cs typeface="Telegraf"/>
                <a:sym typeface="Telegraf"/>
              </a:rPr>
              <a:t>Gini Impurity:</a:t>
            </a:r>
          </a:p>
          <a:p>
            <a:pPr algn="l">
              <a:lnSpc>
                <a:spcPts val="4200"/>
              </a:lnSpc>
            </a:pPr>
          </a:p>
          <a:p>
            <a:pPr algn="l">
              <a:lnSpc>
                <a:spcPts val="4200"/>
              </a:lnSpc>
            </a:pPr>
          </a:p>
          <a:p>
            <a:pPr algn="l">
              <a:lnSpc>
                <a:spcPts val="4200"/>
              </a:lnSpc>
            </a:pPr>
          </a:p>
          <a:p>
            <a:pPr algn="l">
              <a:lnSpc>
                <a:spcPts val="4200"/>
              </a:lnSpc>
            </a:pPr>
            <a:r>
              <a:rPr lang="en-US" sz="3500" spc="171">
                <a:solidFill>
                  <a:srgbClr val="290606"/>
                </a:solidFill>
                <a:latin typeface="Telegraf"/>
                <a:ea typeface="Telegraf"/>
                <a:cs typeface="Telegraf"/>
                <a:sym typeface="Telegraf"/>
              </a:rPr>
              <a:t>Entropy:</a:t>
            </a:r>
          </a:p>
          <a:p>
            <a:pPr algn="l">
              <a:lnSpc>
                <a:spcPts val="4200"/>
              </a:lnSpc>
            </a:pPr>
          </a:p>
          <a:p>
            <a:pPr algn="l">
              <a:lnSpc>
                <a:spcPts val="4200"/>
              </a:lnSpc>
            </a:pPr>
          </a:p>
          <a:p>
            <a:pPr algn="l">
              <a:lnSpc>
                <a:spcPts val="4200"/>
              </a:lnSpc>
            </a:pPr>
          </a:p>
          <a:p>
            <a:pPr algn="l">
              <a:lnSpc>
                <a:spcPts val="4200"/>
              </a:lnSpc>
            </a:pPr>
            <a:r>
              <a:rPr lang="en-US" sz="3500" spc="171">
                <a:solidFill>
                  <a:srgbClr val="290606"/>
                </a:solidFill>
                <a:latin typeface="Telegraf"/>
                <a:ea typeface="Telegraf"/>
                <a:cs typeface="Telegraf"/>
                <a:sym typeface="Telegraf"/>
              </a:rPr>
              <a:t>Variance:</a:t>
            </a:r>
          </a:p>
        </p:txBody>
      </p:sp>
      <p:grpSp>
        <p:nvGrpSpPr>
          <p:cNvPr name="Group 3" id="3"/>
          <p:cNvGrpSpPr/>
          <p:nvPr/>
        </p:nvGrpSpPr>
        <p:grpSpPr>
          <a:xfrm rot="0">
            <a:off x="2438909" y="110343"/>
            <a:ext cx="1066911" cy="916877"/>
            <a:chOff x="0" y="0"/>
            <a:chExt cx="812800" cy="698500"/>
          </a:xfrm>
        </p:grpSpPr>
        <p:sp>
          <p:nvSpPr>
            <p:cNvPr name="Freeform 4" id="4"/>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5" id="5"/>
            <p:cNvSpPr txBox="true"/>
            <p:nvPr/>
          </p:nvSpPr>
          <p:spPr>
            <a:xfrm>
              <a:off x="114300" y="28575"/>
              <a:ext cx="584200" cy="669925"/>
            </a:xfrm>
            <a:prstGeom prst="rect">
              <a:avLst/>
            </a:prstGeom>
          </p:spPr>
          <p:txBody>
            <a:bodyPr anchor="ctr" rtlCol="false" tIns="50800" lIns="50800" bIns="50800" rIns="50800"/>
            <a:lstStyle/>
            <a:p>
              <a:pPr algn="ctr">
                <a:lnSpc>
                  <a:spcPts val="3199"/>
                </a:lnSpc>
              </a:pPr>
              <a:r>
                <a:rPr lang="en-US" b="true" sz="3199">
                  <a:solidFill>
                    <a:srgbClr val="000000"/>
                  </a:solidFill>
                  <a:latin typeface="Telegraf Bold"/>
                  <a:ea typeface="Telegraf Bold"/>
                  <a:cs typeface="Telegraf Bold"/>
                  <a:sym typeface="Telegraf Bold"/>
                </a:rPr>
                <a:t>A</a:t>
              </a:r>
            </a:p>
          </p:txBody>
        </p:sp>
      </p:grpSp>
      <p:grpSp>
        <p:nvGrpSpPr>
          <p:cNvPr name="Group 6" id="6"/>
          <p:cNvGrpSpPr/>
          <p:nvPr/>
        </p:nvGrpSpPr>
        <p:grpSpPr>
          <a:xfrm rot="0">
            <a:off x="4494626" y="110343"/>
            <a:ext cx="1066911" cy="916877"/>
            <a:chOff x="0" y="0"/>
            <a:chExt cx="877201" cy="753845"/>
          </a:xfrm>
        </p:grpSpPr>
        <p:sp>
          <p:nvSpPr>
            <p:cNvPr name="Freeform 7" id="7"/>
            <p:cNvSpPr/>
            <p:nvPr/>
          </p:nvSpPr>
          <p:spPr>
            <a:xfrm flipH="false" flipV="false" rot="0">
              <a:off x="0" y="0"/>
              <a:ext cx="877201" cy="753845"/>
            </a:xfrm>
            <a:custGeom>
              <a:avLst/>
              <a:gdLst/>
              <a:ahLst/>
              <a:cxnLst/>
              <a:rect r="r" b="b" t="t" l="l"/>
              <a:pathLst>
                <a:path h="753845" w="877201">
                  <a:moveTo>
                    <a:pt x="877201" y="376922"/>
                  </a:moveTo>
                  <a:lnTo>
                    <a:pt x="674001" y="753845"/>
                  </a:lnTo>
                  <a:lnTo>
                    <a:pt x="203200" y="753845"/>
                  </a:lnTo>
                  <a:lnTo>
                    <a:pt x="0" y="376922"/>
                  </a:lnTo>
                  <a:lnTo>
                    <a:pt x="203200" y="0"/>
                  </a:lnTo>
                  <a:lnTo>
                    <a:pt x="674001" y="0"/>
                  </a:lnTo>
                  <a:lnTo>
                    <a:pt x="877201" y="376922"/>
                  </a:lnTo>
                  <a:close/>
                </a:path>
              </a:pathLst>
            </a:custGeom>
            <a:solidFill>
              <a:srgbClr val="02B676"/>
            </a:solidFill>
          </p:spPr>
        </p:sp>
        <p:sp>
          <p:nvSpPr>
            <p:cNvPr name="TextBox 8" id="8"/>
            <p:cNvSpPr txBox="true"/>
            <p:nvPr/>
          </p:nvSpPr>
          <p:spPr>
            <a:xfrm>
              <a:off x="114300" y="19050"/>
              <a:ext cx="648601" cy="734795"/>
            </a:xfrm>
            <a:prstGeom prst="rect">
              <a:avLst/>
            </a:prstGeom>
          </p:spPr>
          <p:txBody>
            <a:bodyPr anchor="ctr" rtlCol="false" tIns="50800" lIns="50800" bIns="50800" rIns="50800"/>
            <a:lstStyle/>
            <a:p>
              <a:pPr algn="ctr">
                <a:lnSpc>
                  <a:spcPts val="3200"/>
                </a:lnSpc>
              </a:pPr>
              <a:r>
                <a:rPr lang="en-US" sz="3200">
                  <a:solidFill>
                    <a:srgbClr val="FFFFFF"/>
                  </a:solidFill>
                  <a:latin typeface="Telegraf"/>
                  <a:ea typeface="Telegraf"/>
                  <a:cs typeface="Telegraf"/>
                  <a:sym typeface="Telegraf"/>
                </a:rPr>
                <a:t>B</a:t>
              </a:r>
            </a:p>
          </p:txBody>
        </p:sp>
      </p:grpSp>
      <p:grpSp>
        <p:nvGrpSpPr>
          <p:cNvPr name="Group 9" id="9"/>
          <p:cNvGrpSpPr/>
          <p:nvPr/>
        </p:nvGrpSpPr>
        <p:grpSpPr>
          <a:xfrm rot="0">
            <a:off x="6552137" y="110343"/>
            <a:ext cx="1066911" cy="916877"/>
            <a:chOff x="0" y="0"/>
            <a:chExt cx="812800" cy="698500"/>
          </a:xfrm>
        </p:grpSpPr>
        <p:sp>
          <p:nvSpPr>
            <p:cNvPr name="Freeform 10" id="10"/>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11" id="11"/>
            <p:cNvSpPr txBox="true"/>
            <p:nvPr/>
          </p:nvSpPr>
          <p:spPr>
            <a:xfrm>
              <a:off x="114300" y="28575"/>
              <a:ext cx="584200" cy="669925"/>
            </a:xfrm>
            <a:prstGeom prst="rect">
              <a:avLst/>
            </a:prstGeom>
          </p:spPr>
          <p:txBody>
            <a:bodyPr anchor="ctr" rtlCol="false" tIns="50800" lIns="50800" bIns="50800" rIns="50800"/>
            <a:lstStyle/>
            <a:p>
              <a:pPr algn="ctr">
                <a:lnSpc>
                  <a:spcPts val="3199"/>
                </a:lnSpc>
              </a:pPr>
              <a:r>
                <a:rPr lang="en-US" b="true" sz="3199">
                  <a:solidFill>
                    <a:srgbClr val="000000"/>
                  </a:solidFill>
                  <a:latin typeface="Telegraf Bold"/>
                  <a:ea typeface="Telegraf Bold"/>
                  <a:cs typeface="Telegraf Bold"/>
                  <a:sym typeface="Telegraf Bold"/>
                </a:rPr>
                <a:t>C</a:t>
              </a:r>
            </a:p>
          </p:txBody>
        </p:sp>
      </p:grpSp>
      <p:grpSp>
        <p:nvGrpSpPr>
          <p:cNvPr name="Group 12" id="12"/>
          <p:cNvGrpSpPr/>
          <p:nvPr/>
        </p:nvGrpSpPr>
        <p:grpSpPr>
          <a:xfrm rot="0">
            <a:off x="8609648" y="110343"/>
            <a:ext cx="1066911" cy="916877"/>
            <a:chOff x="0" y="0"/>
            <a:chExt cx="877201" cy="753845"/>
          </a:xfrm>
        </p:grpSpPr>
        <p:sp>
          <p:nvSpPr>
            <p:cNvPr name="Freeform 13" id="13"/>
            <p:cNvSpPr/>
            <p:nvPr/>
          </p:nvSpPr>
          <p:spPr>
            <a:xfrm flipH="false" flipV="false" rot="0">
              <a:off x="0" y="0"/>
              <a:ext cx="877201" cy="753845"/>
            </a:xfrm>
            <a:custGeom>
              <a:avLst/>
              <a:gdLst/>
              <a:ahLst/>
              <a:cxnLst/>
              <a:rect r="r" b="b" t="t" l="l"/>
              <a:pathLst>
                <a:path h="753845" w="877201">
                  <a:moveTo>
                    <a:pt x="877201" y="376922"/>
                  </a:moveTo>
                  <a:lnTo>
                    <a:pt x="674001" y="753845"/>
                  </a:lnTo>
                  <a:lnTo>
                    <a:pt x="203200" y="753845"/>
                  </a:lnTo>
                  <a:lnTo>
                    <a:pt x="0" y="376922"/>
                  </a:lnTo>
                  <a:lnTo>
                    <a:pt x="203200" y="0"/>
                  </a:lnTo>
                  <a:lnTo>
                    <a:pt x="674001" y="0"/>
                  </a:lnTo>
                  <a:lnTo>
                    <a:pt x="877201" y="376922"/>
                  </a:lnTo>
                  <a:close/>
                </a:path>
              </a:pathLst>
            </a:custGeom>
            <a:solidFill>
              <a:srgbClr val="02B676"/>
            </a:solidFill>
          </p:spPr>
        </p:sp>
        <p:sp>
          <p:nvSpPr>
            <p:cNvPr name="TextBox 14" id="14"/>
            <p:cNvSpPr txBox="true"/>
            <p:nvPr/>
          </p:nvSpPr>
          <p:spPr>
            <a:xfrm>
              <a:off x="114300" y="19050"/>
              <a:ext cx="648601" cy="734795"/>
            </a:xfrm>
            <a:prstGeom prst="rect">
              <a:avLst/>
            </a:prstGeom>
          </p:spPr>
          <p:txBody>
            <a:bodyPr anchor="ctr" rtlCol="false" tIns="50800" lIns="50800" bIns="50800" rIns="50800"/>
            <a:lstStyle/>
            <a:p>
              <a:pPr algn="ctr">
                <a:lnSpc>
                  <a:spcPts val="3200"/>
                </a:lnSpc>
              </a:pPr>
              <a:r>
                <a:rPr lang="en-US" sz="3200">
                  <a:solidFill>
                    <a:srgbClr val="FFFFFF"/>
                  </a:solidFill>
                  <a:latin typeface="Telegraf"/>
                  <a:ea typeface="Telegraf"/>
                  <a:cs typeface="Telegraf"/>
                  <a:sym typeface="Telegraf"/>
                </a:rPr>
                <a:t>D</a:t>
              </a:r>
            </a:p>
          </p:txBody>
        </p:sp>
      </p:grpSp>
      <p:sp>
        <p:nvSpPr>
          <p:cNvPr name="Freeform 15" id="15"/>
          <p:cNvSpPr/>
          <p:nvPr/>
        </p:nvSpPr>
        <p:spPr>
          <a:xfrm flipH="false" flipV="false" rot="0">
            <a:off x="11717989" y="3240343"/>
            <a:ext cx="4003667" cy="1451622"/>
          </a:xfrm>
          <a:custGeom>
            <a:avLst/>
            <a:gdLst/>
            <a:ahLst/>
            <a:cxnLst/>
            <a:rect r="r" b="b" t="t" l="l"/>
            <a:pathLst>
              <a:path h="1451622" w="4003667">
                <a:moveTo>
                  <a:pt x="0" y="0"/>
                </a:moveTo>
                <a:lnTo>
                  <a:pt x="4003667" y="0"/>
                </a:lnTo>
                <a:lnTo>
                  <a:pt x="4003667" y="1451622"/>
                </a:lnTo>
                <a:lnTo>
                  <a:pt x="0" y="1451622"/>
                </a:lnTo>
                <a:lnTo>
                  <a:pt x="0" y="0"/>
                </a:lnTo>
                <a:close/>
              </a:path>
            </a:pathLst>
          </a:custGeom>
          <a:blipFill>
            <a:blip r:embed="rId2"/>
            <a:stretch>
              <a:fillRect l="0" t="0" r="0" b="0"/>
            </a:stretch>
          </a:blipFill>
        </p:spPr>
      </p:sp>
      <p:sp>
        <p:nvSpPr>
          <p:cNvPr name="Freeform 16" id="16"/>
          <p:cNvSpPr/>
          <p:nvPr/>
        </p:nvSpPr>
        <p:spPr>
          <a:xfrm flipH="false" flipV="false" rot="0">
            <a:off x="11627338" y="5317982"/>
            <a:ext cx="4094318" cy="1451622"/>
          </a:xfrm>
          <a:custGeom>
            <a:avLst/>
            <a:gdLst/>
            <a:ahLst/>
            <a:cxnLst/>
            <a:rect r="r" b="b" t="t" l="l"/>
            <a:pathLst>
              <a:path h="1451622" w="4094318">
                <a:moveTo>
                  <a:pt x="0" y="0"/>
                </a:moveTo>
                <a:lnTo>
                  <a:pt x="4094318" y="0"/>
                </a:lnTo>
                <a:lnTo>
                  <a:pt x="4094318" y="1451622"/>
                </a:lnTo>
                <a:lnTo>
                  <a:pt x="0" y="1451622"/>
                </a:lnTo>
                <a:lnTo>
                  <a:pt x="0" y="0"/>
                </a:lnTo>
                <a:close/>
              </a:path>
            </a:pathLst>
          </a:custGeom>
          <a:blipFill>
            <a:blip r:embed="rId3"/>
            <a:stretch>
              <a:fillRect l="0" t="0" r="0" b="0"/>
            </a:stretch>
          </a:blipFill>
        </p:spPr>
      </p:sp>
      <p:sp>
        <p:nvSpPr>
          <p:cNvPr name="Freeform 17" id="17"/>
          <p:cNvSpPr/>
          <p:nvPr/>
        </p:nvSpPr>
        <p:spPr>
          <a:xfrm flipH="false" flipV="false" rot="0">
            <a:off x="11627338" y="7312441"/>
            <a:ext cx="4094318" cy="1451622"/>
          </a:xfrm>
          <a:custGeom>
            <a:avLst/>
            <a:gdLst/>
            <a:ahLst/>
            <a:cxnLst/>
            <a:rect r="r" b="b" t="t" l="l"/>
            <a:pathLst>
              <a:path h="1451622" w="4094318">
                <a:moveTo>
                  <a:pt x="0" y="0"/>
                </a:moveTo>
                <a:lnTo>
                  <a:pt x="4094318" y="0"/>
                </a:lnTo>
                <a:lnTo>
                  <a:pt x="4094318" y="1451621"/>
                </a:lnTo>
                <a:lnTo>
                  <a:pt x="0" y="1451621"/>
                </a:lnTo>
                <a:lnTo>
                  <a:pt x="0" y="0"/>
                </a:lnTo>
                <a:close/>
              </a:path>
            </a:pathLst>
          </a:custGeom>
          <a:blipFill>
            <a:blip r:embed="rId3"/>
            <a:stretch>
              <a:fillRect l="0" t="0" r="0" b="0"/>
            </a:stretch>
          </a:blipFill>
        </p:spPr>
      </p:sp>
      <p:sp>
        <p:nvSpPr>
          <p:cNvPr name="TextBox 18" id="18"/>
          <p:cNvSpPr txBox="true"/>
          <p:nvPr/>
        </p:nvSpPr>
        <p:spPr>
          <a:xfrm rot="0">
            <a:off x="1028700" y="1274869"/>
            <a:ext cx="16706627" cy="1749425"/>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ALGORITHM: DECISION TREE</a:t>
            </a:r>
          </a:p>
          <a:p>
            <a:pPr algn="l">
              <a:lnSpc>
                <a:spcPts val="5500"/>
              </a:lnSpc>
            </a:pPr>
            <a:r>
              <a:rPr lang="en-US" sz="5500" spc="269">
                <a:solidFill>
                  <a:srgbClr val="290606"/>
                </a:solidFill>
                <a:latin typeface="Cheddar"/>
                <a:ea typeface="Cheddar"/>
                <a:cs typeface="Cheddar"/>
                <a:sym typeface="Cheddar"/>
              </a:rPr>
              <a:t>IMPURITY MEASUREMENTS: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2438909" y="110343"/>
            <a:ext cx="1066911" cy="916877"/>
            <a:chOff x="0" y="0"/>
            <a:chExt cx="812800" cy="698500"/>
          </a:xfrm>
        </p:grpSpPr>
        <p:sp>
          <p:nvSpPr>
            <p:cNvPr name="Freeform 3" id="3"/>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4" id="4"/>
            <p:cNvSpPr txBox="true"/>
            <p:nvPr/>
          </p:nvSpPr>
          <p:spPr>
            <a:xfrm>
              <a:off x="114300" y="28575"/>
              <a:ext cx="584200" cy="669925"/>
            </a:xfrm>
            <a:prstGeom prst="rect">
              <a:avLst/>
            </a:prstGeom>
          </p:spPr>
          <p:txBody>
            <a:bodyPr anchor="ctr" rtlCol="false" tIns="50800" lIns="50800" bIns="50800" rIns="50800"/>
            <a:lstStyle/>
            <a:p>
              <a:pPr algn="ctr">
                <a:lnSpc>
                  <a:spcPts val="3199"/>
                </a:lnSpc>
              </a:pPr>
              <a:r>
                <a:rPr lang="en-US" b="true" sz="3199">
                  <a:solidFill>
                    <a:srgbClr val="000000"/>
                  </a:solidFill>
                  <a:latin typeface="Telegraf Bold"/>
                  <a:ea typeface="Telegraf Bold"/>
                  <a:cs typeface="Telegraf Bold"/>
                  <a:sym typeface="Telegraf Bold"/>
                </a:rPr>
                <a:t>A</a:t>
              </a:r>
            </a:p>
          </p:txBody>
        </p:sp>
      </p:grpSp>
      <p:grpSp>
        <p:nvGrpSpPr>
          <p:cNvPr name="Group 5" id="5"/>
          <p:cNvGrpSpPr/>
          <p:nvPr/>
        </p:nvGrpSpPr>
        <p:grpSpPr>
          <a:xfrm rot="0">
            <a:off x="4494626" y="110343"/>
            <a:ext cx="1066911" cy="916877"/>
            <a:chOff x="0" y="0"/>
            <a:chExt cx="877201" cy="753845"/>
          </a:xfrm>
        </p:grpSpPr>
        <p:sp>
          <p:nvSpPr>
            <p:cNvPr name="Freeform 6" id="6"/>
            <p:cNvSpPr/>
            <p:nvPr/>
          </p:nvSpPr>
          <p:spPr>
            <a:xfrm flipH="false" flipV="false" rot="0">
              <a:off x="0" y="0"/>
              <a:ext cx="877201" cy="753845"/>
            </a:xfrm>
            <a:custGeom>
              <a:avLst/>
              <a:gdLst/>
              <a:ahLst/>
              <a:cxnLst/>
              <a:rect r="r" b="b" t="t" l="l"/>
              <a:pathLst>
                <a:path h="753845" w="877201">
                  <a:moveTo>
                    <a:pt x="877201" y="376922"/>
                  </a:moveTo>
                  <a:lnTo>
                    <a:pt x="674001" y="753845"/>
                  </a:lnTo>
                  <a:lnTo>
                    <a:pt x="203200" y="753845"/>
                  </a:lnTo>
                  <a:lnTo>
                    <a:pt x="0" y="376922"/>
                  </a:lnTo>
                  <a:lnTo>
                    <a:pt x="203200" y="0"/>
                  </a:lnTo>
                  <a:lnTo>
                    <a:pt x="674001" y="0"/>
                  </a:lnTo>
                  <a:lnTo>
                    <a:pt x="877201" y="376922"/>
                  </a:lnTo>
                  <a:close/>
                </a:path>
              </a:pathLst>
            </a:custGeom>
            <a:solidFill>
              <a:srgbClr val="02B676"/>
            </a:solidFill>
          </p:spPr>
        </p:sp>
        <p:sp>
          <p:nvSpPr>
            <p:cNvPr name="TextBox 7" id="7"/>
            <p:cNvSpPr txBox="true"/>
            <p:nvPr/>
          </p:nvSpPr>
          <p:spPr>
            <a:xfrm>
              <a:off x="114300" y="19050"/>
              <a:ext cx="648601" cy="734795"/>
            </a:xfrm>
            <a:prstGeom prst="rect">
              <a:avLst/>
            </a:prstGeom>
          </p:spPr>
          <p:txBody>
            <a:bodyPr anchor="ctr" rtlCol="false" tIns="50800" lIns="50800" bIns="50800" rIns="50800"/>
            <a:lstStyle/>
            <a:p>
              <a:pPr algn="ctr">
                <a:lnSpc>
                  <a:spcPts val="3200"/>
                </a:lnSpc>
              </a:pPr>
              <a:r>
                <a:rPr lang="en-US" sz="3200">
                  <a:solidFill>
                    <a:srgbClr val="FFFFFF"/>
                  </a:solidFill>
                  <a:latin typeface="Telegraf"/>
                  <a:ea typeface="Telegraf"/>
                  <a:cs typeface="Telegraf"/>
                  <a:sym typeface="Telegraf"/>
                </a:rPr>
                <a:t>B</a:t>
              </a:r>
            </a:p>
          </p:txBody>
        </p:sp>
      </p:grpSp>
      <p:grpSp>
        <p:nvGrpSpPr>
          <p:cNvPr name="Group 8" id="8"/>
          <p:cNvGrpSpPr/>
          <p:nvPr/>
        </p:nvGrpSpPr>
        <p:grpSpPr>
          <a:xfrm rot="0">
            <a:off x="6552137" y="110343"/>
            <a:ext cx="1066911" cy="916877"/>
            <a:chOff x="0" y="0"/>
            <a:chExt cx="812800" cy="698500"/>
          </a:xfrm>
        </p:grpSpPr>
        <p:sp>
          <p:nvSpPr>
            <p:cNvPr name="Freeform 9" id="9"/>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10" id="10"/>
            <p:cNvSpPr txBox="true"/>
            <p:nvPr/>
          </p:nvSpPr>
          <p:spPr>
            <a:xfrm>
              <a:off x="114300" y="28575"/>
              <a:ext cx="584200" cy="669925"/>
            </a:xfrm>
            <a:prstGeom prst="rect">
              <a:avLst/>
            </a:prstGeom>
          </p:spPr>
          <p:txBody>
            <a:bodyPr anchor="ctr" rtlCol="false" tIns="50800" lIns="50800" bIns="50800" rIns="50800"/>
            <a:lstStyle/>
            <a:p>
              <a:pPr algn="ctr">
                <a:lnSpc>
                  <a:spcPts val="3199"/>
                </a:lnSpc>
              </a:pPr>
              <a:r>
                <a:rPr lang="en-US" b="true" sz="3199">
                  <a:solidFill>
                    <a:srgbClr val="000000"/>
                  </a:solidFill>
                  <a:latin typeface="Telegraf Bold"/>
                  <a:ea typeface="Telegraf Bold"/>
                  <a:cs typeface="Telegraf Bold"/>
                  <a:sym typeface="Telegraf Bold"/>
                </a:rPr>
                <a:t>C</a:t>
              </a:r>
            </a:p>
          </p:txBody>
        </p:sp>
      </p:grpSp>
      <p:grpSp>
        <p:nvGrpSpPr>
          <p:cNvPr name="Group 11" id="11"/>
          <p:cNvGrpSpPr/>
          <p:nvPr/>
        </p:nvGrpSpPr>
        <p:grpSpPr>
          <a:xfrm rot="0">
            <a:off x="8609648" y="110343"/>
            <a:ext cx="1066911" cy="916877"/>
            <a:chOff x="0" y="0"/>
            <a:chExt cx="877201" cy="753845"/>
          </a:xfrm>
        </p:grpSpPr>
        <p:sp>
          <p:nvSpPr>
            <p:cNvPr name="Freeform 12" id="12"/>
            <p:cNvSpPr/>
            <p:nvPr/>
          </p:nvSpPr>
          <p:spPr>
            <a:xfrm flipH="false" flipV="false" rot="0">
              <a:off x="0" y="0"/>
              <a:ext cx="877201" cy="753845"/>
            </a:xfrm>
            <a:custGeom>
              <a:avLst/>
              <a:gdLst/>
              <a:ahLst/>
              <a:cxnLst/>
              <a:rect r="r" b="b" t="t" l="l"/>
              <a:pathLst>
                <a:path h="753845" w="877201">
                  <a:moveTo>
                    <a:pt x="877201" y="376922"/>
                  </a:moveTo>
                  <a:lnTo>
                    <a:pt x="674001" y="753845"/>
                  </a:lnTo>
                  <a:lnTo>
                    <a:pt x="203200" y="753845"/>
                  </a:lnTo>
                  <a:lnTo>
                    <a:pt x="0" y="376922"/>
                  </a:lnTo>
                  <a:lnTo>
                    <a:pt x="203200" y="0"/>
                  </a:lnTo>
                  <a:lnTo>
                    <a:pt x="674001" y="0"/>
                  </a:lnTo>
                  <a:lnTo>
                    <a:pt x="877201" y="376922"/>
                  </a:lnTo>
                  <a:close/>
                </a:path>
              </a:pathLst>
            </a:custGeom>
            <a:solidFill>
              <a:srgbClr val="02B676"/>
            </a:solidFill>
          </p:spPr>
        </p:sp>
        <p:sp>
          <p:nvSpPr>
            <p:cNvPr name="TextBox 13" id="13"/>
            <p:cNvSpPr txBox="true"/>
            <p:nvPr/>
          </p:nvSpPr>
          <p:spPr>
            <a:xfrm>
              <a:off x="114300" y="19050"/>
              <a:ext cx="648601" cy="734795"/>
            </a:xfrm>
            <a:prstGeom prst="rect">
              <a:avLst/>
            </a:prstGeom>
          </p:spPr>
          <p:txBody>
            <a:bodyPr anchor="ctr" rtlCol="false" tIns="50800" lIns="50800" bIns="50800" rIns="50800"/>
            <a:lstStyle/>
            <a:p>
              <a:pPr algn="ctr">
                <a:lnSpc>
                  <a:spcPts val="3200"/>
                </a:lnSpc>
              </a:pPr>
              <a:r>
                <a:rPr lang="en-US" sz="3200">
                  <a:solidFill>
                    <a:srgbClr val="FFFFFF"/>
                  </a:solidFill>
                  <a:latin typeface="Telegraf"/>
                  <a:ea typeface="Telegraf"/>
                  <a:cs typeface="Telegraf"/>
                  <a:sym typeface="Telegraf"/>
                </a:rPr>
                <a:t>D</a:t>
              </a:r>
            </a:p>
          </p:txBody>
        </p:sp>
      </p:grpSp>
      <p:sp>
        <p:nvSpPr>
          <p:cNvPr name="Freeform 14" id="14"/>
          <p:cNvSpPr/>
          <p:nvPr/>
        </p:nvSpPr>
        <p:spPr>
          <a:xfrm flipH="false" flipV="false" rot="0">
            <a:off x="7626881" y="5841016"/>
            <a:ext cx="9713833" cy="1754593"/>
          </a:xfrm>
          <a:custGeom>
            <a:avLst/>
            <a:gdLst/>
            <a:ahLst/>
            <a:cxnLst/>
            <a:rect r="r" b="b" t="t" l="l"/>
            <a:pathLst>
              <a:path h="1754593" w="9713833">
                <a:moveTo>
                  <a:pt x="0" y="0"/>
                </a:moveTo>
                <a:lnTo>
                  <a:pt x="9713833" y="0"/>
                </a:lnTo>
                <a:lnTo>
                  <a:pt x="9713833" y="1754593"/>
                </a:lnTo>
                <a:lnTo>
                  <a:pt x="0" y="1754593"/>
                </a:lnTo>
                <a:lnTo>
                  <a:pt x="0" y="0"/>
                </a:lnTo>
                <a:close/>
              </a:path>
            </a:pathLst>
          </a:custGeom>
          <a:blipFill>
            <a:blip r:embed="rId2"/>
            <a:stretch>
              <a:fillRect l="0" t="0" r="0" b="0"/>
            </a:stretch>
          </a:blipFill>
        </p:spPr>
      </p:sp>
      <p:sp>
        <p:nvSpPr>
          <p:cNvPr name="TextBox 15" id="15"/>
          <p:cNvSpPr txBox="true"/>
          <p:nvPr/>
        </p:nvSpPr>
        <p:spPr>
          <a:xfrm rot="0">
            <a:off x="7641813" y="3595868"/>
            <a:ext cx="9617487" cy="1647825"/>
          </a:xfrm>
          <a:prstGeom prst="rect">
            <a:avLst/>
          </a:prstGeom>
        </p:spPr>
        <p:txBody>
          <a:bodyPr anchor="t" rtlCol="false" tIns="0" lIns="0" bIns="0" rIns="0">
            <a:spAutoFit/>
          </a:bodyPr>
          <a:lstStyle/>
          <a:p>
            <a:pPr algn="l">
              <a:lnSpc>
                <a:spcPts val="4200"/>
              </a:lnSpc>
            </a:pPr>
            <a:r>
              <a:rPr lang="en-US" sz="3500" spc="171">
                <a:solidFill>
                  <a:srgbClr val="290606"/>
                </a:solidFill>
                <a:latin typeface="Telegraf"/>
                <a:ea typeface="Telegraf"/>
                <a:cs typeface="Telegraf"/>
                <a:sym typeface="Telegraf"/>
              </a:rPr>
              <a:t>The "best" split is the one that optimizes information gain while minimizing impurities.</a:t>
            </a:r>
          </a:p>
        </p:txBody>
      </p:sp>
      <p:sp>
        <p:nvSpPr>
          <p:cNvPr name="TextBox 16" id="16"/>
          <p:cNvSpPr txBox="true"/>
          <p:nvPr/>
        </p:nvSpPr>
        <p:spPr>
          <a:xfrm rot="0">
            <a:off x="1028700" y="1274869"/>
            <a:ext cx="16706627" cy="1749425"/>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ALGORITHM: DECISION TREE</a:t>
            </a:r>
          </a:p>
          <a:p>
            <a:pPr algn="l">
              <a:lnSpc>
                <a:spcPts val="5500"/>
              </a:lnSpc>
            </a:pPr>
            <a:r>
              <a:rPr lang="en-US" sz="5500" spc="269">
                <a:solidFill>
                  <a:srgbClr val="290606"/>
                </a:solidFill>
                <a:latin typeface="Cheddar"/>
                <a:ea typeface="Cheddar"/>
                <a:cs typeface="Cheddar"/>
                <a:sym typeface="Cheddar"/>
              </a:rPr>
              <a:t>INFORMATION GAIN:</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7641813" y="3595868"/>
            <a:ext cx="9617487" cy="1647825"/>
          </a:xfrm>
          <a:prstGeom prst="rect">
            <a:avLst/>
          </a:prstGeom>
        </p:spPr>
        <p:txBody>
          <a:bodyPr anchor="t" rtlCol="false" tIns="0" lIns="0" bIns="0" rIns="0">
            <a:spAutoFit/>
          </a:bodyPr>
          <a:lstStyle/>
          <a:p>
            <a:pPr algn="l">
              <a:lnSpc>
                <a:spcPts val="4200"/>
              </a:lnSpc>
            </a:pPr>
            <a:r>
              <a:rPr lang="en-US" sz="3500" spc="171">
                <a:solidFill>
                  <a:srgbClr val="290606"/>
                </a:solidFill>
                <a:latin typeface="Telegraf"/>
                <a:ea typeface="Telegraf"/>
                <a:cs typeface="Telegraf"/>
                <a:sym typeface="Telegraf"/>
              </a:rPr>
              <a:t>for each of the nodes, the decision tree selects the feature and criterion that result in the greatest information gain </a:t>
            </a:r>
          </a:p>
        </p:txBody>
      </p:sp>
      <p:sp>
        <p:nvSpPr>
          <p:cNvPr name="TextBox 3" id="3"/>
          <p:cNvSpPr txBox="true"/>
          <p:nvPr/>
        </p:nvSpPr>
        <p:spPr>
          <a:xfrm rot="0">
            <a:off x="1028700" y="1274869"/>
            <a:ext cx="16706627" cy="1749425"/>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ALGORITHM: DECISION TREE</a:t>
            </a:r>
          </a:p>
          <a:p>
            <a:pPr algn="l">
              <a:lnSpc>
                <a:spcPts val="5500"/>
              </a:lnSpc>
            </a:pPr>
            <a:r>
              <a:rPr lang="en-US" sz="5500" spc="269">
                <a:solidFill>
                  <a:srgbClr val="290606"/>
                </a:solidFill>
                <a:latin typeface="Cheddar"/>
                <a:ea typeface="Cheddar"/>
                <a:cs typeface="Cheddar"/>
                <a:sym typeface="Cheddar"/>
              </a:rPr>
              <a:t>DECISION RULE FOR EACH NODE:</a:t>
            </a:r>
          </a:p>
        </p:txBody>
      </p:sp>
      <p:grpSp>
        <p:nvGrpSpPr>
          <p:cNvPr name="Group 4" id="4"/>
          <p:cNvGrpSpPr/>
          <p:nvPr/>
        </p:nvGrpSpPr>
        <p:grpSpPr>
          <a:xfrm rot="0">
            <a:off x="2438909" y="110343"/>
            <a:ext cx="1066911" cy="916877"/>
            <a:chOff x="0" y="0"/>
            <a:chExt cx="812800" cy="698500"/>
          </a:xfrm>
        </p:grpSpPr>
        <p:sp>
          <p:nvSpPr>
            <p:cNvPr name="Freeform 5" id="5"/>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6" id="6"/>
            <p:cNvSpPr txBox="true"/>
            <p:nvPr/>
          </p:nvSpPr>
          <p:spPr>
            <a:xfrm>
              <a:off x="114300" y="28575"/>
              <a:ext cx="584200" cy="669925"/>
            </a:xfrm>
            <a:prstGeom prst="rect">
              <a:avLst/>
            </a:prstGeom>
          </p:spPr>
          <p:txBody>
            <a:bodyPr anchor="ctr" rtlCol="false" tIns="50800" lIns="50800" bIns="50800" rIns="50800"/>
            <a:lstStyle/>
            <a:p>
              <a:pPr algn="ctr">
                <a:lnSpc>
                  <a:spcPts val="3199"/>
                </a:lnSpc>
              </a:pPr>
              <a:r>
                <a:rPr lang="en-US" b="true" sz="3199">
                  <a:solidFill>
                    <a:srgbClr val="000000"/>
                  </a:solidFill>
                  <a:latin typeface="Telegraf Bold"/>
                  <a:ea typeface="Telegraf Bold"/>
                  <a:cs typeface="Telegraf Bold"/>
                  <a:sym typeface="Telegraf Bold"/>
                </a:rPr>
                <a:t>A</a:t>
              </a:r>
            </a:p>
          </p:txBody>
        </p:sp>
      </p:grpSp>
      <p:grpSp>
        <p:nvGrpSpPr>
          <p:cNvPr name="Group 7" id="7"/>
          <p:cNvGrpSpPr/>
          <p:nvPr/>
        </p:nvGrpSpPr>
        <p:grpSpPr>
          <a:xfrm rot="0">
            <a:off x="4494626" y="110343"/>
            <a:ext cx="1066911" cy="916877"/>
            <a:chOff x="0" y="0"/>
            <a:chExt cx="877201" cy="753845"/>
          </a:xfrm>
        </p:grpSpPr>
        <p:sp>
          <p:nvSpPr>
            <p:cNvPr name="Freeform 8" id="8"/>
            <p:cNvSpPr/>
            <p:nvPr/>
          </p:nvSpPr>
          <p:spPr>
            <a:xfrm flipH="false" flipV="false" rot="0">
              <a:off x="0" y="0"/>
              <a:ext cx="877201" cy="753845"/>
            </a:xfrm>
            <a:custGeom>
              <a:avLst/>
              <a:gdLst/>
              <a:ahLst/>
              <a:cxnLst/>
              <a:rect r="r" b="b" t="t" l="l"/>
              <a:pathLst>
                <a:path h="753845" w="877201">
                  <a:moveTo>
                    <a:pt x="877201" y="376922"/>
                  </a:moveTo>
                  <a:lnTo>
                    <a:pt x="674001" y="753845"/>
                  </a:lnTo>
                  <a:lnTo>
                    <a:pt x="203200" y="753845"/>
                  </a:lnTo>
                  <a:lnTo>
                    <a:pt x="0" y="376922"/>
                  </a:lnTo>
                  <a:lnTo>
                    <a:pt x="203200" y="0"/>
                  </a:lnTo>
                  <a:lnTo>
                    <a:pt x="674001" y="0"/>
                  </a:lnTo>
                  <a:lnTo>
                    <a:pt x="877201" y="376922"/>
                  </a:lnTo>
                  <a:close/>
                </a:path>
              </a:pathLst>
            </a:custGeom>
            <a:solidFill>
              <a:srgbClr val="02B676"/>
            </a:solidFill>
          </p:spPr>
        </p:sp>
        <p:sp>
          <p:nvSpPr>
            <p:cNvPr name="TextBox 9" id="9"/>
            <p:cNvSpPr txBox="true"/>
            <p:nvPr/>
          </p:nvSpPr>
          <p:spPr>
            <a:xfrm>
              <a:off x="114300" y="19050"/>
              <a:ext cx="648601" cy="734795"/>
            </a:xfrm>
            <a:prstGeom prst="rect">
              <a:avLst/>
            </a:prstGeom>
          </p:spPr>
          <p:txBody>
            <a:bodyPr anchor="ctr" rtlCol="false" tIns="50800" lIns="50800" bIns="50800" rIns="50800"/>
            <a:lstStyle/>
            <a:p>
              <a:pPr algn="ctr">
                <a:lnSpc>
                  <a:spcPts val="3200"/>
                </a:lnSpc>
              </a:pPr>
              <a:r>
                <a:rPr lang="en-US" sz="3200">
                  <a:solidFill>
                    <a:srgbClr val="FFFFFF"/>
                  </a:solidFill>
                  <a:latin typeface="Telegraf"/>
                  <a:ea typeface="Telegraf"/>
                  <a:cs typeface="Telegraf"/>
                  <a:sym typeface="Telegraf"/>
                </a:rPr>
                <a:t>B</a:t>
              </a:r>
            </a:p>
          </p:txBody>
        </p:sp>
      </p:grpSp>
      <p:grpSp>
        <p:nvGrpSpPr>
          <p:cNvPr name="Group 10" id="10"/>
          <p:cNvGrpSpPr/>
          <p:nvPr/>
        </p:nvGrpSpPr>
        <p:grpSpPr>
          <a:xfrm rot="0">
            <a:off x="6552137" y="110343"/>
            <a:ext cx="1066911" cy="916877"/>
            <a:chOff x="0" y="0"/>
            <a:chExt cx="812800" cy="698500"/>
          </a:xfrm>
        </p:grpSpPr>
        <p:sp>
          <p:nvSpPr>
            <p:cNvPr name="Freeform 11" id="11"/>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12" id="12"/>
            <p:cNvSpPr txBox="true"/>
            <p:nvPr/>
          </p:nvSpPr>
          <p:spPr>
            <a:xfrm>
              <a:off x="114300" y="28575"/>
              <a:ext cx="584200" cy="669925"/>
            </a:xfrm>
            <a:prstGeom prst="rect">
              <a:avLst/>
            </a:prstGeom>
          </p:spPr>
          <p:txBody>
            <a:bodyPr anchor="ctr" rtlCol="false" tIns="50800" lIns="50800" bIns="50800" rIns="50800"/>
            <a:lstStyle/>
            <a:p>
              <a:pPr algn="ctr">
                <a:lnSpc>
                  <a:spcPts val="3199"/>
                </a:lnSpc>
              </a:pPr>
              <a:r>
                <a:rPr lang="en-US" b="true" sz="3199">
                  <a:solidFill>
                    <a:srgbClr val="000000"/>
                  </a:solidFill>
                  <a:latin typeface="Telegraf Bold"/>
                  <a:ea typeface="Telegraf Bold"/>
                  <a:cs typeface="Telegraf Bold"/>
                  <a:sym typeface="Telegraf Bold"/>
                </a:rPr>
                <a:t>C</a:t>
              </a:r>
            </a:p>
          </p:txBody>
        </p:sp>
      </p:grpSp>
      <p:grpSp>
        <p:nvGrpSpPr>
          <p:cNvPr name="Group 13" id="13"/>
          <p:cNvGrpSpPr/>
          <p:nvPr/>
        </p:nvGrpSpPr>
        <p:grpSpPr>
          <a:xfrm rot="0">
            <a:off x="8609648" y="110343"/>
            <a:ext cx="1066911" cy="916877"/>
            <a:chOff x="0" y="0"/>
            <a:chExt cx="877201" cy="753845"/>
          </a:xfrm>
        </p:grpSpPr>
        <p:sp>
          <p:nvSpPr>
            <p:cNvPr name="Freeform 14" id="14"/>
            <p:cNvSpPr/>
            <p:nvPr/>
          </p:nvSpPr>
          <p:spPr>
            <a:xfrm flipH="false" flipV="false" rot="0">
              <a:off x="0" y="0"/>
              <a:ext cx="877201" cy="753845"/>
            </a:xfrm>
            <a:custGeom>
              <a:avLst/>
              <a:gdLst/>
              <a:ahLst/>
              <a:cxnLst/>
              <a:rect r="r" b="b" t="t" l="l"/>
              <a:pathLst>
                <a:path h="753845" w="877201">
                  <a:moveTo>
                    <a:pt x="877201" y="376922"/>
                  </a:moveTo>
                  <a:lnTo>
                    <a:pt x="674001" y="753845"/>
                  </a:lnTo>
                  <a:lnTo>
                    <a:pt x="203200" y="753845"/>
                  </a:lnTo>
                  <a:lnTo>
                    <a:pt x="0" y="376922"/>
                  </a:lnTo>
                  <a:lnTo>
                    <a:pt x="203200" y="0"/>
                  </a:lnTo>
                  <a:lnTo>
                    <a:pt x="674001" y="0"/>
                  </a:lnTo>
                  <a:lnTo>
                    <a:pt x="877201" y="376922"/>
                  </a:lnTo>
                  <a:close/>
                </a:path>
              </a:pathLst>
            </a:custGeom>
            <a:solidFill>
              <a:srgbClr val="02B676"/>
            </a:solidFill>
          </p:spPr>
        </p:sp>
        <p:sp>
          <p:nvSpPr>
            <p:cNvPr name="TextBox 15" id="15"/>
            <p:cNvSpPr txBox="true"/>
            <p:nvPr/>
          </p:nvSpPr>
          <p:spPr>
            <a:xfrm>
              <a:off x="114300" y="19050"/>
              <a:ext cx="648601" cy="734795"/>
            </a:xfrm>
            <a:prstGeom prst="rect">
              <a:avLst/>
            </a:prstGeom>
          </p:spPr>
          <p:txBody>
            <a:bodyPr anchor="ctr" rtlCol="false" tIns="50800" lIns="50800" bIns="50800" rIns="50800"/>
            <a:lstStyle/>
            <a:p>
              <a:pPr algn="ctr">
                <a:lnSpc>
                  <a:spcPts val="3200"/>
                </a:lnSpc>
              </a:pPr>
              <a:r>
                <a:rPr lang="en-US" sz="3200">
                  <a:solidFill>
                    <a:srgbClr val="FFFFFF"/>
                  </a:solidFill>
                  <a:latin typeface="Telegraf"/>
                  <a:ea typeface="Telegraf"/>
                  <a:cs typeface="Telegraf"/>
                  <a:sym typeface="Telegraf"/>
                </a:rPr>
                <a:t>D</a:t>
              </a:r>
            </a:p>
          </p:txBody>
        </p:sp>
      </p:grpSp>
    </p:spTree>
  </p:cSld>
  <p:clrMapOvr>
    <a:masterClrMapping/>
  </p:clrMapOvr>
</p:sld>
</file>

<file path=ppt/slides/slide17.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7641813" y="3028429"/>
            <a:ext cx="9617487" cy="5381625"/>
          </a:xfrm>
          <a:prstGeom prst="rect">
            <a:avLst/>
          </a:prstGeom>
        </p:spPr>
        <p:txBody>
          <a:bodyPr anchor="t" rtlCol="false" tIns="0" lIns="0" bIns="0" rIns="0">
            <a:spAutoFit/>
          </a:bodyPr>
          <a:lstStyle/>
          <a:p>
            <a:pPr algn="l">
              <a:lnSpc>
                <a:spcPts val="4200"/>
              </a:lnSpc>
            </a:pPr>
            <a:r>
              <a:rPr lang="en-US" sz="3500" spc="171">
                <a:solidFill>
                  <a:srgbClr val="290606"/>
                </a:solidFill>
                <a:latin typeface="Telegraf"/>
                <a:ea typeface="Telegraf"/>
                <a:cs typeface="Telegraf"/>
                <a:sym typeface="Telegraf"/>
              </a:rPr>
              <a:t>Challenges: </a:t>
            </a:r>
          </a:p>
          <a:p>
            <a:pPr algn="l">
              <a:lnSpc>
                <a:spcPts val="4200"/>
              </a:lnSpc>
            </a:pPr>
            <a:r>
              <a:rPr lang="en-US" sz="3500" spc="171">
                <a:solidFill>
                  <a:srgbClr val="290606"/>
                </a:solidFill>
                <a:latin typeface="Telegraf"/>
                <a:ea typeface="Telegraf"/>
                <a:cs typeface="Telegraf"/>
                <a:sym typeface="Telegraf"/>
              </a:rPr>
              <a:t>Decision trees are susceptible to overfitting on smaller datasets. Random Forest addressed this by using ensemble averaging. </a:t>
            </a:r>
          </a:p>
          <a:p>
            <a:pPr algn="l">
              <a:lnSpc>
                <a:spcPts val="4200"/>
              </a:lnSpc>
            </a:pPr>
            <a:r>
              <a:rPr lang="en-US" sz="3500" spc="171">
                <a:solidFill>
                  <a:srgbClr val="290606"/>
                </a:solidFill>
                <a:latin typeface="Telegraf"/>
                <a:ea typeface="Telegraf"/>
                <a:cs typeface="Telegraf"/>
                <a:sym typeface="Telegraf"/>
              </a:rPr>
              <a:t>Strategy Alignment: The Random Forest algorithm is consistent with modern collaborative learning methodologies, resulting in increased stability and accuracy.</a:t>
            </a:r>
          </a:p>
        </p:txBody>
      </p:sp>
      <p:sp>
        <p:nvSpPr>
          <p:cNvPr name="TextBox 3" id="3"/>
          <p:cNvSpPr txBox="true"/>
          <p:nvPr/>
        </p:nvSpPr>
        <p:spPr>
          <a:xfrm rot="0">
            <a:off x="1028700" y="1274869"/>
            <a:ext cx="16706627"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TRAINING PROCEDURE</a:t>
            </a:r>
          </a:p>
        </p:txBody>
      </p:sp>
      <p:grpSp>
        <p:nvGrpSpPr>
          <p:cNvPr name="Group 4" id="4"/>
          <p:cNvGrpSpPr/>
          <p:nvPr/>
        </p:nvGrpSpPr>
        <p:grpSpPr>
          <a:xfrm rot="0">
            <a:off x="2438909" y="110343"/>
            <a:ext cx="1066911" cy="916877"/>
            <a:chOff x="0" y="0"/>
            <a:chExt cx="812800" cy="698500"/>
          </a:xfrm>
        </p:grpSpPr>
        <p:sp>
          <p:nvSpPr>
            <p:cNvPr name="Freeform 5" id="5"/>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6" id="6"/>
            <p:cNvSpPr txBox="true"/>
            <p:nvPr/>
          </p:nvSpPr>
          <p:spPr>
            <a:xfrm>
              <a:off x="114300" y="28575"/>
              <a:ext cx="584200" cy="669925"/>
            </a:xfrm>
            <a:prstGeom prst="rect">
              <a:avLst/>
            </a:prstGeom>
          </p:spPr>
          <p:txBody>
            <a:bodyPr anchor="ctr" rtlCol="false" tIns="50800" lIns="50800" bIns="50800" rIns="50800"/>
            <a:lstStyle/>
            <a:p>
              <a:pPr algn="ctr">
                <a:lnSpc>
                  <a:spcPts val="3199"/>
                </a:lnSpc>
              </a:pPr>
              <a:r>
                <a:rPr lang="en-US" b="true" sz="3199">
                  <a:solidFill>
                    <a:srgbClr val="000000"/>
                  </a:solidFill>
                  <a:latin typeface="Telegraf Bold"/>
                  <a:ea typeface="Telegraf Bold"/>
                  <a:cs typeface="Telegraf Bold"/>
                  <a:sym typeface="Telegraf Bold"/>
                </a:rPr>
                <a:t>A</a:t>
              </a:r>
            </a:p>
          </p:txBody>
        </p:sp>
      </p:grpSp>
      <p:grpSp>
        <p:nvGrpSpPr>
          <p:cNvPr name="Group 7" id="7"/>
          <p:cNvGrpSpPr/>
          <p:nvPr/>
        </p:nvGrpSpPr>
        <p:grpSpPr>
          <a:xfrm rot="0">
            <a:off x="4494626" y="110343"/>
            <a:ext cx="1066911" cy="916877"/>
            <a:chOff x="0" y="0"/>
            <a:chExt cx="877201" cy="753845"/>
          </a:xfrm>
        </p:grpSpPr>
        <p:sp>
          <p:nvSpPr>
            <p:cNvPr name="Freeform 8" id="8"/>
            <p:cNvSpPr/>
            <p:nvPr/>
          </p:nvSpPr>
          <p:spPr>
            <a:xfrm flipH="false" flipV="false" rot="0">
              <a:off x="0" y="0"/>
              <a:ext cx="877201" cy="753845"/>
            </a:xfrm>
            <a:custGeom>
              <a:avLst/>
              <a:gdLst/>
              <a:ahLst/>
              <a:cxnLst/>
              <a:rect r="r" b="b" t="t" l="l"/>
              <a:pathLst>
                <a:path h="753845" w="877201">
                  <a:moveTo>
                    <a:pt x="877201" y="376922"/>
                  </a:moveTo>
                  <a:lnTo>
                    <a:pt x="674001" y="753845"/>
                  </a:lnTo>
                  <a:lnTo>
                    <a:pt x="203200" y="753845"/>
                  </a:lnTo>
                  <a:lnTo>
                    <a:pt x="0" y="376922"/>
                  </a:lnTo>
                  <a:lnTo>
                    <a:pt x="203200" y="0"/>
                  </a:lnTo>
                  <a:lnTo>
                    <a:pt x="674001" y="0"/>
                  </a:lnTo>
                  <a:lnTo>
                    <a:pt x="877201" y="376922"/>
                  </a:lnTo>
                  <a:close/>
                </a:path>
              </a:pathLst>
            </a:custGeom>
            <a:solidFill>
              <a:srgbClr val="02B676"/>
            </a:solidFill>
          </p:spPr>
        </p:sp>
        <p:sp>
          <p:nvSpPr>
            <p:cNvPr name="TextBox 9" id="9"/>
            <p:cNvSpPr txBox="true"/>
            <p:nvPr/>
          </p:nvSpPr>
          <p:spPr>
            <a:xfrm>
              <a:off x="114300" y="19050"/>
              <a:ext cx="648601" cy="734795"/>
            </a:xfrm>
            <a:prstGeom prst="rect">
              <a:avLst/>
            </a:prstGeom>
          </p:spPr>
          <p:txBody>
            <a:bodyPr anchor="ctr" rtlCol="false" tIns="50800" lIns="50800" bIns="50800" rIns="50800"/>
            <a:lstStyle/>
            <a:p>
              <a:pPr algn="ctr">
                <a:lnSpc>
                  <a:spcPts val="3200"/>
                </a:lnSpc>
              </a:pPr>
              <a:r>
                <a:rPr lang="en-US" sz="3200">
                  <a:solidFill>
                    <a:srgbClr val="FFFFFF"/>
                  </a:solidFill>
                  <a:latin typeface="Telegraf"/>
                  <a:ea typeface="Telegraf"/>
                  <a:cs typeface="Telegraf"/>
                  <a:sym typeface="Telegraf"/>
                </a:rPr>
                <a:t>B</a:t>
              </a:r>
            </a:p>
          </p:txBody>
        </p:sp>
      </p:grpSp>
      <p:grpSp>
        <p:nvGrpSpPr>
          <p:cNvPr name="Group 10" id="10"/>
          <p:cNvGrpSpPr/>
          <p:nvPr/>
        </p:nvGrpSpPr>
        <p:grpSpPr>
          <a:xfrm rot="0">
            <a:off x="6552137" y="110343"/>
            <a:ext cx="1066911" cy="916877"/>
            <a:chOff x="0" y="0"/>
            <a:chExt cx="812800" cy="698500"/>
          </a:xfrm>
        </p:grpSpPr>
        <p:sp>
          <p:nvSpPr>
            <p:cNvPr name="Freeform 11" id="11"/>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12" id="12"/>
            <p:cNvSpPr txBox="true"/>
            <p:nvPr/>
          </p:nvSpPr>
          <p:spPr>
            <a:xfrm>
              <a:off x="114300" y="28575"/>
              <a:ext cx="584200" cy="669925"/>
            </a:xfrm>
            <a:prstGeom prst="rect">
              <a:avLst/>
            </a:prstGeom>
          </p:spPr>
          <p:txBody>
            <a:bodyPr anchor="ctr" rtlCol="false" tIns="50800" lIns="50800" bIns="50800" rIns="50800"/>
            <a:lstStyle/>
            <a:p>
              <a:pPr algn="ctr">
                <a:lnSpc>
                  <a:spcPts val="3199"/>
                </a:lnSpc>
              </a:pPr>
              <a:r>
                <a:rPr lang="en-US" b="true" sz="3199">
                  <a:solidFill>
                    <a:srgbClr val="000000"/>
                  </a:solidFill>
                  <a:latin typeface="Telegraf Bold"/>
                  <a:ea typeface="Telegraf Bold"/>
                  <a:cs typeface="Telegraf Bold"/>
                  <a:sym typeface="Telegraf Bold"/>
                </a:rPr>
                <a:t>C</a:t>
              </a:r>
            </a:p>
          </p:txBody>
        </p:sp>
      </p:grpSp>
      <p:grpSp>
        <p:nvGrpSpPr>
          <p:cNvPr name="Group 13" id="13"/>
          <p:cNvGrpSpPr/>
          <p:nvPr/>
        </p:nvGrpSpPr>
        <p:grpSpPr>
          <a:xfrm rot="0">
            <a:off x="8609648" y="110343"/>
            <a:ext cx="1066911" cy="916877"/>
            <a:chOff x="0" y="0"/>
            <a:chExt cx="877201" cy="753845"/>
          </a:xfrm>
        </p:grpSpPr>
        <p:sp>
          <p:nvSpPr>
            <p:cNvPr name="Freeform 14" id="14"/>
            <p:cNvSpPr/>
            <p:nvPr/>
          </p:nvSpPr>
          <p:spPr>
            <a:xfrm flipH="false" flipV="false" rot="0">
              <a:off x="0" y="0"/>
              <a:ext cx="877201" cy="753845"/>
            </a:xfrm>
            <a:custGeom>
              <a:avLst/>
              <a:gdLst/>
              <a:ahLst/>
              <a:cxnLst/>
              <a:rect r="r" b="b" t="t" l="l"/>
              <a:pathLst>
                <a:path h="753845" w="877201">
                  <a:moveTo>
                    <a:pt x="877201" y="376922"/>
                  </a:moveTo>
                  <a:lnTo>
                    <a:pt x="674001" y="753845"/>
                  </a:lnTo>
                  <a:lnTo>
                    <a:pt x="203200" y="753845"/>
                  </a:lnTo>
                  <a:lnTo>
                    <a:pt x="0" y="376922"/>
                  </a:lnTo>
                  <a:lnTo>
                    <a:pt x="203200" y="0"/>
                  </a:lnTo>
                  <a:lnTo>
                    <a:pt x="674001" y="0"/>
                  </a:lnTo>
                  <a:lnTo>
                    <a:pt x="877201" y="376922"/>
                  </a:lnTo>
                  <a:close/>
                </a:path>
              </a:pathLst>
            </a:custGeom>
            <a:solidFill>
              <a:srgbClr val="02B676"/>
            </a:solidFill>
          </p:spPr>
        </p:sp>
        <p:sp>
          <p:nvSpPr>
            <p:cNvPr name="TextBox 15" id="15"/>
            <p:cNvSpPr txBox="true"/>
            <p:nvPr/>
          </p:nvSpPr>
          <p:spPr>
            <a:xfrm>
              <a:off x="114300" y="19050"/>
              <a:ext cx="648601" cy="734795"/>
            </a:xfrm>
            <a:prstGeom prst="rect">
              <a:avLst/>
            </a:prstGeom>
          </p:spPr>
          <p:txBody>
            <a:bodyPr anchor="ctr" rtlCol="false" tIns="50800" lIns="50800" bIns="50800" rIns="50800"/>
            <a:lstStyle/>
            <a:p>
              <a:pPr algn="ctr">
                <a:lnSpc>
                  <a:spcPts val="3200"/>
                </a:lnSpc>
              </a:pPr>
              <a:r>
                <a:rPr lang="en-US" sz="3200">
                  <a:solidFill>
                    <a:srgbClr val="FFFFFF"/>
                  </a:solidFill>
                  <a:latin typeface="Telegraf"/>
                  <a:ea typeface="Telegraf"/>
                  <a:cs typeface="Telegraf"/>
                  <a:sym typeface="Telegraf"/>
                </a:rPr>
                <a:t>D</a:t>
              </a:r>
            </a:p>
          </p:txBody>
        </p:sp>
      </p:grpSp>
      <p:grpSp>
        <p:nvGrpSpPr>
          <p:cNvPr name="Group 16" id="16"/>
          <p:cNvGrpSpPr/>
          <p:nvPr/>
        </p:nvGrpSpPr>
        <p:grpSpPr>
          <a:xfrm rot="0">
            <a:off x="10667158" y="110343"/>
            <a:ext cx="1066911" cy="916877"/>
            <a:chOff x="0" y="0"/>
            <a:chExt cx="812800" cy="698500"/>
          </a:xfrm>
        </p:grpSpPr>
        <p:sp>
          <p:nvSpPr>
            <p:cNvPr name="Freeform 17" id="17"/>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18" id="18"/>
            <p:cNvSpPr txBox="true"/>
            <p:nvPr/>
          </p:nvSpPr>
          <p:spPr>
            <a:xfrm>
              <a:off x="114300" y="28575"/>
              <a:ext cx="584200" cy="669925"/>
            </a:xfrm>
            <a:prstGeom prst="rect">
              <a:avLst/>
            </a:prstGeom>
          </p:spPr>
          <p:txBody>
            <a:bodyPr anchor="ctr" rtlCol="false" tIns="50800" lIns="50800" bIns="50800" rIns="50800"/>
            <a:lstStyle/>
            <a:p>
              <a:pPr algn="ctr">
                <a:lnSpc>
                  <a:spcPts val="3199"/>
                </a:lnSpc>
              </a:pPr>
              <a:r>
                <a:rPr lang="en-US" b="true" sz="3199">
                  <a:solidFill>
                    <a:srgbClr val="000000"/>
                  </a:solidFill>
                  <a:latin typeface="Telegraf Bold"/>
                  <a:ea typeface="Telegraf Bold"/>
                  <a:cs typeface="Telegraf Bold"/>
                  <a:sym typeface="Telegraf Bold"/>
                </a:rPr>
                <a:t>E</a:t>
              </a:r>
            </a:p>
          </p:txBody>
        </p:sp>
      </p:grpSp>
    </p:spTree>
  </p:cSld>
  <p:clrMapOvr>
    <a:masterClrMapping/>
  </p:clrMapOvr>
</p:sld>
</file>

<file path=ppt/slides/slide18.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7641813" y="3218929"/>
            <a:ext cx="9617487" cy="6010275"/>
          </a:xfrm>
          <a:prstGeom prst="rect">
            <a:avLst/>
          </a:prstGeom>
        </p:spPr>
        <p:txBody>
          <a:bodyPr anchor="t" rtlCol="false" tIns="0" lIns="0" bIns="0" rIns="0">
            <a:spAutoFit/>
          </a:bodyPr>
          <a:lstStyle/>
          <a:p>
            <a:pPr algn="l" marL="755651" indent="-377825" lvl="1">
              <a:lnSpc>
                <a:spcPts val="5250"/>
              </a:lnSpc>
              <a:buFont typeface="Arial"/>
              <a:buChar char="•"/>
            </a:pPr>
            <a:r>
              <a:rPr lang="en-US" sz="3500" spc="171">
                <a:solidFill>
                  <a:srgbClr val="290606"/>
                </a:solidFill>
                <a:latin typeface="Telegraf"/>
                <a:ea typeface="Telegraf"/>
                <a:cs typeface="Telegraf"/>
                <a:sym typeface="Telegraf"/>
              </a:rPr>
              <a:t>Accuracy </a:t>
            </a:r>
          </a:p>
          <a:p>
            <a:pPr algn="l" marL="755651" indent="-377825" lvl="1">
              <a:lnSpc>
                <a:spcPts val="5250"/>
              </a:lnSpc>
              <a:buFont typeface="Arial"/>
              <a:buChar char="•"/>
            </a:pPr>
            <a:r>
              <a:rPr lang="en-US" sz="3500" spc="171">
                <a:solidFill>
                  <a:srgbClr val="290606"/>
                </a:solidFill>
                <a:latin typeface="Telegraf"/>
                <a:ea typeface="Telegraf"/>
                <a:cs typeface="Telegraf"/>
                <a:sym typeface="Telegraf"/>
              </a:rPr>
              <a:t>Precision </a:t>
            </a:r>
          </a:p>
          <a:p>
            <a:pPr algn="l" marL="755651" indent="-377825" lvl="1">
              <a:lnSpc>
                <a:spcPts val="5250"/>
              </a:lnSpc>
              <a:buFont typeface="Arial"/>
              <a:buChar char="•"/>
            </a:pPr>
            <a:r>
              <a:rPr lang="en-US" sz="3500" spc="171">
                <a:solidFill>
                  <a:srgbClr val="290606"/>
                </a:solidFill>
                <a:latin typeface="Telegraf"/>
                <a:ea typeface="Telegraf"/>
                <a:cs typeface="Telegraf"/>
                <a:sym typeface="Telegraf"/>
              </a:rPr>
              <a:t>Recall </a:t>
            </a:r>
          </a:p>
          <a:p>
            <a:pPr algn="l" marL="755651" indent="-377825" lvl="1">
              <a:lnSpc>
                <a:spcPts val="5250"/>
              </a:lnSpc>
              <a:buFont typeface="Arial"/>
              <a:buChar char="•"/>
            </a:pPr>
            <a:r>
              <a:rPr lang="en-US" sz="3500" spc="171">
                <a:solidFill>
                  <a:srgbClr val="290606"/>
                </a:solidFill>
                <a:latin typeface="Telegraf"/>
                <a:ea typeface="Telegraf"/>
                <a:cs typeface="Telegraf"/>
                <a:sym typeface="Telegraf"/>
              </a:rPr>
              <a:t>F1-Score </a:t>
            </a:r>
          </a:p>
          <a:p>
            <a:pPr algn="l" marL="755651" indent="-377825" lvl="1">
              <a:lnSpc>
                <a:spcPts val="5250"/>
              </a:lnSpc>
              <a:buFont typeface="Arial"/>
              <a:buChar char="•"/>
            </a:pPr>
            <a:r>
              <a:rPr lang="en-US" sz="3500" spc="171">
                <a:solidFill>
                  <a:srgbClr val="290606"/>
                </a:solidFill>
                <a:latin typeface="Telegraf"/>
                <a:ea typeface="Telegraf"/>
                <a:cs typeface="Telegraf"/>
                <a:sym typeface="Telegraf"/>
              </a:rPr>
              <a:t>AUC (Area Under the ROC Curve) Macro Average and Weighted Average</a:t>
            </a:r>
          </a:p>
          <a:p>
            <a:pPr algn="l" marL="755651" indent="-377825" lvl="1">
              <a:lnSpc>
                <a:spcPts val="5250"/>
              </a:lnSpc>
              <a:buFont typeface="Arial"/>
              <a:buChar char="•"/>
            </a:pPr>
            <a:r>
              <a:rPr lang="en-US" sz="3500" spc="171">
                <a:solidFill>
                  <a:srgbClr val="290606"/>
                </a:solidFill>
                <a:latin typeface="Telegraf"/>
                <a:ea typeface="Telegraf"/>
                <a:cs typeface="Telegraf"/>
                <a:sym typeface="Telegraf"/>
              </a:rPr>
              <a:t>Confusion Matrix</a:t>
            </a:r>
          </a:p>
          <a:p>
            <a:pPr algn="l" marL="755651" indent="-377825" lvl="1">
              <a:lnSpc>
                <a:spcPts val="5250"/>
              </a:lnSpc>
              <a:buFont typeface="Arial"/>
              <a:buChar char="•"/>
            </a:pPr>
            <a:r>
              <a:rPr lang="en-US" sz="3500" spc="171">
                <a:solidFill>
                  <a:srgbClr val="290606"/>
                </a:solidFill>
                <a:latin typeface="Telegraf"/>
                <a:ea typeface="Telegraf"/>
                <a:cs typeface="Telegraf"/>
                <a:sym typeface="Telegraf"/>
              </a:rPr>
              <a:t>Cross-Validation Scores</a:t>
            </a:r>
          </a:p>
          <a:p>
            <a:pPr algn="l" marL="755651" indent="-377825" lvl="1">
              <a:lnSpc>
                <a:spcPts val="5250"/>
              </a:lnSpc>
              <a:buFont typeface="Arial"/>
              <a:buChar char="•"/>
            </a:pPr>
            <a:r>
              <a:rPr lang="en-US" sz="3500" spc="171">
                <a:solidFill>
                  <a:srgbClr val="290606"/>
                </a:solidFill>
                <a:latin typeface="Telegraf"/>
                <a:ea typeface="Telegraf"/>
                <a:cs typeface="Telegraf"/>
                <a:sym typeface="Telegraf"/>
              </a:rPr>
              <a:t>Mean Cross-Validation Score</a:t>
            </a:r>
          </a:p>
        </p:txBody>
      </p:sp>
      <p:sp>
        <p:nvSpPr>
          <p:cNvPr name="TextBox 3" id="3"/>
          <p:cNvSpPr txBox="true"/>
          <p:nvPr/>
        </p:nvSpPr>
        <p:spPr>
          <a:xfrm rot="0">
            <a:off x="1028700" y="1274869"/>
            <a:ext cx="16706627" cy="1749425"/>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EVALUATION METRICS</a:t>
            </a:r>
          </a:p>
          <a:p>
            <a:pPr algn="l">
              <a:lnSpc>
                <a:spcPts val="5500"/>
              </a:lnSpc>
            </a:pPr>
            <a:r>
              <a:rPr lang="en-US" sz="5500" spc="269">
                <a:solidFill>
                  <a:srgbClr val="290606"/>
                </a:solidFill>
                <a:latin typeface="Cheddar"/>
                <a:ea typeface="Cheddar"/>
                <a:cs typeface="Cheddar"/>
                <a:sym typeface="Cheddar"/>
              </a:rPr>
              <a:t>METRICS USED TO EVALUATE THE MODEL:</a:t>
            </a:r>
          </a:p>
        </p:txBody>
      </p:sp>
      <p:grpSp>
        <p:nvGrpSpPr>
          <p:cNvPr name="Group 4" id="4"/>
          <p:cNvGrpSpPr/>
          <p:nvPr/>
        </p:nvGrpSpPr>
        <p:grpSpPr>
          <a:xfrm rot="0">
            <a:off x="2438909" y="110343"/>
            <a:ext cx="1066911" cy="916877"/>
            <a:chOff x="0" y="0"/>
            <a:chExt cx="812800" cy="698500"/>
          </a:xfrm>
        </p:grpSpPr>
        <p:sp>
          <p:nvSpPr>
            <p:cNvPr name="Freeform 5" id="5"/>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6" id="6"/>
            <p:cNvSpPr txBox="true"/>
            <p:nvPr/>
          </p:nvSpPr>
          <p:spPr>
            <a:xfrm>
              <a:off x="114300" y="28575"/>
              <a:ext cx="584200" cy="669925"/>
            </a:xfrm>
            <a:prstGeom prst="rect">
              <a:avLst/>
            </a:prstGeom>
          </p:spPr>
          <p:txBody>
            <a:bodyPr anchor="ctr" rtlCol="false" tIns="50800" lIns="50800" bIns="50800" rIns="50800"/>
            <a:lstStyle/>
            <a:p>
              <a:pPr algn="ctr">
                <a:lnSpc>
                  <a:spcPts val="3199"/>
                </a:lnSpc>
              </a:pPr>
              <a:r>
                <a:rPr lang="en-US" b="true" sz="3199">
                  <a:solidFill>
                    <a:srgbClr val="000000"/>
                  </a:solidFill>
                  <a:latin typeface="Telegraf Bold"/>
                  <a:ea typeface="Telegraf Bold"/>
                  <a:cs typeface="Telegraf Bold"/>
                  <a:sym typeface="Telegraf Bold"/>
                </a:rPr>
                <a:t>A</a:t>
              </a:r>
            </a:p>
          </p:txBody>
        </p:sp>
      </p:grpSp>
      <p:grpSp>
        <p:nvGrpSpPr>
          <p:cNvPr name="Group 7" id="7"/>
          <p:cNvGrpSpPr/>
          <p:nvPr/>
        </p:nvGrpSpPr>
        <p:grpSpPr>
          <a:xfrm rot="0">
            <a:off x="4494626" y="110343"/>
            <a:ext cx="1066911" cy="916877"/>
            <a:chOff x="0" y="0"/>
            <a:chExt cx="877201" cy="753845"/>
          </a:xfrm>
        </p:grpSpPr>
        <p:sp>
          <p:nvSpPr>
            <p:cNvPr name="Freeform 8" id="8"/>
            <p:cNvSpPr/>
            <p:nvPr/>
          </p:nvSpPr>
          <p:spPr>
            <a:xfrm flipH="false" flipV="false" rot="0">
              <a:off x="0" y="0"/>
              <a:ext cx="877201" cy="753845"/>
            </a:xfrm>
            <a:custGeom>
              <a:avLst/>
              <a:gdLst/>
              <a:ahLst/>
              <a:cxnLst/>
              <a:rect r="r" b="b" t="t" l="l"/>
              <a:pathLst>
                <a:path h="753845" w="877201">
                  <a:moveTo>
                    <a:pt x="877201" y="376922"/>
                  </a:moveTo>
                  <a:lnTo>
                    <a:pt x="674001" y="753845"/>
                  </a:lnTo>
                  <a:lnTo>
                    <a:pt x="203200" y="753845"/>
                  </a:lnTo>
                  <a:lnTo>
                    <a:pt x="0" y="376922"/>
                  </a:lnTo>
                  <a:lnTo>
                    <a:pt x="203200" y="0"/>
                  </a:lnTo>
                  <a:lnTo>
                    <a:pt x="674001" y="0"/>
                  </a:lnTo>
                  <a:lnTo>
                    <a:pt x="877201" y="376922"/>
                  </a:lnTo>
                  <a:close/>
                </a:path>
              </a:pathLst>
            </a:custGeom>
            <a:solidFill>
              <a:srgbClr val="02B676"/>
            </a:solidFill>
          </p:spPr>
        </p:sp>
        <p:sp>
          <p:nvSpPr>
            <p:cNvPr name="TextBox 9" id="9"/>
            <p:cNvSpPr txBox="true"/>
            <p:nvPr/>
          </p:nvSpPr>
          <p:spPr>
            <a:xfrm>
              <a:off x="114300" y="19050"/>
              <a:ext cx="648601" cy="734795"/>
            </a:xfrm>
            <a:prstGeom prst="rect">
              <a:avLst/>
            </a:prstGeom>
          </p:spPr>
          <p:txBody>
            <a:bodyPr anchor="ctr" rtlCol="false" tIns="50800" lIns="50800" bIns="50800" rIns="50800"/>
            <a:lstStyle/>
            <a:p>
              <a:pPr algn="ctr">
                <a:lnSpc>
                  <a:spcPts val="3200"/>
                </a:lnSpc>
              </a:pPr>
              <a:r>
                <a:rPr lang="en-US" sz="3200">
                  <a:solidFill>
                    <a:srgbClr val="FFFFFF"/>
                  </a:solidFill>
                  <a:latin typeface="Telegraf"/>
                  <a:ea typeface="Telegraf"/>
                  <a:cs typeface="Telegraf"/>
                  <a:sym typeface="Telegraf"/>
                </a:rPr>
                <a:t>B</a:t>
              </a:r>
            </a:p>
          </p:txBody>
        </p:sp>
      </p:grpSp>
      <p:grpSp>
        <p:nvGrpSpPr>
          <p:cNvPr name="Group 10" id="10"/>
          <p:cNvGrpSpPr/>
          <p:nvPr/>
        </p:nvGrpSpPr>
        <p:grpSpPr>
          <a:xfrm rot="0">
            <a:off x="6552137" y="110343"/>
            <a:ext cx="1066911" cy="916877"/>
            <a:chOff x="0" y="0"/>
            <a:chExt cx="812800" cy="698500"/>
          </a:xfrm>
        </p:grpSpPr>
        <p:sp>
          <p:nvSpPr>
            <p:cNvPr name="Freeform 11" id="11"/>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12" id="12"/>
            <p:cNvSpPr txBox="true"/>
            <p:nvPr/>
          </p:nvSpPr>
          <p:spPr>
            <a:xfrm>
              <a:off x="114300" y="28575"/>
              <a:ext cx="584200" cy="669925"/>
            </a:xfrm>
            <a:prstGeom prst="rect">
              <a:avLst/>
            </a:prstGeom>
          </p:spPr>
          <p:txBody>
            <a:bodyPr anchor="ctr" rtlCol="false" tIns="50800" lIns="50800" bIns="50800" rIns="50800"/>
            <a:lstStyle/>
            <a:p>
              <a:pPr algn="ctr">
                <a:lnSpc>
                  <a:spcPts val="3199"/>
                </a:lnSpc>
              </a:pPr>
              <a:r>
                <a:rPr lang="en-US" b="true" sz="3199">
                  <a:solidFill>
                    <a:srgbClr val="000000"/>
                  </a:solidFill>
                  <a:latin typeface="Telegraf Bold"/>
                  <a:ea typeface="Telegraf Bold"/>
                  <a:cs typeface="Telegraf Bold"/>
                  <a:sym typeface="Telegraf Bold"/>
                </a:rPr>
                <a:t>C</a:t>
              </a:r>
            </a:p>
          </p:txBody>
        </p:sp>
      </p:grpSp>
      <p:grpSp>
        <p:nvGrpSpPr>
          <p:cNvPr name="Group 13" id="13"/>
          <p:cNvGrpSpPr/>
          <p:nvPr/>
        </p:nvGrpSpPr>
        <p:grpSpPr>
          <a:xfrm rot="0">
            <a:off x="8609648" y="110343"/>
            <a:ext cx="1066911" cy="916877"/>
            <a:chOff x="0" y="0"/>
            <a:chExt cx="877201" cy="753845"/>
          </a:xfrm>
        </p:grpSpPr>
        <p:sp>
          <p:nvSpPr>
            <p:cNvPr name="Freeform 14" id="14"/>
            <p:cNvSpPr/>
            <p:nvPr/>
          </p:nvSpPr>
          <p:spPr>
            <a:xfrm flipH="false" flipV="false" rot="0">
              <a:off x="0" y="0"/>
              <a:ext cx="877201" cy="753845"/>
            </a:xfrm>
            <a:custGeom>
              <a:avLst/>
              <a:gdLst/>
              <a:ahLst/>
              <a:cxnLst/>
              <a:rect r="r" b="b" t="t" l="l"/>
              <a:pathLst>
                <a:path h="753845" w="877201">
                  <a:moveTo>
                    <a:pt x="877201" y="376922"/>
                  </a:moveTo>
                  <a:lnTo>
                    <a:pt x="674001" y="753845"/>
                  </a:lnTo>
                  <a:lnTo>
                    <a:pt x="203200" y="753845"/>
                  </a:lnTo>
                  <a:lnTo>
                    <a:pt x="0" y="376922"/>
                  </a:lnTo>
                  <a:lnTo>
                    <a:pt x="203200" y="0"/>
                  </a:lnTo>
                  <a:lnTo>
                    <a:pt x="674001" y="0"/>
                  </a:lnTo>
                  <a:lnTo>
                    <a:pt x="877201" y="376922"/>
                  </a:lnTo>
                  <a:close/>
                </a:path>
              </a:pathLst>
            </a:custGeom>
            <a:solidFill>
              <a:srgbClr val="02B676"/>
            </a:solidFill>
          </p:spPr>
        </p:sp>
        <p:sp>
          <p:nvSpPr>
            <p:cNvPr name="TextBox 15" id="15"/>
            <p:cNvSpPr txBox="true"/>
            <p:nvPr/>
          </p:nvSpPr>
          <p:spPr>
            <a:xfrm>
              <a:off x="114300" y="19050"/>
              <a:ext cx="648601" cy="734795"/>
            </a:xfrm>
            <a:prstGeom prst="rect">
              <a:avLst/>
            </a:prstGeom>
          </p:spPr>
          <p:txBody>
            <a:bodyPr anchor="ctr" rtlCol="false" tIns="50800" lIns="50800" bIns="50800" rIns="50800"/>
            <a:lstStyle/>
            <a:p>
              <a:pPr algn="ctr">
                <a:lnSpc>
                  <a:spcPts val="3200"/>
                </a:lnSpc>
              </a:pPr>
              <a:r>
                <a:rPr lang="en-US" sz="3200">
                  <a:solidFill>
                    <a:srgbClr val="FFFFFF"/>
                  </a:solidFill>
                  <a:latin typeface="Telegraf"/>
                  <a:ea typeface="Telegraf"/>
                  <a:cs typeface="Telegraf"/>
                  <a:sym typeface="Telegraf"/>
                </a:rPr>
                <a:t>D</a:t>
              </a:r>
            </a:p>
          </p:txBody>
        </p:sp>
      </p:grpSp>
      <p:grpSp>
        <p:nvGrpSpPr>
          <p:cNvPr name="Group 16" id="16"/>
          <p:cNvGrpSpPr/>
          <p:nvPr/>
        </p:nvGrpSpPr>
        <p:grpSpPr>
          <a:xfrm rot="0">
            <a:off x="10667158" y="110343"/>
            <a:ext cx="1066911" cy="916877"/>
            <a:chOff x="0" y="0"/>
            <a:chExt cx="812800" cy="698500"/>
          </a:xfrm>
        </p:grpSpPr>
        <p:sp>
          <p:nvSpPr>
            <p:cNvPr name="Freeform 17" id="17"/>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18" id="18"/>
            <p:cNvSpPr txBox="true"/>
            <p:nvPr/>
          </p:nvSpPr>
          <p:spPr>
            <a:xfrm>
              <a:off x="114300" y="28575"/>
              <a:ext cx="584200" cy="669925"/>
            </a:xfrm>
            <a:prstGeom prst="rect">
              <a:avLst/>
            </a:prstGeom>
          </p:spPr>
          <p:txBody>
            <a:bodyPr anchor="ctr" rtlCol="false" tIns="50800" lIns="50800" bIns="50800" rIns="50800"/>
            <a:lstStyle/>
            <a:p>
              <a:pPr algn="ctr">
                <a:lnSpc>
                  <a:spcPts val="3199"/>
                </a:lnSpc>
              </a:pPr>
              <a:r>
                <a:rPr lang="en-US" b="true" sz="3199">
                  <a:solidFill>
                    <a:srgbClr val="000000"/>
                  </a:solidFill>
                  <a:latin typeface="Telegraf Bold"/>
                  <a:ea typeface="Telegraf Bold"/>
                  <a:cs typeface="Telegraf Bold"/>
                  <a:sym typeface="Telegraf Bold"/>
                </a:rPr>
                <a:t>E</a:t>
              </a:r>
            </a:p>
          </p:txBody>
        </p:sp>
      </p:grpSp>
      <p:grpSp>
        <p:nvGrpSpPr>
          <p:cNvPr name="Group 19" id="19"/>
          <p:cNvGrpSpPr/>
          <p:nvPr/>
        </p:nvGrpSpPr>
        <p:grpSpPr>
          <a:xfrm rot="0">
            <a:off x="12724669" y="110343"/>
            <a:ext cx="1066911" cy="916877"/>
            <a:chOff x="0" y="0"/>
            <a:chExt cx="877201" cy="753845"/>
          </a:xfrm>
        </p:grpSpPr>
        <p:sp>
          <p:nvSpPr>
            <p:cNvPr name="Freeform 20" id="20"/>
            <p:cNvSpPr/>
            <p:nvPr/>
          </p:nvSpPr>
          <p:spPr>
            <a:xfrm flipH="false" flipV="false" rot="0">
              <a:off x="0" y="0"/>
              <a:ext cx="877201" cy="753845"/>
            </a:xfrm>
            <a:custGeom>
              <a:avLst/>
              <a:gdLst/>
              <a:ahLst/>
              <a:cxnLst/>
              <a:rect r="r" b="b" t="t" l="l"/>
              <a:pathLst>
                <a:path h="753845" w="877201">
                  <a:moveTo>
                    <a:pt x="877201" y="376922"/>
                  </a:moveTo>
                  <a:lnTo>
                    <a:pt x="674001" y="753845"/>
                  </a:lnTo>
                  <a:lnTo>
                    <a:pt x="203200" y="753845"/>
                  </a:lnTo>
                  <a:lnTo>
                    <a:pt x="0" y="376922"/>
                  </a:lnTo>
                  <a:lnTo>
                    <a:pt x="203200" y="0"/>
                  </a:lnTo>
                  <a:lnTo>
                    <a:pt x="674001" y="0"/>
                  </a:lnTo>
                  <a:lnTo>
                    <a:pt x="877201" y="376922"/>
                  </a:lnTo>
                  <a:close/>
                </a:path>
              </a:pathLst>
            </a:custGeom>
            <a:solidFill>
              <a:srgbClr val="02B676"/>
            </a:solidFill>
          </p:spPr>
        </p:sp>
        <p:sp>
          <p:nvSpPr>
            <p:cNvPr name="TextBox 21" id="21"/>
            <p:cNvSpPr txBox="true"/>
            <p:nvPr/>
          </p:nvSpPr>
          <p:spPr>
            <a:xfrm>
              <a:off x="114300" y="19050"/>
              <a:ext cx="648601" cy="734795"/>
            </a:xfrm>
            <a:prstGeom prst="rect">
              <a:avLst/>
            </a:prstGeom>
          </p:spPr>
          <p:txBody>
            <a:bodyPr anchor="ctr" rtlCol="false" tIns="50800" lIns="50800" bIns="50800" rIns="50800"/>
            <a:lstStyle/>
            <a:p>
              <a:pPr algn="ctr">
                <a:lnSpc>
                  <a:spcPts val="3200"/>
                </a:lnSpc>
              </a:pPr>
              <a:r>
                <a:rPr lang="en-US" sz="3200">
                  <a:solidFill>
                    <a:srgbClr val="FFFFFF"/>
                  </a:solidFill>
                  <a:latin typeface="Telegraf"/>
                  <a:ea typeface="Telegraf"/>
                  <a:cs typeface="Telegraf"/>
                  <a:sym typeface="Telegraf"/>
                </a:rPr>
                <a:t>F</a:t>
              </a:r>
            </a:p>
          </p:txBody>
        </p:sp>
      </p:grpSp>
    </p:spTree>
  </p:cSld>
  <p:clrMapOvr>
    <a:masterClrMapping/>
  </p:clrMapOvr>
</p:sld>
</file>

<file path=ppt/slides/slide19.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7641813" y="3218929"/>
            <a:ext cx="9617487" cy="5343525"/>
          </a:xfrm>
          <a:prstGeom prst="rect">
            <a:avLst/>
          </a:prstGeom>
        </p:spPr>
        <p:txBody>
          <a:bodyPr anchor="t" rtlCol="false" tIns="0" lIns="0" bIns="0" rIns="0">
            <a:spAutoFit/>
          </a:bodyPr>
          <a:lstStyle/>
          <a:p>
            <a:pPr algn="l" marL="755651" indent="-377825" lvl="1">
              <a:lnSpc>
                <a:spcPts val="5250"/>
              </a:lnSpc>
              <a:buFont typeface="Arial"/>
              <a:buChar char="•"/>
            </a:pPr>
            <a:r>
              <a:rPr lang="en-US" sz="3500" spc="171">
                <a:solidFill>
                  <a:srgbClr val="290606"/>
                </a:solidFill>
                <a:latin typeface="Telegraf"/>
                <a:ea typeface="Telegraf"/>
                <a:cs typeface="Telegraf"/>
                <a:sym typeface="Telegraf"/>
              </a:rPr>
              <a:t>AUC, Precision, and Recall are particularly relevant as they provide insights into how well the model distinguishes between classes </a:t>
            </a:r>
          </a:p>
          <a:p>
            <a:pPr algn="l">
              <a:lnSpc>
                <a:spcPts val="5250"/>
              </a:lnSpc>
            </a:pPr>
          </a:p>
          <a:p>
            <a:pPr algn="l" marL="755651" indent="-377825" lvl="1">
              <a:lnSpc>
                <a:spcPts val="5250"/>
              </a:lnSpc>
              <a:buFont typeface="Arial"/>
              <a:buChar char="•"/>
            </a:pPr>
            <a:r>
              <a:rPr lang="en-US" sz="3500" spc="171">
                <a:solidFill>
                  <a:srgbClr val="290606"/>
                </a:solidFill>
                <a:latin typeface="Telegraf"/>
                <a:ea typeface="Telegraf"/>
                <a:cs typeface="Telegraf"/>
                <a:sym typeface="Telegraf"/>
              </a:rPr>
              <a:t>Macro and weighted averages ensure that each class is adequately represented in the evaluation</a:t>
            </a:r>
          </a:p>
        </p:txBody>
      </p:sp>
      <p:sp>
        <p:nvSpPr>
          <p:cNvPr name="TextBox 3" id="3"/>
          <p:cNvSpPr txBox="true"/>
          <p:nvPr/>
        </p:nvSpPr>
        <p:spPr>
          <a:xfrm rot="0">
            <a:off x="1028700" y="1274869"/>
            <a:ext cx="16706627" cy="1749425"/>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EVALUATION METRICS</a:t>
            </a:r>
          </a:p>
          <a:p>
            <a:pPr algn="l">
              <a:lnSpc>
                <a:spcPts val="5500"/>
              </a:lnSpc>
            </a:pPr>
            <a:r>
              <a:rPr lang="en-US" sz="5500" spc="269">
                <a:solidFill>
                  <a:srgbClr val="290606"/>
                </a:solidFill>
                <a:latin typeface="Cheddar"/>
                <a:ea typeface="Cheddar"/>
                <a:cs typeface="Cheddar"/>
                <a:sym typeface="Cheddar"/>
              </a:rPr>
              <a:t>RATIONALE FOR CHOOSING THESE METRICS:</a:t>
            </a:r>
          </a:p>
        </p:txBody>
      </p:sp>
      <p:grpSp>
        <p:nvGrpSpPr>
          <p:cNvPr name="Group 4" id="4"/>
          <p:cNvGrpSpPr/>
          <p:nvPr/>
        </p:nvGrpSpPr>
        <p:grpSpPr>
          <a:xfrm rot="0">
            <a:off x="2438909" y="110343"/>
            <a:ext cx="1066911" cy="916877"/>
            <a:chOff x="0" y="0"/>
            <a:chExt cx="812800" cy="698500"/>
          </a:xfrm>
        </p:grpSpPr>
        <p:sp>
          <p:nvSpPr>
            <p:cNvPr name="Freeform 5" id="5"/>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6" id="6"/>
            <p:cNvSpPr txBox="true"/>
            <p:nvPr/>
          </p:nvSpPr>
          <p:spPr>
            <a:xfrm>
              <a:off x="114300" y="28575"/>
              <a:ext cx="584200" cy="669925"/>
            </a:xfrm>
            <a:prstGeom prst="rect">
              <a:avLst/>
            </a:prstGeom>
          </p:spPr>
          <p:txBody>
            <a:bodyPr anchor="ctr" rtlCol="false" tIns="50800" lIns="50800" bIns="50800" rIns="50800"/>
            <a:lstStyle/>
            <a:p>
              <a:pPr algn="ctr">
                <a:lnSpc>
                  <a:spcPts val="3199"/>
                </a:lnSpc>
              </a:pPr>
              <a:r>
                <a:rPr lang="en-US" b="true" sz="3199">
                  <a:solidFill>
                    <a:srgbClr val="000000"/>
                  </a:solidFill>
                  <a:latin typeface="Telegraf Bold"/>
                  <a:ea typeface="Telegraf Bold"/>
                  <a:cs typeface="Telegraf Bold"/>
                  <a:sym typeface="Telegraf Bold"/>
                </a:rPr>
                <a:t>A</a:t>
              </a:r>
            </a:p>
          </p:txBody>
        </p:sp>
      </p:grpSp>
      <p:grpSp>
        <p:nvGrpSpPr>
          <p:cNvPr name="Group 7" id="7"/>
          <p:cNvGrpSpPr/>
          <p:nvPr/>
        </p:nvGrpSpPr>
        <p:grpSpPr>
          <a:xfrm rot="0">
            <a:off x="4494626" y="110343"/>
            <a:ext cx="1066911" cy="916877"/>
            <a:chOff x="0" y="0"/>
            <a:chExt cx="877201" cy="753845"/>
          </a:xfrm>
        </p:grpSpPr>
        <p:sp>
          <p:nvSpPr>
            <p:cNvPr name="Freeform 8" id="8"/>
            <p:cNvSpPr/>
            <p:nvPr/>
          </p:nvSpPr>
          <p:spPr>
            <a:xfrm flipH="false" flipV="false" rot="0">
              <a:off x="0" y="0"/>
              <a:ext cx="877201" cy="753845"/>
            </a:xfrm>
            <a:custGeom>
              <a:avLst/>
              <a:gdLst/>
              <a:ahLst/>
              <a:cxnLst/>
              <a:rect r="r" b="b" t="t" l="l"/>
              <a:pathLst>
                <a:path h="753845" w="877201">
                  <a:moveTo>
                    <a:pt x="877201" y="376922"/>
                  </a:moveTo>
                  <a:lnTo>
                    <a:pt x="674001" y="753845"/>
                  </a:lnTo>
                  <a:lnTo>
                    <a:pt x="203200" y="753845"/>
                  </a:lnTo>
                  <a:lnTo>
                    <a:pt x="0" y="376922"/>
                  </a:lnTo>
                  <a:lnTo>
                    <a:pt x="203200" y="0"/>
                  </a:lnTo>
                  <a:lnTo>
                    <a:pt x="674001" y="0"/>
                  </a:lnTo>
                  <a:lnTo>
                    <a:pt x="877201" y="376922"/>
                  </a:lnTo>
                  <a:close/>
                </a:path>
              </a:pathLst>
            </a:custGeom>
            <a:solidFill>
              <a:srgbClr val="02B676"/>
            </a:solidFill>
          </p:spPr>
        </p:sp>
        <p:sp>
          <p:nvSpPr>
            <p:cNvPr name="TextBox 9" id="9"/>
            <p:cNvSpPr txBox="true"/>
            <p:nvPr/>
          </p:nvSpPr>
          <p:spPr>
            <a:xfrm>
              <a:off x="114300" y="19050"/>
              <a:ext cx="648601" cy="734795"/>
            </a:xfrm>
            <a:prstGeom prst="rect">
              <a:avLst/>
            </a:prstGeom>
          </p:spPr>
          <p:txBody>
            <a:bodyPr anchor="ctr" rtlCol="false" tIns="50800" lIns="50800" bIns="50800" rIns="50800"/>
            <a:lstStyle/>
            <a:p>
              <a:pPr algn="ctr">
                <a:lnSpc>
                  <a:spcPts val="3200"/>
                </a:lnSpc>
              </a:pPr>
              <a:r>
                <a:rPr lang="en-US" sz="3200">
                  <a:solidFill>
                    <a:srgbClr val="FFFFFF"/>
                  </a:solidFill>
                  <a:latin typeface="Telegraf"/>
                  <a:ea typeface="Telegraf"/>
                  <a:cs typeface="Telegraf"/>
                  <a:sym typeface="Telegraf"/>
                </a:rPr>
                <a:t>B</a:t>
              </a:r>
            </a:p>
          </p:txBody>
        </p:sp>
      </p:grpSp>
      <p:grpSp>
        <p:nvGrpSpPr>
          <p:cNvPr name="Group 10" id="10"/>
          <p:cNvGrpSpPr/>
          <p:nvPr/>
        </p:nvGrpSpPr>
        <p:grpSpPr>
          <a:xfrm rot="0">
            <a:off x="6552137" y="110343"/>
            <a:ext cx="1066911" cy="916877"/>
            <a:chOff x="0" y="0"/>
            <a:chExt cx="812800" cy="698500"/>
          </a:xfrm>
        </p:grpSpPr>
        <p:sp>
          <p:nvSpPr>
            <p:cNvPr name="Freeform 11" id="11"/>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12" id="12"/>
            <p:cNvSpPr txBox="true"/>
            <p:nvPr/>
          </p:nvSpPr>
          <p:spPr>
            <a:xfrm>
              <a:off x="114300" y="28575"/>
              <a:ext cx="584200" cy="669925"/>
            </a:xfrm>
            <a:prstGeom prst="rect">
              <a:avLst/>
            </a:prstGeom>
          </p:spPr>
          <p:txBody>
            <a:bodyPr anchor="ctr" rtlCol="false" tIns="50800" lIns="50800" bIns="50800" rIns="50800"/>
            <a:lstStyle/>
            <a:p>
              <a:pPr algn="ctr">
                <a:lnSpc>
                  <a:spcPts val="3199"/>
                </a:lnSpc>
              </a:pPr>
              <a:r>
                <a:rPr lang="en-US" b="true" sz="3199">
                  <a:solidFill>
                    <a:srgbClr val="000000"/>
                  </a:solidFill>
                  <a:latin typeface="Telegraf Bold"/>
                  <a:ea typeface="Telegraf Bold"/>
                  <a:cs typeface="Telegraf Bold"/>
                  <a:sym typeface="Telegraf Bold"/>
                </a:rPr>
                <a:t>C</a:t>
              </a:r>
            </a:p>
          </p:txBody>
        </p:sp>
      </p:grpSp>
      <p:grpSp>
        <p:nvGrpSpPr>
          <p:cNvPr name="Group 13" id="13"/>
          <p:cNvGrpSpPr/>
          <p:nvPr/>
        </p:nvGrpSpPr>
        <p:grpSpPr>
          <a:xfrm rot="0">
            <a:off x="8609648" y="110343"/>
            <a:ext cx="1066911" cy="916877"/>
            <a:chOff x="0" y="0"/>
            <a:chExt cx="877201" cy="753845"/>
          </a:xfrm>
        </p:grpSpPr>
        <p:sp>
          <p:nvSpPr>
            <p:cNvPr name="Freeform 14" id="14"/>
            <p:cNvSpPr/>
            <p:nvPr/>
          </p:nvSpPr>
          <p:spPr>
            <a:xfrm flipH="false" flipV="false" rot="0">
              <a:off x="0" y="0"/>
              <a:ext cx="877201" cy="753845"/>
            </a:xfrm>
            <a:custGeom>
              <a:avLst/>
              <a:gdLst/>
              <a:ahLst/>
              <a:cxnLst/>
              <a:rect r="r" b="b" t="t" l="l"/>
              <a:pathLst>
                <a:path h="753845" w="877201">
                  <a:moveTo>
                    <a:pt x="877201" y="376922"/>
                  </a:moveTo>
                  <a:lnTo>
                    <a:pt x="674001" y="753845"/>
                  </a:lnTo>
                  <a:lnTo>
                    <a:pt x="203200" y="753845"/>
                  </a:lnTo>
                  <a:lnTo>
                    <a:pt x="0" y="376922"/>
                  </a:lnTo>
                  <a:lnTo>
                    <a:pt x="203200" y="0"/>
                  </a:lnTo>
                  <a:lnTo>
                    <a:pt x="674001" y="0"/>
                  </a:lnTo>
                  <a:lnTo>
                    <a:pt x="877201" y="376922"/>
                  </a:lnTo>
                  <a:close/>
                </a:path>
              </a:pathLst>
            </a:custGeom>
            <a:solidFill>
              <a:srgbClr val="02B676"/>
            </a:solidFill>
          </p:spPr>
        </p:sp>
        <p:sp>
          <p:nvSpPr>
            <p:cNvPr name="TextBox 15" id="15"/>
            <p:cNvSpPr txBox="true"/>
            <p:nvPr/>
          </p:nvSpPr>
          <p:spPr>
            <a:xfrm>
              <a:off x="114300" y="19050"/>
              <a:ext cx="648601" cy="734795"/>
            </a:xfrm>
            <a:prstGeom prst="rect">
              <a:avLst/>
            </a:prstGeom>
          </p:spPr>
          <p:txBody>
            <a:bodyPr anchor="ctr" rtlCol="false" tIns="50800" lIns="50800" bIns="50800" rIns="50800"/>
            <a:lstStyle/>
            <a:p>
              <a:pPr algn="ctr">
                <a:lnSpc>
                  <a:spcPts val="3200"/>
                </a:lnSpc>
              </a:pPr>
              <a:r>
                <a:rPr lang="en-US" sz="3200">
                  <a:solidFill>
                    <a:srgbClr val="FFFFFF"/>
                  </a:solidFill>
                  <a:latin typeface="Telegraf"/>
                  <a:ea typeface="Telegraf"/>
                  <a:cs typeface="Telegraf"/>
                  <a:sym typeface="Telegraf"/>
                </a:rPr>
                <a:t>D</a:t>
              </a:r>
            </a:p>
          </p:txBody>
        </p:sp>
      </p:grpSp>
      <p:grpSp>
        <p:nvGrpSpPr>
          <p:cNvPr name="Group 16" id="16"/>
          <p:cNvGrpSpPr/>
          <p:nvPr/>
        </p:nvGrpSpPr>
        <p:grpSpPr>
          <a:xfrm rot="0">
            <a:off x="10667158" y="110343"/>
            <a:ext cx="1066911" cy="916877"/>
            <a:chOff x="0" y="0"/>
            <a:chExt cx="812800" cy="698500"/>
          </a:xfrm>
        </p:grpSpPr>
        <p:sp>
          <p:nvSpPr>
            <p:cNvPr name="Freeform 17" id="17"/>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18" id="18"/>
            <p:cNvSpPr txBox="true"/>
            <p:nvPr/>
          </p:nvSpPr>
          <p:spPr>
            <a:xfrm>
              <a:off x="114300" y="28575"/>
              <a:ext cx="584200" cy="669925"/>
            </a:xfrm>
            <a:prstGeom prst="rect">
              <a:avLst/>
            </a:prstGeom>
          </p:spPr>
          <p:txBody>
            <a:bodyPr anchor="ctr" rtlCol="false" tIns="50800" lIns="50800" bIns="50800" rIns="50800"/>
            <a:lstStyle/>
            <a:p>
              <a:pPr algn="ctr">
                <a:lnSpc>
                  <a:spcPts val="3199"/>
                </a:lnSpc>
              </a:pPr>
              <a:r>
                <a:rPr lang="en-US" b="true" sz="3199">
                  <a:solidFill>
                    <a:srgbClr val="000000"/>
                  </a:solidFill>
                  <a:latin typeface="Telegraf Bold"/>
                  <a:ea typeface="Telegraf Bold"/>
                  <a:cs typeface="Telegraf Bold"/>
                  <a:sym typeface="Telegraf Bold"/>
                </a:rPr>
                <a:t>E</a:t>
              </a:r>
            </a:p>
          </p:txBody>
        </p:sp>
      </p:grpSp>
      <p:grpSp>
        <p:nvGrpSpPr>
          <p:cNvPr name="Group 19" id="19"/>
          <p:cNvGrpSpPr/>
          <p:nvPr/>
        </p:nvGrpSpPr>
        <p:grpSpPr>
          <a:xfrm rot="0">
            <a:off x="12724669" y="110343"/>
            <a:ext cx="1066911" cy="916877"/>
            <a:chOff x="0" y="0"/>
            <a:chExt cx="877201" cy="753845"/>
          </a:xfrm>
        </p:grpSpPr>
        <p:sp>
          <p:nvSpPr>
            <p:cNvPr name="Freeform 20" id="20"/>
            <p:cNvSpPr/>
            <p:nvPr/>
          </p:nvSpPr>
          <p:spPr>
            <a:xfrm flipH="false" flipV="false" rot="0">
              <a:off x="0" y="0"/>
              <a:ext cx="877201" cy="753845"/>
            </a:xfrm>
            <a:custGeom>
              <a:avLst/>
              <a:gdLst/>
              <a:ahLst/>
              <a:cxnLst/>
              <a:rect r="r" b="b" t="t" l="l"/>
              <a:pathLst>
                <a:path h="753845" w="877201">
                  <a:moveTo>
                    <a:pt x="877201" y="376922"/>
                  </a:moveTo>
                  <a:lnTo>
                    <a:pt x="674001" y="753845"/>
                  </a:lnTo>
                  <a:lnTo>
                    <a:pt x="203200" y="753845"/>
                  </a:lnTo>
                  <a:lnTo>
                    <a:pt x="0" y="376922"/>
                  </a:lnTo>
                  <a:lnTo>
                    <a:pt x="203200" y="0"/>
                  </a:lnTo>
                  <a:lnTo>
                    <a:pt x="674001" y="0"/>
                  </a:lnTo>
                  <a:lnTo>
                    <a:pt x="877201" y="376922"/>
                  </a:lnTo>
                  <a:close/>
                </a:path>
              </a:pathLst>
            </a:custGeom>
            <a:solidFill>
              <a:srgbClr val="02B676"/>
            </a:solidFill>
          </p:spPr>
        </p:sp>
        <p:sp>
          <p:nvSpPr>
            <p:cNvPr name="TextBox 21" id="21"/>
            <p:cNvSpPr txBox="true"/>
            <p:nvPr/>
          </p:nvSpPr>
          <p:spPr>
            <a:xfrm>
              <a:off x="114300" y="19050"/>
              <a:ext cx="648601" cy="734795"/>
            </a:xfrm>
            <a:prstGeom prst="rect">
              <a:avLst/>
            </a:prstGeom>
          </p:spPr>
          <p:txBody>
            <a:bodyPr anchor="ctr" rtlCol="false" tIns="50800" lIns="50800" bIns="50800" rIns="50800"/>
            <a:lstStyle/>
            <a:p>
              <a:pPr algn="ctr">
                <a:lnSpc>
                  <a:spcPts val="3200"/>
                </a:lnSpc>
              </a:pPr>
              <a:r>
                <a:rPr lang="en-US" sz="3200">
                  <a:solidFill>
                    <a:srgbClr val="FFFFFF"/>
                  </a:solidFill>
                  <a:latin typeface="Telegraf"/>
                  <a:ea typeface="Telegraf"/>
                  <a:cs typeface="Telegraf"/>
                  <a:sym typeface="Telegraf"/>
                </a:rPr>
                <a:t>F</a:t>
              </a:r>
            </a:p>
          </p:txBody>
        </p:sp>
      </p:grpSp>
    </p:spTree>
  </p:cSld>
  <p:clrMapOvr>
    <a:masterClrMapping/>
  </p:clrMapOvr>
</p:sld>
</file>

<file path=ppt/slides/slide2.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9311234" y="2474004"/>
            <a:ext cx="7948066" cy="4192270"/>
          </a:xfrm>
          <a:prstGeom prst="rect">
            <a:avLst/>
          </a:prstGeom>
        </p:spPr>
        <p:txBody>
          <a:bodyPr anchor="t" rtlCol="false" tIns="0" lIns="0" bIns="0" rIns="0">
            <a:spAutoFit/>
          </a:bodyPr>
          <a:lstStyle/>
          <a:p>
            <a:pPr algn="l" marL="604519" indent="-302260" lvl="1">
              <a:lnSpc>
                <a:spcPts val="5599"/>
              </a:lnSpc>
              <a:buFont typeface="Arial"/>
              <a:buChar char="•"/>
            </a:pPr>
            <a:r>
              <a:rPr lang="en-US" b="true" sz="2799">
                <a:solidFill>
                  <a:srgbClr val="290606"/>
                </a:solidFill>
                <a:latin typeface="Telegraf Medium"/>
                <a:ea typeface="Telegraf Medium"/>
                <a:cs typeface="Telegraf Medium"/>
                <a:sym typeface="Telegraf Medium"/>
              </a:rPr>
              <a:t>INTRODUCTION</a:t>
            </a:r>
          </a:p>
          <a:p>
            <a:pPr algn="l" marL="604519" indent="-302260" lvl="1">
              <a:lnSpc>
                <a:spcPts val="5599"/>
              </a:lnSpc>
              <a:buFont typeface="Arial"/>
              <a:buChar char="•"/>
            </a:pPr>
            <a:r>
              <a:rPr lang="en-US" b="true" sz="2799">
                <a:solidFill>
                  <a:srgbClr val="290606"/>
                </a:solidFill>
                <a:latin typeface="Telegraf Medium"/>
                <a:ea typeface="Telegraf Medium"/>
                <a:cs typeface="Telegraf Medium"/>
                <a:sym typeface="Telegraf Medium"/>
              </a:rPr>
              <a:t>ABSTRACT</a:t>
            </a:r>
          </a:p>
          <a:p>
            <a:pPr algn="l" marL="604519" indent="-302260" lvl="1">
              <a:lnSpc>
                <a:spcPts val="5599"/>
              </a:lnSpc>
              <a:buFont typeface="Arial"/>
              <a:buChar char="•"/>
            </a:pPr>
            <a:r>
              <a:rPr lang="en-US" b="true" sz="2799">
                <a:solidFill>
                  <a:srgbClr val="290606"/>
                </a:solidFill>
                <a:latin typeface="Telegraf Medium"/>
                <a:ea typeface="Telegraf Medium"/>
                <a:cs typeface="Telegraf Medium"/>
                <a:sym typeface="Telegraf Medium"/>
              </a:rPr>
              <a:t>REVIEW OF RELATED LITERATURE </a:t>
            </a:r>
          </a:p>
          <a:p>
            <a:pPr algn="l" marL="604519" indent="-302260" lvl="1">
              <a:lnSpc>
                <a:spcPts val="5599"/>
              </a:lnSpc>
              <a:buFont typeface="Arial"/>
              <a:buChar char="•"/>
            </a:pPr>
            <a:r>
              <a:rPr lang="en-US" b="true" sz="2799">
                <a:solidFill>
                  <a:srgbClr val="290606"/>
                </a:solidFill>
                <a:latin typeface="Telegraf Medium"/>
                <a:ea typeface="Telegraf Medium"/>
                <a:cs typeface="Telegraf Medium"/>
                <a:sym typeface="Telegraf Medium"/>
              </a:rPr>
              <a:t>METHODOLOGY</a:t>
            </a:r>
          </a:p>
          <a:p>
            <a:pPr algn="l" marL="604519" indent="-302260" lvl="1">
              <a:lnSpc>
                <a:spcPts val="5599"/>
              </a:lnSpc>
              <a:buFont typeface="Arial"/>
              <a:buChar char="•"/>
            </a:pPr>
            <a:r>
              <a:rPr lang="en-US" b="true" sz="2799">
                <a:solidFill>
                  <a:srgbClr val="290606"/>
                </a:solidFill>
                <a:latin typeface="Telegraf Medium"/>
                <a:ea typeface="Telegraf Medium"/>
                <a:cs typeface="Telegraf Medium"/>
                <a:sym typeface="Telegraf Medium"/>
              </a:rPr>
              <a:t>RESULTS AND DISCUSSION</a:t>
            </a:r>
          </a:p>
          <a:p>
            <a:pPr algn="l" marL="604519" indent="-302260" lvl="1">
              <a:lnSpc>
                <a:spcPts val="5599"/>
              </a:lnSpc>
              <a:buFont typeface="Arial"/>
              <a:buChar char="•"/>
            </a:pPr>
            <a:r>
              <a:rPr lang="en-US" b="true" sz="2799">
                <a:solidFill>
                  <a:srgbClr val="290606"/>
                </a:solidFill>
                <a:latin typeface="Telegraf Medium"/>
                <a:ea typeface="Telegraf Medium"/>
                <a:cs typeface="Telegraf Medium"/>
                <a:sym typeface="Telegraf Medium"/>
              </a:rPr>
              <a:t>CONCLUSION</a:t>
            </a:r>
          </a:p>
        </p:txBody>
      </p:sp>
      <p:sp>
        <p:nvSpPr>
          <p:cNvPr name="TextBox 3" id="3"/>
          <p:cNvSpPr txBox="true"/>
          <p:nvPr/>
        </p:nvSpPr>
        <p:spPr>
          <a:xfrm rot="0">
            <a:off x="8954972" y="1019175"/>
            <a:ext cx="8304328" cy="1073150"/>
          </a:xfrm>
          <a:prstGeom prst="rect">
            <a:avLst/>
          </a:prstGeom>
        </p:spPr>
        <p:txBody>
          <a:bodyPr anchor="t" rtlCol="false" tIns="0" lIns="0" bIns="0" rIns="0">
            <a:spAutoFit/>
          </a:bodyPr>
          <a:lstStyle/>
          <a:p>
            <a:pPr algn="r">
              <a:lnSpc>
                <a:spcPts val="6999"/>
              </a:lnSpc>
            </a:pPr>
            <a:r>
              <a:rPr lang="en-US" sz="6999" spc="342">
                <a:solidFill>
                  <a:srgbClr val="290606"/>
                </a:solidFill>
                <a:latin typeface="Cheddar"/>
                <a:ea typeface="Cheddar"/>
                <a:cs typeface="Cheddar"/>
                <a:sym typeface="Cheddar"/>
              </a:rPr>
              <a:t>PRESENTATION OUTLINE</a:t>
            </a: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7641813" y="3640724"/>
            <a:ext cx="9617487" cy="4010025"/>
          </a:xfrm>
          <a:prstGeom prst="rect">
            <a:avLst/>
          </a:prstGeom>
        </p:spPr>
        <p:txBody>
          <a:bodyPr anchor="t" rtlCol="false" tIns="0" lIns="0" bIns="0" rIns="0">
            <a:spAutoFit/>
          </a:bodyPr>
          <a:lstStyle/>
          <a:p>
            <a:pPr algn="l" marL="755651" indent="-377825" lvl="1">
              <a:lnSpc>
                <a:spcPts val="5250"/>
              </a:lnSpc>
              <a:buFont typeface="Arial"/>
              <a:buChar char="•"/>
            </a:pPr>
            <a:r>
              <a:rPr lang="en-US" sz="3500" spc="171">
                <a:solidFill>
                  <a:srgbClr val="290606"/>
                </a:solidFill>
                <a:latin typeface="Telegraf"/>
                <a:ea typeface="Telegraf"/>
                <a:cs typeface="Telegraf"/>
                <a:sym typeface="Telegraf"/>
              </a:rPr>
              <a:t>Final model accuracy score</a:t>
            </a:r>
          </a:p>
          <a:p>
            <a:pPr algn="l">
              <a:lnSpc>
                <a:spcPts val="5250"/>
              </a:lnSpc>
            </a:pPr>
          </a:p>
          <a:p>
            <a:pPr algn="l" marL="755651" indent="-377825" lvl="1">
              <a:lnSpc>
                <a:spcPts val="5250"/>
              </a:lnSpc>
              <a:buFont typeface="Arial"/>
              <a:buChar char="•"/>
            </a:pPr>
            <a:r>
              <a:rPr lang="en-US" sz="3500" spc="171">
                <a:solidFill>
                  <a:srgbClr val="290606"/>
                </a:solidFill>
                <a:latin typeface="Telegraf"/>
                <a:ea typeface="Telegraf"/>
                <a:cs typeface="Telegraf"/>
                <a:sym typeface="Telegraf"/>
              </a:rPr>
              <a:t>Cross-validation and the confusion matrix were further analyzed to identify areas of potential misclassification</a:t>
            </a:r>
          </a:p>
        </p:txBody>
      </p:sp>
      <p:sp>
        <p:nvSpPr>
          <p:cNvPr name="TextBox 3" id="3"/>
          <p:cNvSpPr txBox="true"/>
          <p:nvPr/>
        </p:nvSpPr>
        <p:spPr>
          <a:xfrm rot="0">
            <a:off x="1028700" y="1274869"/>
            <a:ext cx="16706627" cy="1749425"/>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EVALUATION METRICS</a:t>
            </a:r>
          </a:p>
          <a:p>
            <a:pPr algn="l">
              <a:lnSpc>
                <a:spcPts val="5500"/>
              </a:lnSpc>
            </a:pPr>
            <a:r>
              <a:rPr lang="en-US" sz="5500" spc="269">
                <a:solidFill>
                  <a:srgbClr val="290606"/>
                </a:solidFill>
                <a:latin typeface="Cheddar"/>
                <a:ea typeface="Cheddar"/>
                <a:cs typeface="Cheddar"/>
                <a:sym typeface="Cheddar"/>
              </a:rPr>
              <a:t>MODEL EVALUATION AND COMPARISON:</a:t>
            </a:r>
          </a:p>
        </p:txBody>
      </p:sp>
      <p:grpSp>
        <p:nvGrpSpPr>
          <p:cNvPr name="Group 4" id="4"/>
          <p:cNvGrpSpPr/>
          <p:nvPr/>
        </p:nvGrpSpPr>
        <p:grpSpPr>
          <a:xfrm rot="0">
            <a:off x="2438909" y="110343"/>
            <a:ext cx="1066911" cy="916877"/>
            <a:chOff x="0" y="0"/>
            <a:chExt cx="812800" cy="698500"/>
          </a:xfrm>
        </p:grpSpPr>
        <p:sp>
          <p:nvSpPr>
            <p:cNvPr name="Freeform 5" id="5"/>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6" id="6"/>
            <p:cNvSpPr txBox="true"/>
            <p:nvPr/>
          </p:nvSpPr>
          <p:spPr>
            <a:xfrm>
              <a:off x="114300" y="28575"/>
              <a:ext cx="584200" cy="669925"/>
            </a:xfrm>
            <a:prstGeom prst="rect">
              <a:avLst/>
            </a:prstGeom>
          </p:spPr>
          <p:txBody>
            <a:bodyPr anchor="ctr" rtlCol="false" tIns="50800" lIns="50800" bIns="50800" rIns="50800"/>
            <a:lstStyle/>
            <a:p>
              <a:pPr algn="ctr">
                <a:lnSpc>
                  <a:spcPts val="3199"/>
                </a:lnSpc>
              </a:pPr>
              <a:r>
                <a:rPr lang="en-US" b="true" sz="3199">
                  <a:solidFill>
                    <a:srgbClr val="000000"/>
                  </a:solidFill>
                  <a:latin typeface="Telegraf Bold"/>
                  <a:ea typeface="Telegraf Bold"/>
                  <a:cs typeface="Telegraf Bold"/>
                  <a:sym typeface="Telegraf Bold"/>
                </a:rPr>
                <a:t>A</a:t>
              </a:r>
            </a:p>
          </p:txBody>
        </p:sp>
      </p:grpSp>
      <p:grpSp>
        <p:nvGrpSpPr>
          <p:cNvPr name="Group 7" id="7"/>
          <p:cNvGrpSpPr/>
          <p:nvPr/>
        </p:nvGrpSpPr>
        <p:grpSpPr>
          <a:xfrm rot="0">
            <a:off x="4494626" y="110343"/>
            <a:ext cx="1066911" cy="916877"/>
            <a:chOff x="0" y="0"/>
            <a:chExt cx="877201" cy="753845"/>
          </a:xfrm>
        </p:grpSpPr>
        <p:sp>
          <p:nvSpPr>
            <p:cNvPr name="Freeform 8" id="8"/>
            <p:cNvSpPr/>
            <p:nvPr/>
          </p:nvSpPr>
          <p:spPr>
            <a:xfrm flipH="false" flipV="false" rot="0">
              <a:off x="0" y="0"/>
              <a:ext cx="877201" cy="753845"/>
            </a:xfrm>
            <a:custGeom>
              <a:avLst/>
              <a:gdLst/>
              <a:ahLst/>
              <a:cxnLst/>
              <a:rect r="r" b="b" t="t" l="l"/>
              <a:pathLst>
                <a:path h="753845" w="877201">
                  <a:moveTo>
                    <a:pt x="877201" y="376922"/>
                  </a:moveTo>
                  <a:lnTo>
                    <a:pt x="674001" y="753845"/>
                  </a:lnTo>
                  <a:lnTo>
                    <a:pt x="203200" y="753845"/>
                  </a:lnTo>
                  <a:lnTo>
                    <a:pt x="0" y="376922"/>
                  </a:lnTo>
                  <a:lnTo>
                    <a:pt x="203200" y="0"/>
                  </a:lnTo>
                  <a:lnTo>
                    <a:pt x="674001" y="0"/>
                  </a:lnTo>
                  <a:lnTo>
                    <a:pt x="877201" y="376922"/>
                  </a:lnTo>
                  <a:close/>
                </a:path>
              </a:pathLst>
            </a:custGeom>
            <a:solidFill>
              <a:srgbClr val="02B676"/>
            </a:solidFill>
          </p:spPr>
        </p:sp>
        <p:sp>
          <p:nvSpPr>
            <p:cNvPr name="TextBox 9" id="9"/>
            <p:cNvSpPr txBox="true"/>
            <p:nvPr/>
          </p:nvSpPr>
          <p:spPr>
            <a:xfrm>
              <a:off x="114300" y="19050"/>
              <a:ext cx="648601" cy="734795"/>
            </a:xfrm>
            <a:prstGeom prst="rect">
              <a:avLst/>
            </a:prstGeom>
          </p:spPr>
          <p:txBody>
            <a:bodyPr anchor="ctr" rtlCol="false" tIns="50800" lIns="50800" bIns="50800" rIns="50800"/>
            <a:lstStyle/>
            <a:p>
              <a:pPr algn="ctr">
                <a:lnSpc>
                  <a:spcPts val="3200"/>
                </a:lnSpc>
              </a:pPr>
              <a:r>
                <a:rPr lang="en-US" sz="3200">
                  <a:solidFill>
                    <a:srgbClr val="FFFFFF"/>
                  </a:solidFill>
                  <a:latin typeface="Telegraf"/>
                  <a:ea typeface="Telegraf"/>
                  <a:cs typeface="Telegraf"/>
                  <a:sym typeface="Telegraf"/>
                </a:rPr>
                <a:t>B</a:t>
              </a:r>
            </a:p>
          </p:txBody>
        </p:sp>
      </p:grpSp>
      <p:grpSp>
        <p:nvGrpSpPr>
          <p:cNvPr name="Group 10" id="10"/>
          <p:cNvGrpSpPr/>
          <p:nvPr/>
        </p:nvGrpSpPr>
        <p:grpSpPr>
          <a:xfrm rot="0">
            <a:off x="6552137" y="110343"/>
            <a:ext cx="1066911" cy="916877"/>
            <a:chOff x="0" y="0"/>
            <a:chExt cx="812800" cy="698500"/>
          </a:xfrm>
        </p:grpSpPr>
        <p:sp>
          <p:nvSpPr>
            <p:cNvPr name="Freeform 11" id="11"/>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12" id="12"/>
            <p:cNvSpPr txBox="true"/>
            <p:nvPr/>
          </p:nvSpPr>
          <p:spPr>
            <a:xfrm>
              <a:off x="114300" y="28575"/>
              <a:ext cx="584200" cy="669925"/>
            </a:xfrm>
            <a:prstGeom prst="rect">
              <a:avLst/>
            </a:prstGeom>
          </p:spPr>
          <p:txBody>
            <a:bodyPr anchor="ctr" rtlCol="false" tIns="50800" lIns="50800" bIns="50800" rIns="50800"/>
            <a:lstStyle/>
            <a:p>
              <a:pPr algn="ctr">
                <a:lnSpc>
                  <a:spcPts val="3199"/>
                </a:lnSpc>
              </a:pPr>
              <a:r>
                <a:rPr lang="en-US" b="true" sz="3199">
                  <a:solidFill>
                    <a:srgbClr val="000000"/>
                  </a:solidFill>
                  <a:latin typeface="Telegraf Bold"/>
                  <a:ea typeface="Telegraf Bold"/>
                  <a:cs typeface="Telegraf Bold"/>
                  <a:sym typeface="Telegraf Bold"/>
                </a:rPr>
                <a:t>C</a:t>
              </a:r>
            </a:p>
          </p:txBody>
        </p:sp>
      </p:grpSp>
      <p:grpSp>
        <p:nvGrpSpPr>
          <p:cNvPr name="Group 13" id="13"/>
          <p:cNvGrpSpPr/>
          <p:nvPr/>
        </p:nvGrpSpPr>
        <p:grpSpPr>
          <a:xfrm rot="0">
            <a:off x="8609648" y="110343"/>
            <a:ext cx="1066911" cy="916877"/>
            <a:chOff x="0" y="0"/>
            <a:chExt cx="877201" cy="753845"/>
          </a:xfrm>
        </p:grpSpPr>
        <p:sp>
          <p:nvSpPr>
            <p:cNvPr name="Freeform 14" id="14"/>
            <p:cNvSpPr/>
            <p:nvPr/>
          </p:nvSpPr>
          <p:spPr>
            <a:xfrm flipH="false" flipV="false" rot="0">
              <a:off x="0" y="0"/>
              <a:ext cx="877201" cy="753845"/>
            </a:xfrm>
            <a:custGeom>
              <a:avLst/>
              <a:gdLst/>
              <a:ahLst/>
              <a:cxnLst/>
              <a:rect r="r" b="b" t="t" l="l"/>
              <a:pathLst>
                <a:path h="753845" w="877201">
                  <a:moveTo>
                    <a:pt x="877201" y="376922"/>
                  </a:moveTo>
                  <a:lnTo>
                    <a:pt x="674001" y="753845"/>
                  </a:lnTo>
                  <a:lnTo>
                    <a:pt x="203200" y="753845"/>
                  </a:lnTo>
                  <a:lnTo>
                    <a:pt x="0" y="376922"/>
                  </a:lnTo>
                  <a:lnTo>
                    <a:pt x="203200" y="0"/>
                  </a:lnTo>
                  <a:lnTo>
                    <a:pt x="674001" y="0"/>
                  </a:lnTo>
                  <a:lnTo>
                    <a:pt x="877201" y="376922"/>
                  </a:lnTo>
                  <a:close/>
                </a:path>
              </a:pathLst>
            </a:custGeom>
            <a:solidFill>
              <a:srgbClr val="02B676"/>
            </a:solidFill>
          </p:spPr>
        </p:sp>
        <p:sp>
          <p:nvSpPr>
            <p:cNvPr name="TextBox 15" id="15"/>
            <p:cNvSpPr txBox="true"/>
            <p:nvPr/>
          </p:nvSpPr>
          <p:spPr>
            <a:xfrm>
              <a:off x="114300" y="19050"/>
              <a:ext cx="648601" cy="734795"/>
            </a:xfrm>
            <a:prstGeom prst="rect">
              <a:avLst/>
            </a:prstGeom>
          </p:spPr>
          <p:txBody>
            <a:bodyPr anchor="ctr" rtlCol="false" tIns="50800" lIns="50800" bIns="50800" rIns="50800"/>
            <a:lstStyle/>
            <a:p>
              <a:pPr algn="ctr">
                <a:lnSpc>
                  <a:spcPts val="3200"/>
                </a:lnSpc>
              </a:pPr>
              <a:r>
                <a:rPr lang="en-US" sz="3200">
                  <a:solidFill>
                    <a:srgbClr val="FFFFFF"/>
                  </a:solidFill>
                  <a:latin typeface="Telegraf"/>
                  <a:ea typeface="Telegraf"/>
                  <a:cs typeface="Telegraf"/>
                  <a:sym typeface="Telegraf"/>
                </a:rPr>
                <a:t>D</a:t>
              </a:r>
            </a:p>
          </p:txBody>
        </p:sp>
      </p:grpSp>
      <p:grpSp>
        <p:nvGrpSpPr>
          <p:cNvPr name="Group 16" id="16"/>
          <p:cNvGrpSpPr/>
          <p:nvPr/>
        </p:nvGrpSpPr>
        <p:grpSpPr>
          <a:xfrm rot="0">
            <a:off x="10667158" y="110343"/>
            <a:ext cx="1066911" cy="916877"/>
            <a:chOff x="0" y="0"/>
            <a:chExt cx="812800" cy="698500"/>
          </a:xfrm>
        </p:grpSpPr>
        <p:sp>
          <p:nvSpPr>
            <p:cNvPr name="Freeform 17" id="17"/>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18" id="18"/>
            <p:cNvSpPr txBox="true"/>
            <p:nvPr/>
          </p:nvSpPr>
          <p:spPr>
            <a:xfrm>
              <a:off x="114300" y="28575"/>
              <a:ext cx="584200" cy="669925"/>
            </a:xfrm>
            <a:prstGeom prst="rect">
              <a:avLst/>
            </a:prstGeom>
          </p:spPr>
          <p:txBody>
            <a:bodyPr anchor="ctr" rtlCol="false" tIns="50800" lIns="50800" bIns="50800" rIns="50800"/>
            <a:lstStyle/>
            <a:p>
              <a:pPr algn="ctr">
                <a:lnSpc>
                  <a:spcPts val="3199"/>
                </a:lnSpc>
              </a:pPr>
              <a:r>
                <a:rPr lang="en-US" b="true" sz="3199">
                  <a:solidFill>
                    <a:srgbClr val="000000"/>
                  </a:solidFill>
                  <a:latin typeface="Telegraf Bold"/>
                  <a:ea typeface="Telegraf Bold"/>
                  <a:cs typeface="Telegraf Bold"/>
                  <a:sym typeface="Telegraf Bold"/>
                </a:rPr>
                <a:t>E</a:t>
              </a:r>
            </a:p>
          </p:txBody>
        </p:sp>
      </p:grpSp>
      <p:grpSp>
        <p:nvGrpSpPr>
          <p:cNvPr name="Group 19" id="19"/>
          <p:cNvGrpSpPr/>
          <p:nvPr/>
        </p:nvGrpSpPr>
        <p:grpSpPr>
          <a:xfrm rot="0">
            <a:off x="12724669" y="110343"/>
            <a:ext cx="1066911" cy="916877"/>
            <a:chOff x="0" y="0"/>
            <a:chExt cx="877201" cy="753845"/>
          </a:xfrm>
        </p:grpSpPr>
        <p:sp>
          <p:nvSpPr>
            <p:cNvPr name="Freeform 20" id="20"/>
            <p:cNvSpPr/>
            <p:nvPr/>
          </p:nvSpPr>
          <p:spPr>
            <a:xfrm flipH="false" flipV="false" rot="0">
              <a:off x="0" y="0"/>
              <a:ext cx="877201" cy="753845"/>
            </a:xfrm>
            <a:custGeom>
              <a:avLst/>
              <a:gdLst/>
              <a:ahLst/>
              <a:cxnLst/>
              <a:rect r="r" b="b" t="t" l="l"/>
              <a:pathLst>
                <a:path h="753845" w="877201">
                  <a:moveTo>
                    <a:pt x="877201" y="376922"/>
                  </a:moveTo>
                  <a:lnTo>
                    <a:pt x="674001" y="753845"/>
                  </a:lnTo>
                  <a:lnTo>
                    <a:pt x="203200" y="753845"/>
                  </a:lnTo>
                  <a:lnTo>
                    <a:pt x="0" y="376922"/>
                  </a:lnTo>
                  <a:lnTo>
                    <a:pt x="203200" y="0"/>
                  </a:lnTo>
                  <a:lnTo>
                    <a:pt x="674001" y="0"/>
                  </a:lnTo>
                  <a:lnTo>
                    <a:pt x="877201" y="376922"/>
                  </a:lnTo>
                  <a:close/>
                </a:path>
              </a:pathLst>
            </a:custGeom>
            <a:solidFill>
              <a:srgbClr val="02B676"/>
            </a:solidFill>
          </p:spPr>
        </p:sp>
        <p:sp>
          <p:nvSpPr>
            <p:cNvPr name="TextBox 21" id="21"/>
            <p:cNvSpPr txBox="true"/>
            <p:nvPr/>
          </p:nvSpPr>
          <p:spPr>
            <a:xfrm>
              <a:off x="114300" y="19050"/>
              <a:ext cx="648601" cy="734795"/>
            </a:xfrm>
            <a:prstGeom prst="rect">
              <a:avLst/>
            </a:prstGeom>
          </p:spPr>
          <p:txBody>
            <a:bodyPr anchor="ctr" rtlCol="false" tIns="50800" lIns="50800" bIns="50800" rIns="50800"/>
            <a:lstStyle/>
            <a:p>
              <a:pPr algn="ctr">
                <a:lnSpc>
                  <a:spcPts val="3200"/>
                </a:lnSpc>
              </a:pPr>
              <a:r>
                <a:rPr lang="en-US" sz="3200">
                  <a:solidFill>
                    <a:srgbClr val="FFFFFF"/>
                  </a:solidFill>
                  <a:latin typeface="Telegraf"/>
                  <a:ea typeface="Telegraf"/>
                  <a:cs typeface="Telegraf"/>
                  <a:sym typeface="Telegraf"/>
                </a:rPr>
                <a:t>F</a:t>
              </a:r>
            </a:p>
          </p:txBody>
        </p:sp>
      </p:grpSp>
    </p:spTree>
  </p:cSld>
  <p:clrMapOvr>
    <a:masterClrMapping/>
  </p:clrMapOvr>
</p:sld>
</file>

<file path=ppt/slides/slide21.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2438909" y="110343"/>
            <a:ext cx="1066911" cy="916877"/>
            <a:chOff x="0" y="0"/>
            <a:chExt cx="812800" cy="698500"/>
          </a:xfrm>
        </p:grpSpPr>
        <p:sp>
          <p:nvSpPr>
            <p:cNvPr name="Freeform 3" id="3"/>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4" id="4"/>
            <p:cNvSpPr txBox="true"/>
            <p:nvPr/>
          </p:nvSpPr>
          <p:spPr>
            <a:xfrm>
              <a:off x="114300" y="28575"/>
              <a:ext cx="584200" cy="669925"/>
            </a:xfrm>
            <a:prstGeom prst="rect">
              <a:avLst/>
            </a:prstGeom>
          </p:spPr>
          <p:txBody>
            <a:bodyPr anchor="ctr" rtlCol="false" tIns="50800" lIns="50800" bIns="50800" rIns="50800"/>
            <a:lstStyle/>
            <a:p>
              <a:pPr algn="ctr">
                <a:lnSpc>
                  <a:spcPts val="3199"/>
                </a:lnSpc>
              </a:pPr>
              <a:r>
                <a:rPr lang="en-US" b="true" sz="3199">
                  <a:solidFill>
                    <a:srgbClr val="000000"/>
                  </a:solidFill>
                  <a:latin typeface="Telegraf Bold"/>
                  <a:ea typeface="Telegraf Bold"/>
                  <a:cs typeface="Telegraf Bold"/>
                  <a:sym typeface="Telegraf Bold"/>
                </a:rPr>
                <a:t>A</a:t>
              </a:r>
            </a:p>
          </p:txBody>
        </p:sp>
      </p:grpSp>
      <p:grpSp>
        <p:nvGrpSpPr>
          <p:cNvPr name="Group 5" id="5"/>
          <p:cNvGrpSpPr/>
          <p:nvPr/>
        </p:nvGrpSpPr>
        <p:grpSpPr>
          <a:xfrm rot="0">
            <a:off x="4494626" y="110343"/>
            <a:ext cx="1066911" cy="916877"/>
            <a:chOff x="0" y="0"/>
            <a:chExt cx="877201" cy="753845"/>
          </a:xfrm>
        </p:grpSpPr>
        <p:sp>
          <p:nvSpPr>
            <p:cNvPr name="Freeform 6" id="6"/>
            <p:cNvSpPr/>
            <p:nvPr/>
          </p:nvSpPr>
          <p:spPr>
            <a:xfrm flipH="false" flipV="false" rot="0">
              <a:off x="0" y="0"/>
              <a:ext cx="877201" cy="753845"/>
            </a:xfrm>
            <a:custGeom>
              <a:avLst/>
              <a:gdLst/>
              <a:ahLst/>
              <a:cxnLst/>
              <a:rect r="r" b="b" t="t" l="l"/>
              <a:pathLst>
                <a:path h="753845" w="877201">
                  <a:moveTo>
                    <a:pt x="877201" y="376922"/>
                  </a:moveTo>
                  <a:lnTo>
                    <a:pt x="674001" y="753845"/>
                  </a:lnTo>
                  <a:lnTo>
                    <a:pt x="203200" y="753845"/>
                  </a:lnTo>
                  <a:lnTo>
                    <a:pt x="0" y="376922"/>
                  </a:lnTo>
                  <a:lnTo>
                    <a:pt x="203200" y="0"/>
                  </a:lnTo>
                  <a:lnTo>
                    <a:pt x="674001" y="0"/>
                  </a:lnTo>
                  <a:lnTo>
                    <a:pt x="877201" y="376922"/>
                  </a:lnTo>
                  <a:close/>
                </a:path>
              </a:pathLst>
            </a:custGeom>
            <a:solidFill>
              <a:srgbClr val="02B676"/>
            </a:solidFill>
          </p:spPr>
        </p:sp>
        <p:sp>
          <p:nvSpPr>
            <p:cNvPr name="TextBox 7" id="7"/>
            <p:cNvSpPr txBox="true"/>
            <p:nvPr/>
          </p:nvSpPr>
          <p:spPr>
            <a:xfrm>
              <a:off x="114300" y="19050"/>
              <a:ext cx="648601" cy="734795"/>
            </a:xfrm>
            <a:prstGeom prst="rect">
              <a:avLst/>
            </a:prstGeom>
          </p:spPr>
          <p:txBody>
            <a:bodyPr anchor="ctr" rtlCol="false" tIns="50800" lIns="50800" bIns="50800" rIns="50800"/>
            <a:lstStyle/>
            <a:p>
              <a:pPr algn="ctr">
                <a:lnSpc>
                  <a:spcPts val="3200"/>
                </a:lnSpc>
              </a:pPr>
              <a:r>
                <a:rPr lang="en-US" sz="3200">
                  <a:solidFill>
                    <a:srgbClr val="FFFFFF"/>
                  </a:solidFill>
                  <a:latin typeface="Telegraf"/>
                  <a:ea typeface="Telegraf"/>
                  <a:cs typeface="Telegraf"/>
                  <a:sym typeface="Telegraf"/>
                </a:rPr>
                <a:t>B</a:t>
              </a:r>
            </a:p>
          </p:txBody>
        </p:sp>
      </p:grpSp>
      <p:grpSp>
        <p:nvGrpSpPr>
          <p:cNvPr name="Group 8" id="8"/>
          <p:cNvGrpSpPr/>
          <p:nvPr/>
        </p:nvGrpSpPr>
        <p:grpSpPr>
          <a:xfrm rot="0">
            <a:off x="6552137" y="110343"/>
            <a:ext cx="1066911" cy="916877"/>
            <a:chOff x="0" y="0"/>
            <a:chExt cx="812800" cy="698500"/>
          </a:xfrm>
        </p:grpSpPr>
        <p:sp>
          <p:nvSpPr>
            <p:cNvPr name="Freeform 9" id="9"/>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10" id="10"/>
            <p:cNvSpPr txBox="true"/>
            <p:nvPr/>
          </p:nvSpPr>
          <p:spPr>
            <a:xfrm>
              <a:off x="114300" y="28575"/>
              <a:ext cx="584200" cy="669925"/>
            </a:xfrm>
            <a:prstGeom prst="rect">
              <a:avLst/>
            </a:prstGeom>
          </p:spPr>
          <p:txBody>
            <a:bodyPr anchor="ctr" rtlCol="false" tIns="50800" lIns="50800" bIns="50800" rIns="50800"/>
            <a:lstStyle/>
            <a:p>
              <a:pPr algn="ctr">
                <a:lnSpc>
                  <a:spcPts val="3199"/>
                </a:lnSpc>
              </a:pPr>
              <a:r>
                <a:rPr lang="en-US" b="true" sz="3199">
                  <a:solidFill>
                    <a:srgbClr val="000000"/>
                  </a:solidFill>
                  <a:latin typeface="Telegraf Bold"/>
                  <a:ea typeface="Telegraf Bold"/>
                  <a:cs typeface="Telegraf Bold"/>
                  <a:sym typeface="Telegraf Bold"/>
                </a:rPr>
                <a:t>C</a:t>
              </a:r>
            </a:p>
          </p:txBody>
        </p:sp>
      </p:grpSp>
      <p:grpSp>
        <p:nvGrpSpPr>
          <p:cNvPr name="Group 11" id="11"/>
          <p:cNvGrpSpPr/>
          <p:nvPr/>
        </p:nvGrpSpPr>
        <p:grpSpPr>
          <a:xfrm rot="0">
            <a:off x="8609648" y="110343"/>
            <a:ext cx="1066911" cy="916877"/>
            <a:chOff x="0" y="0"/>
            <a:chExt cx="877201" cy="753845"/>
          </a:xfrm>
        </p:grpSpPr>
        <p:sp>
          <p:nvSpPr>
            <p:cNvPr name="Freeform 12" id="12"/>
            <p:cNvSpPr/>
            <p:nvPr/>
          </p:nvSpPr>
          <p:spPr>
            <a:xfrm flipH="false" flipV="false" rot="0">
              <a:off x="0" y="0"/>
              <a:ext cx="877201" cy="753845"/>
            </a:xfrm>
            <a:custGeom>
              <a:avLst/>
              <a:gdLst/>
              <a:ahLst/>
              <a:cxnLst/>
              <a:rect r="r" b="b" t="t" l="l"/>
              <a:pathLst>
                <a:path h="753845" w="877201">
                  <a:moveTo>
                    <a:pt x="877201" y="376922"/>
                  </a:moveTo>
                  <a:lnTo>
                    <a:pt x="674001" y="753845"/>
                  </a:lnTo>
                  <a:lnTo>
                    <a:pt x="203200" y="753845"/>
                  </a:lnTo>
                  <a:lnTo>
                    <a:pt x="0" y="376922"/>
                  </a:lnTo>
                  <a:lnTo>
                    <a:pt x="203200" y="0"/>
                  </a:lnTo>
                  <a:lnTo>
                    <a:pt x="674001" y="0"/>
                  </a:lnTo>
                  <a:lnTo>
                    <a:pt x="877201" y="376922"/>
                  </a:lnTo>
                  <a:close/>
                </a:path>
              </a:pathLst>
            </a:custGeom>
            <a:solidFill>
              <a:srgbClr val="02B676"/>
            </a:solidFill>
          </p:spPr>
        </p:sp>
        <p:sp>
          <p:nvSpPr>
            <p:cNvPr name="TextBox 13" id="13"/>
            <p:cNvSpPr txBox="true"/>
            <p:nvPr/>
          </p:nvSpPr>
          <p:spPr>
            <a:xfrm>
              <a:off x="114300" y="19050"/>
              <a:ext cx="648601" cy="734795"/>
            </a:xfrm>
            <a:prstGeom prst="rect">
              <a:avLst/>
            </a:prstGeom>
          </p:spPr>
          <p:txBody>
            <a:bodyPr anchor="ctr" rtlCol="false" tIns="50800" lIns="50800" bIns="50800" rIns="50800"/>
            <a:lstStyle/>
            <a:p>
              <a:pPr algn="ctr">
                <a:lnSpc>
                  <a:spcPts val="3200"/>
                </a:lnSpc>
              </a:pPr>
              <a:r>
                <a:rPr lang="en-US" sz="3200">
                  <a:solidFill>
                    <a:srgbClr val="FFFFFF"/>
                  </a:solidFill>
                  <a:latin typeface="Telegraf"/>
                  <a:ea typeface="Telegraf"/>
                  <a:cs typeface="Telegraf"/>
                  <a:sym typeface="Telegraf"/>
                </a:rPr>
                <a:t>D</a:t>
              </a:r>
            </a:p>
          </p:txBody>
        </p:sp>
      </p:grpSp>
      <p:sp>
        <p:nvSpPr>
          <p:cNvPr name="TextBox 14" id="14"/>
          <p:cNvSpPr txBox="true"/>
          <p:nvPr/>
        </p:nvSpPr>
        <p:spPr>
          <a:xfrm rot="0">
            <a:off x="7641813" y="2490894"/>
            <a:ext cx="9617487" cy="6835775"/>
          </a:xfrm>
          <a:prstGeom prst="rect">
            <a:avLst/>
          </a:prstGeom>
        </p:spPr>
        <p:txBody>
          <a:bodyPr anchor="t" rtlCol="false" tIns="0" lIns="0" bIns="0" rIns="0">
            <a:spAutoFit/>
          </a:bodyPr>
          <a:lstStyle/>
          <a:p>
            <a:pPr algn="l" marL="755651" indent="-377825" lvl="1">
              <a:lnSpc>
                <a:spcPts val="4900"/>
              </a:lnSpc>
              <a:buFont typeface="Arial"/>
              <a:buChar char="•"/>
            </a:pPr>
            <a:r>
              <a:rPr lang="en-US" sz="3500" spc="171">
                <a:solidFill>
                  <a:srgbClr val="290606"/>
                </a:solidFill>
                <a:latin typeface="Telegraf"/>
                <a:ea typeface="Telegraf"/>
                <a:cs typeface="Telegraf"/>
                <a:sym typeface="Telegraf"/>
              </a:rPr>
              <a:t>Model performance was evaluated using the following metrics: accuracy, precision, recall, and the F1 score</a:t>
            </a:r>
          </a:p>
          <a:p>
            <a:pPr algn="l" marL="755651" indent="-377825" lvl="1">
              <a:lnSpc>
                <a:spcPts val="4900"/>
              </a:lnSpc>
              <a:buFont typeface="Arial"/>
              <a:buChar char="•"/>
            </a:pPr>
            <a:r>
              <a:rPr lang="en-US" sz="3500" spc="171">
                <a:solidFill>
                  <a:srgbClr val="290606"/>
                </a:solidFill>
                <a:latin typeface="Telegraf"/>
                <a:ea typeface="Telegraf"/>
                <a:cs typeface="Telegraf"/>
                <a:sym typeface="Telegraf"/>
              </a:rPr>
              <a:t>Metric Justification: Given the classification objective, the F1 Score is especially important for unbalanced classes.</a:t>
            </a:r>
          </a:p>
          <a:p>
            <a:pPr algn="l" marL="755651" indent="-377825" lvl="1">
              <a:lnSpc>
                <a:spcPts val="4900"/>
              </a:lnSpc>
              <a:buFont typeface="Arial"/>
              <a:buChar char="•"/>
            </a:pPr>
            <a:r>
              <a:rPr lang="en-US" sz="3500" spc="171">
                <a:solidFill>
                  <a:srgbClr val="290606"/>
                </a:solidFill>
                <a:latin typeface="Telegraf"/>
                <a:ea typeface="Telegraf"/>
                <a:cs typeface="Telegraf"/>
                <a:sym typeface="Telegraf"/>
              </a:rPr>
              <a:t>Result Comparison: Models were compared based on their cross-validation scores and final test set performance</a:t>
            </a:r>
          </a:p>
        </p:txBody>
      </p:sp>
      <p:grpSp>
        <p:nvGrpSpPr>
          <p:cNvPr name="Group 15" id="15"/>
          <p:cNvGrpSpPr/>
          <p:nvPr/>
        </p:nvGrpSpPr>
        <p:grpSpPr>
          <a:xfrm rot="0">
            <a:off x="10667158" y="110343"/>
            <a:ext cx="1066911" cy="916877"/>
            <a:chOff x="0" y="0"/>
            <a:chExt cx="812800" cy="698500"/>
          </a:xfrm>
        </p:grpSpPr>
        <p:sp>
          <p:nvSpPr>
            <p:cNvPr name="Freeform 16" id="16"/>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17" id="17"/>
            <p:cNvSpPr txBox="true"/>
            <p:nvPr/>
          </p:nvSpPr>
          <p:spPr>
            <a:xfrm>
              <a:off x="114300" y="28575"/>
              <a:ext cx="584200" cy="669925"/>
            </a:xfrm>
            <a:prstGeom prst="rect">
              <a:avLst/>
            </a:prstGeom>
          </p:spPr>
          <p:txBody>
            <a:bodyPr anchor="ctr" rtlCol="false" tIns="50800" lIns="50800" bIns="50800" rIns="50800"/>
            <a:lstStyle/>
            <a:p>
              <a:pPr algn="ctr">
                <a:lnSpc>
                  <a:spcPts val="3199"/>
                </a:lnSpc>
              </a:pPr>
              <a:r>
                <a:rPr lang="en-US" b="true" sz="3199">
                  <a:solidFill>
                    <a:srgbClr val="000000"/>
                  </a:solidFill>
                  <a:latin typeface="Telegraf Bold"/>
                  <a:ea typeface="Telegraf Bold"/>
                  <a:cs typeface="Telegraf Bold"/>
                  <a:sym typeface="Telegraf Bold"/>
                </a:rPr>
                <a:t>E</a:t>
              </a:r>
            </a:p>
          </p:txBody>
        </p:sp>
      </p:grpSp>
      <p:sp>
        <p:nvSpPr>
          <p:cNvPr name="TextBox 18" id="18"/>
          <p:cNvSpPr txBox="true"/>
          <p:nvPr/>
        </p:nvSpPr>
        <p:spPr>
          <a:xfrm rot="0">
            <a:off x="1028700" y="1274869"/>
            <a:ext cx="16706627"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BASELINES AND COMPARATIVE MODELS</a:t>
            </a:r>
          </a:p>
        </p:txBody>
      </p:sp>
      <p:grpSp>
        <p:nvGrpSpPr>
          <p:cNvPr name="Group 19" id="19"/>
          <p:cNvGrpSpPr/>
          <p:nvPr/>
        </p:nvGrpSpPr>
        <p:grpSpPr>
          <a:xfrm rot="0">
            <a:off x="12724669" y="110343"/>
            <a:ext cx="1066911" cy="916877"/>
            <a:chOff x="0" y="0"/>
            <a:chExt cx="877201" cy="753845"/>
          </a:xfrm>
        </p:grpSpPr>
        <p:sp>
          <p:nvSpPr>
            <p:cNvPr name="Freeform 20" id="20"/>
            <p:cNvSpPr/>
            <p:nvPr/>
          </p:nvSpPr>
          <p:spPr>
            <a:xfrm flipH="false" flipV="false" rot="0">
              <a:off x="0" y="0"/>
              <a:ext cx="877201" cy="753845"/>
            </a:xfrm>
            <a:custGeom>
              <a:avLst/>
              <a:gdLst/>
              <a:ahLst/>
              <a:cxnLst/>
              <a:rect r="r" b="b" t="t" l="l"/>
              <a:pathLst>
                <a:path h="753845" w="877201">
                  <a:moveTo>
                    <a:pt x="877201" y="376922"/>
                  </a:moveTo>
                  <a:lnTo>
                    <a:pt x="674001" y="753845"/>
                  </a:lnTo>
                  <a:lnTo>
                    <a:pt x="203200" y="753845"/>
                  </a:lnTo>
                  <a:lnTo>
                    <a:pt x="0" y="376922"/>
                  </a:lnTo>
                  <a:lnTo>
                    <a:pt x="203200" y="0"/>
                  </a:lnTo>
                  <a:lnTo>
                    <a:pt x="674001" y="0"/>
                  </a:lnTo>
                  <a:lnTo>
                    <a:pt x="877201" y="376922"/>
                  </a:lnTo>
                  <a:close/>
                </a:path>
              </a:pathLst>
            </a:custGeom>
            <a:solidFill>
              <a:srgbClr val="02B676"/>
            </a:solidFill>
          </p:spPr>
        </p:sp>
        <p:sp>
          <p:nvSpPr>
            <p:cNvPr name="TextBox 21" id="21"/>
            <p:cNvSpPr txBox="true"/>
            <p:nvPr/>
          </p:nvSpPr>
          <p:spPr>
            <a:xfrm>
              <a:off x="114300" y="19050"/>
              <a:ext cx="648601" cy="734795"/>
            </a:xfrm>
            <a:prstGeom prst="rect">
              <a:avLst/>
            </a:prstGeom>
          </p:spPr>
          <p:txBody>
            <a:bodyPr anchor="ctr" rtlCol="false" tIns="50800" lIns="50800" bIns="50800" rIns="50800"/>
            <a:lstStyle/>
            <a:p>
              <a:pPr algn="ctr">
                <a:lnSpc>
                  <a:spcPts val="3200"/>
                </a:lnSpc>
              </a:pPr>
              <a:r>
                <a:rPr lang="en-US" sz="3200">
                  <a:solidFill>
                    <a:srgbClr val="FFFFFF"/>
                  </a:solidFill>
                  <a:latin typeface="Telegraf"/>
                  <a:ea typeface="Telegraf"/>
                  <a:cs typeface="Telegraf"/>
                  <a:sym typeface="Telegraf"/>
                </a:rPr>
                <a:t>F</a:t>
              </a:r>
            </a:p>
          </p:txBody>
        </p:sp>
      </p:grpSp>
      <p:grpSp>
        <p:nvGrpSpPr>
          <p:cNvPr name="Group 22" id="22"/>
          <p:cNvGrpSpPr/>
          <p:nvPr/>
        </p:nvGrpSpPr>
        <p:grpSpPr>
          <a:xfrm rot="0">
            <a:off x="14782180" y="110343"/>
            <a:ext cx="1066911" cy="916877"/>
            <a:chOff x="0" y="0"/>
            <a:chExt cx="812800" cy="698500"/>
          </a:xfrm>
        </p:grpSpPr>
        <p:sp>
          <p:nvSpPr>
            <p:cNvPr name="Freeform 23" id="23"/>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24" id="24"/>
            <p:cNvSpPr txBox="true"/>
            <p:nvPr/>
          </p:nvSpPr>
          <p:spPr>
            <a:xfrm>
              <a:off x="114300" y="28575"/>
              <a:ext cx="584200" cy="669925"/>
            </a:xfrm>
            <a:prstGeom prst="rect">
              <a:avLst/>
            </a:prstGeom>
          </p:spPr>
          <p:txBody>
            <a:bodyPr anchor="ctr" rtlCol="false" tIns="50800" lIns="50800" bIns="50800" rIns="50800"/>
            <a:lstStyle/>
            <a:p>
              <a:pPr algn="ctr">
                <a:lnSpc>
                  <a:spcPts val="3199"/>
                </a:lnSpc>
              </a:pPr>
              <a:r>
                <a:rPr lang="en-US" b="true" sz="3199">
                  <a:solidFill>
                    <a:srgbClr val="000000"/>
                  </a:solidFill>
                  <a:latin typeface="Telegraf Bold"/>
                  <a:ea typeface="Telegraf Bold"/>
                  <a:cs typeface="Telegraf Bold"/>
                  <a:sym typeface="Telegraf Bold"/>
                </a:rPr>
                <a:t>G</a:t>
              </a:r>
            </a:p>
          </p:txBody>
        </p:sp>
      </p:gr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6880341" y="2630107"/>
            <a:ext cx="10599533" cy="5779947"/>
          </a:xfrm>
          <a:custGeom>
            <a:avLst/>
            <a:gdLst/>
            <a:ahLst/>
            <a:cxnLst/>
            <a:rect r="r" b="b" t="t" l="l"/>
            <a:pathLst>
              <a:path h="5779947" w="10599533">
                <a:moveTo>
                  <a:pt x="0" y="0"/>
                </a:moveTo>
                <a:lnTo>
                  <a:pt x="10599533" y="0"/>
                </a:lnTo>
                <a:lnTo>
                  <a:pt x="10599533" y="5779947"/>
                </a:lnTo>
                <a:lnTo>
                  <a:pt x="0" y="5779947"/>
                </a:lnTo>
                <a:lnTo>
                  <a:pt x="0" y="0"/>
                </a:lnTo>
                <a:close/>
              </a:path>
            </a:pathLst>
          </a:custGeom>
          <a:blipFill>
            <a:blip r:embed="rId2"/>
            <a:stretch>
              <a:fillRect l="0" t="0" r="0" b="0"/>
            </a:stretch>
          </a:blipFill>
        </p:spPr>
      </p:sp>
      <p:sp>
        <p:nvSpPr>
          <p:cNvPr name="TextBox 3" id="3"/>
          <p:cNvSpPr txBox="true"/>
          <p:nvPr/>
        </p:nvSpPr>
        <p:spPr>
          <a:xfrm rot="0">
            <a:off x="1028700" y="1019175"/>
            <a:ext cx="12558854" cy="18224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RESULTS AND DISCUSSION</a:t>
            </a:r>
          </a:p>
          <a:p>
            <a:pPr algn="l">
              <a:lnSpc>
                <a:spcPts val="6000"/>
              </a:lnSpc>
            </a:pPr>
            <a:r>
              <a:rPr lang="en-US" sz="6000" spc="294">
                <a:solidFill>
                  <a:srgbClr val="290606"/>
                </a:solidFill>
                <a:latin typeface="Cheddar"/>
                <a:ea typeface="Cheddar"/>
                <a:cs typeface="Cheddar"/>
                <a:sym typeface="Cheddar"/>
              </a:rPr>
              <a:t>KEY FINDINGS </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8032963" y="2254118"/>
            <a:ext cx="8206083" cy="7004182"/>
          </a:xfrm>
          <a:custGeom>
            <a:avLst/>
            <a:gdLst/>
            <a:ahLst/>
            <a:cxnLst/>
            <a:rect r="r" b="b" t="t" l="l"/>
            <a:pathLst>
              <a:path h="7004182" w="8206083">
                <a:moveTo>
                  <a:pt x="0" y="0"/>
                </a:moveTo>
                <a:lnTo>
                  <a:pt x="8206082" y="0"/>
                </a:lnTo>
                <a:lnTo>
                  <a:pt x="8206082" y="7004182"/>
                </a:lnTo>
                <a:lnTo>
                  <a:pt x="0" y="7004182"/>
                </a:lnTo>
                <a:lnTo>
                  <a:pt x="0" y="0"/>
                </a:lnTo>
                <a:close/>
              </a:path>
            </a:pathLst>
          </a:custGeom>
          <a:blipFill>
            <a:blip r:embed="rId2"/>
            <a:stretch>
              <a:fillRect l="0" t="0" r="0" b="0"/>
            </a:stretch>
          </a:blipFill>
        </p:spPr>
      </p:sp>
      <p:sp>
        <p:nvSpPr>
          <p:cNvPr name="TextBox 3" id="3"/>
          <p:cNvSpPr txBox="true"/>
          <p:nvPr/>
        </p:nvSpPr>
        <p:spPr>
          <a:xfrm rot="0">
            <a:off x="1028700" y="1019175"/>
            <a:ext cx="12558854" cy="18224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RESULTS AND DISCUSSION</a:t>
            </a:r>
          </a:p>
          <a:p>
            <a:pPr algn="l">
              <a:lnSpc>
                <a:spcPts val="6000"/>
              </a:lnSpc>
            </a:pPr>
            <a:r>
              <a:rPr lang="en-US" sz="6000" spc="294">
                <a:solidFill>
                  <a:srgbClr val="290606"/>
                </a:solidFill>
                <a:latin typeface="Cheddar"/>
                <a:ea typeface="Cheddar"/>
                <a:cs typeface="Cheddar"/>
                <a:sym typeface="Cheddar"/>
              </a:rPr>
              <a:t>CLASSIFICATIONS</a:t>
            </a:r>
            <a:r>
              <a:rPr lang="en-US" sz="6000" spc="294">
                <a:solidFill>
                  <a:srgbClr val="290606"/>
                </a:solidFill>
                <a:latin typeface="Cheddar"/>
                <a:ea typeface="Cheddar"/>
                <a:cs typeface="Cheddar"/>
                <a:sym typeface="Cheddar"/>
              </a:rPr>
              <a:t> </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7308127" y="2292579"/>
            <a:ext cx="8763053" cy="7249572"/>
          </a:xfrm>
          <a:custGeom>
            <a:avLst/>
            <a:gdLst/>
            <a:ahLst/>
            <a:cxnLst/>
            <a:rect r="r" b="b" t="t" l="l"/>
            <a:pathLst>
              <a:path h="7249572" w="8763053">
                <a:moveTo>
                  <a:pt x="0" y="0"/>
                </a:moveTo>
                <a:lnTo>
                  <a:pt x="8763053" y="0"/>
                </a:lnTo>
                <a:lnTo>
                  <a:pt x="8763053" y="7249572"/>
                </a:lnTo>
                <a:lnTo>
                  <a:pt x="0" y="7249572"/>
                </a:lnTo>
                <a:lnTo>
                  <a:pt x="0" y="0"/>
                </a:lnTo>
                <a:close/>
              </a:path>
            </a:pathLst>
          </a:custGeom>
          <a:blipFill>
            <a:blip r:embed="rId2"/>
            <a:stretch>
              <a:fillRect l="0" t="0" r="0" b="0"/>
            </a:stretch>
          </a:blipFill>
        </p:spPr>
      </p:sp>
      <p:sp>
        <p:nvSpPr>
          <p:cNvPr name="TextBox 3" id="3"/>
          <p:cNvSpPr txBox="true"/>
          <p:nvPr/>
        </p:nvSpPr>
        <p:spPr>
          <a:xfrm rot="0">
            <a:off x="1028700" y="1019175"/>
            <a:ext cx="12558854" cy="18224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RESULTS AND DISCUSSION</a:t>
            </a:r>
          </a:p>
          <a:p>
            <a:pPr algn="l">
              <a:lnSpc>
                <a:spcPts val="6000"/>
              </a:lnSpc>
            </a:pPr>
            <a:r>
              <a:rPr lang="en-US" sz="6000" spc="294">
                <a:solidFill>
                  <a:srgbClr val="290606"/>
                </a:solidFill>
                <a:latin typeface="Cheddar"/>
                <a:ea typeface="Cheddar"/>
                <a:cs typeface="Cheddar"/>
                <a:sym typeface="Cheddar"/>
              </a:rPr>
              <a:t>CLASSIFICATIONS</a:t>
            </a:r>
            <a:r>
              <a:rPr lang="en-US" sz="6000" spc="294">
                <a:solidFill>
                  <a:srgbClr val="290606"/>
                </a:solidFill>
                <a:latin typeface="Cheddar"/>
                <a:ea typeface="Cheddar"/>
                <a:cs typeface="Cheddar"/>
                <a:sym typeface="Cheddar"/>
              </a:rPr>
              <a:t> </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12558854" cy="18224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RESULTS AND DISCUSSION</a:t>
            </a:r>
          </a:p>
          <a:p>
            <a:pPr algn="l">
              <a:lnSpc>
                <a:spcPts val="6000"/>
              </a:lnSpc>
            </a:pPr>
            <a:r>
              <a:rPr lang="en-US" sz="6000" spc="294">
                <a:solidFill>
                  <a:srgbClr val="290606"/>
                </a:solidFill>
                <a:latin typeface="Cheddar"/>
                <a:ea typeface="Cheddar"/>
                <a:cs typeface="Cheddar"/>
                <a:sym typeface="Cheddar"/>
              </a:rPr>
              <a:t>CLASSIFICATIONS</a:t>
            </a:r>
            <a:r>
              <a:rPr lang="en-US" sz="6000" spc="294">
                <a:solidFill>
                  <a:srgbClr val="290606"/>
                </a:solidFill>
                <a:latin typeface="Cheddar"/>
                <a:ea typeface="Cheddar"/>
                <a:cs typeface="Cheddar"/>
                <a:sym typeface="Cheddar"/>
              </a:rPr>
              <a:t> </a:t>
            </a:r>
          </a:p>
        </p:txBody>
      </p:sp>
      <p:sp>
        <p:nvSpPr>
          <p:cNvPr name="Freeform 3" id="3"/>
          <p:cNvSpPr/>
          <p:nvPr/>
        </p:nvSpPr>
        <p:spPr>
          <a:xfrm flipH="false" flipV="false" rot="0">
            <a:off x="6809743" y="2324618"/>
            <a:ext cx="9261437" cy="7217533"/>
          </a:xfrm>
          <a:custGeom>
            <a:avLst/>
            <a:gdLst/>
            <a:ahLst/>
            <a:cxnLst/>
            <a:rect r="r" b="b" t="t" l="l"/>
            <a:pathLst>
              <a:path h="7217533" w="9261437">
                <a:moveTo>
                  <a:pt x="0" y="0"/>
                </a:moveTo>
                <a:lnTo>
                  <a:pt x="9261437" y="0"/>
                </a:lnTo>
                <a:lnTo>
                  <a:pt x="9261437" y="7217533"/>
                </a:lnTo>
                <a:lnTo>
                  <a:pt x="0" y="7217533"/>
                </a:lnTo>
                <a:lnTo>
                  <a:pt x="0" y="0"/>
                </a:lnTo>
                <a:close/>
              </a:path>
            </a:pathLst>
          </a:custGeom>
          <a:blipFill>
            <a:blip r:embed="rId2"/>
            <a:stretch>
              <a:fillRect l="0" t="0" r="0" b="0"/>
            </a:stretch>
          </a:blipFill>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12558854" cy="18224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RESULTS AND DISCUSSION</a:t>
            </a:r>
          </a:p>
          <a:p>
            <a:pPr algn="l">
              <a:lnSpc>
                <a:spcPts val="6000"/>
              </a:lnSpc>
            </a:pPr>
            <a:r>
              <a:rPr lang="en-US" sz="6000" spc="294">
                <a:solidFill>
                  <a:srgbClr val="290606"/>
                </a:solidFill>
                <a:latin typeface="Cheddar"/>
                <a:ea typeface="Cheddar"/>
                <a:cs typeface="Cheddar"/>
                <a:sym typeface="Cheddar"/>
              </a:rPr>
              <a:t>DECISION TREE CONFUSION MATRIX</a:t>
            </a:r>
          </a:p>
        </p:txBody>
      </p:sp>
      <p:sp>
        <p:nvSpPr>
          <p:cNvPr name="Freeform 3" id="3"/>
          <p:cNvSpPr/>
          <p:nvPr/>
        </p:nvSpPr>
        <p:spPr>
          <a:xfrm flipH="false" flipV="false" rot="0">
            <a:off x="8375114" y="2841625"/>
            <a:ext cx="6792376" cy="7131317"/>
          </a:xfrm>
          <a:custGeom>
            <a:avLst/>
            <a:gdLst/>
            <a:ahLst/>
            <a:cxnLst/>
            <a:rect r="r" b="b" t="t" l="l"/>
            <a:pathLst>
              <a:path h="7131317" w="6792376">
                <a:moveTo>
                  <a:pt x="0" y="0"/>
                </a:moveTo>
                <a:lnTo>
                  <a:pt x="6792376" y="0"/>
                </a:lnTo>
                <a:lnTo>
                  <a:pt x="6792376" y="7131317"/>
                </a:lnTo>
                <a:lnTo>
                  <a:pt x="0" y="7131317"/>
                </a:lnTo>
                <a:lnTo>
                  <a:pt x="0" y="0"/>
                </a:lnTo>
                <a:close/>
              </a:path>
            </a:pathLst>
          </a:custGeom>
          <a:blipFill>
            <a:blip r:embed="rId2"/>
            <a:stretch>
              <a:fillRect l="0" t="0" r="0" b="0"/>
            </a:stretch>
          </a:blipFill>
        </p:spPr>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12558854" cy="18224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RESULTS AND DISCUSSION</a:t>
            </a:r>
          </a:p>
          <a:p>
            <a:pPr algn="l">
              <a:lnSpc>
                <a:spcPts val="6000"/>
              </a:lnSpc>
            </a:pPr>
            <a:r>
              <a:rPr lang="en-US" sz="6000" spc="294">
                <a:solidFill>
                  <a:srgbClr val="290606"/>
                </a:solidFill>
                <a:latin typeface="Cheddar"/>
                <a:ea typeface="Cheddar"/>
                <a:cs typeface="Cheddar"/>
                <a:sym typeface="Cheddar"/>
              </a:rPr>
              <a:t>DECISION TREE AUC GRAPH</a:t>
            </a:r>
          </a:p>
        </p:txBody>
      </p:sp>
      <p:sp>
        <p:nvSpPr>
          <p:cNvPr name="Freeform 3" id="3"/>
          <p:cNvSpPr/>
          <p:nvPr/>
        </p:nvSpPr>
        <p:spPr>
          <a:xfrm flipH="false" flipV="false" rot="0">
            <a:off x="7308127" y="2841625"/>
            <a:ext cx="8715382" cy="6843459"/>
          </a:xfrm>
          <a:custGeom>
            <a:avLst/>
            <a:gdLst/>
            <a:ahLst/>
            <a:cxnLst/>
            <a:rect r="r" b="b" t="t" l="l"/>
            <a:pathLst>
              <a:path h="6843459" w="8715382">
                <a:moveTo>
                  <a:pt x="0" y="0"/>
                </a:moveTo>
                <a:lnTo>
                  <a:pt x="8715382" y="0"/>
                </a:lnTo>
                <a:lnTo>
                  <a:pt x="8715382" y="6843459"/>
                </a:lnTo>
                <a:lnTo>
                  <a:pt x="0" y="6843459"/>
                </a:lnTo>
                <a:lnTo>
                  <a:pt x="0" y="0"/>
                </a:lnTo>
                <a:close/>
              </a:path>
            </a:pathLst>
          </a:custGeom>
          <a:blipFill>
            <a:blip r:embed="rId2"/>
            <a:stretch>
              <a:fillRect l="0" t="0" r="0" b="0"/>
            </a:stretch>
          </a:blipFill>
        </p:spPr>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12558854" cy="18224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RESULTS AND DISCUSSION</a:t>
            </a:r>
          </a:p>
          <a:p>
            <a:pPr algn="l">
              <a:lnSpc>
                <a:spcPts val="6000"/>
              </a:lnSpc>
            </a:pPr>
            <a:r>
              <a:rPr lang="en-US" sz="6000" spc="294">
                <a:solidFill>
                  <a:srgbClr val="290606"/>
                </a:solidFill>
                <a:latin typeface="Cheddar"/>
                <a:ea typeface="Cheddar"/>
                <a:cs typeface="Cheddar"/>
                <a:sym typeface="Cheddar"/>
              </a:rPr>
              <a:t>RANDOM FOREST CONFUSION MATRIX</a:t>
            </a:r>
          </a:p>
        </p:txBody>
      </p:sp>
      <p:sp>
        <p:nvSpPr>
          <p:cNvPr name="Freeform 3" id="3"/>
          <p:cNvSpPr/>
          <p:nvPr/>
        </p:nvSpPr>
        <p:spPr>
          <a:xfrm flipH="false" flipV="false" rot="0">
            <a:off x="9136972" y="2971215"/>
            <a:ext cx="6632498" cy="6978773"/>
          </a:xfrm>
          <a:custGeom>
            <a:avLst/>
            <a:gdLst/>
            <a:ahLst/>
            <a:cxnLst/>
            <a:rect r="r" b="b" t="t" l="l"/>
            <a:pathLst>
              <a:path h="6978773" w="6632498">
                <a:moveTo>
                  <a:pt x="0" y="0"/>
                </a:moveTo>
                <a:lnTo>
                  <a:pt x="6632497" y="0"/>
                </a:lnTo>
                <a:lnTo>
                  <a:pt x="6632497" y="6978773"/>
                </a:lnTo>
                <a:lnTo>
                  <a:pt x="0" y="6978773"/>
                </a:lnTo>
                <a:lnTo>
                  <a:pt x="0" y="0"/>
                </a:lnTo>
                <a:close/>
              </a:path>
            </a:pathLst>
          </a:custGeom>
          <a:blipFill>
            <a:blip r:embed="rId2"/>
            <a:stretch>
              <a:fillRect l="0" t="0" r="0" b="0"/>
            </a:stretch>
          </a:blipFill>
        </p:spPr>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7666444" y="2917825"/>
            <a:ext cx="8754134" cy="6749219"/>
          </a:xfrm>
          <a:custGeom>
            <a:avLst/>
            <a:gdLst/>
            <a:ahLst/>
            <a:cxnLst/>
            <a:rect r="r" b="b" t="t" l="l"/>
            <a:pathLst>
              <a:path h="6749219" w="8754134">
                <a:moveTo>
                  <a:pt x="0" y="0"/>
                </a:moveTo>
                <a:lnTo>
                  <a:pt x="8754135" y="0"/>
                </a:lnTo>
                <a:lnTo>
                  <a:pt x="8754135" y="6749219"/>
                </a:lnTo>
                <a:lnTo>
                  <a:pt x="0" y="6749219"/>
                </a:lnTo>
                <a:lnTo>
                  <a:pt x="0" y="0"/>
                </a:lnTo>
                <a:close/>
              </a:path>
            </a:pathLst>
          </a:custGeom>
          <a:blipFill>
            <a:blip r:embed="rId2"/>
            <a:stretch>
              <a:fillRect l="0" t="0" r="0" b="0"/>
            </a:stretch>
          </a:blipFill>
        </p:spPr>
      </p:sp>
      <p:sp>
        <p:nvSpPr>
          <p:cNvPr name="TextBox 3" id="3"/>
          <p:cNvSpPr txBox="true"/>
          <p:nvPr/>
        </p:nvSpPr>
        <p:spPr>
          <a:xfrm rot="0">
            <a:off x="1028700" y="1019175"/>
            <a:ext cx="12558854" cy="18224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RESULTS AND DISCUSSION</a:t>
            </a:r>
          </a:p>
          <a:p>
            <a:pPr algn="l">
              <a:lnSpc>
                <a:spcPts val="6000"/>
              </a:lnSpc>
            </a:pPr>
            <a:r>
              <a:rPr lang="en-US" sz="6000" spc="294">
                <a:solidFill>
                  <a:srgbClr val="290606"/>
                </a:solidFill>
                <a:latin typeface="Cheddar"/>
                <a:ea typeface="Cheddar"/>
                <a:cs typeface="Cheddar"/>
                <a:sym typeface="Cheddar"/>
              </a:rPr>
              <a:t>RANDOM FOREST AUC GRAPH</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771207" y="3123321"/>
            <a:ext cx="11057462" cy="3397829"/>
            <a:chOff x="0" y="0"/>
            <a:chExt cx="2912253" cy="894902"/>
          </a:xfrm>
        </p:grpSpPr>
        <p:sp>
          <p:nvSpPr>
            <p:cNvPr name="Freeform 3" id="3"/>
            <p:cNvSpPr/>
            <p:nvPr/>
          </p:nvSpPr>
          <p:spPr>
            <a:xfrm flipH="false" flipV="false" rot="0">
              <a:off x="0" y="0"/>
              <a:ext cx="2912253" cy="894902"/>
            </a:xfrm>
            <a:custGeom>
              <a:avLst/>
              <a:gdLst/>
              <a:ahLst/>
              <a:cxnLst/>
              <a:rect r="r" b="b" t="t" l="l"/>
              <a:pathLst>
                <a:path h="894902" w="2912253">
                  <a:moveTo>
                    <a:pt x="35708" y="0"/>
                  </a:moveTo>
                  <a:lnTo>
                    <a:pt x="2876546" y="0"/>
                  </a:lnTo>
                  <a:cubicBezTo>
                    <a:pt x="2886016" y="0"/>
                    <a:pt x="2895098" y="3762"/>
                    <a:pt x="2901795" y="10459"/>
                  </a:cubicBezTo>
                  <a:cubicBezTo>
                    <a:pt x="2908491" y="17155"/>
                    <a:pt x="2912253" y="26238"/>
                    <a:pt x="2912253" y="35708"/>
                  </a:cubicBezTo>
                  <a:lnTo>
                    <a:pt x="2912253" y="859194"/>
                  </a:lnTo>
                  <a:cubicBezTo>
                    <a:pt x="2912253" y="878915"/>
                    <a:pt x="2896266" y="894902"/>
                    <a:pt x="2876546" y="894902"/>
                  </a:cubicBezTo>
                  <a:lnTo>
                    <a:pt x="35708" y="894902"/>
                  </a:lnTo>
                  <a:cubicBezTo>
                    <a:pt x="15987" y="894902"/>
                    <a:pt x="0" y="878915"/>
                    <a:pt x="0" y="859194"/>
                  </a:cubicBezTo>
                  <a:lnTo>
                    <a:pt x="0" y="35708"/>
                  </a:lnTo>
                  <a:cubicBezTo>
                    <a:pt x="0" y="15987"/>
                    <a:pt x="15987" y="0"/>
                    <a:pt x="35708" y="0"/>
                  </a:cubicBezTo>
                  <a:close/>
                </a:path>
              </a:pathLst>
            </a:custGeom>
            <a:solidFill>
              <a:srgbClr val="02B676"/>
            </a:solidFill>
          </p:spPr>
        </p:sp>
        <p:sp>
          <p:nvSpPr>
            <p:cNvPr name="TextBox 4" id="4"/>
            <p:cNvSpPr txBox="true"/>
            <p:nvPr/>
          </p:nvSpPr>
          <p:spPr>
            <a:xfrm>
              <a:off x="0" y="-66675"/>
              <a:ext cx="2912253" cy="96157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028700" y="1019175"/>
            <a:ext cx="8927786"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INTRODUCTION</a:t>
            </a:r>
          </a:p>
        </p:txBody>
      </p:sp>
      <p:sp>
        <p:nvSpPr>
          <p:cNvPr name="TextBox 6" id="6"/>
          <p:cNvSpPr txBox="true"/>
          <p:nvPr/>
        </p:nvSpPr>
        <p:spPr>
          <a:xfrm rot="0">
            <a:off x="1028700" y="3707811"/>
            <a:ext cx="8771922" cy="2181225"/>
          </a:xfrm>
          <a:prstGeom prst="rect">
            <a:avLst/>
          </a:prstGeom>
        </p:spPr>
        <p:txBody>
          <a:bodyPr anchor="t" rtlCol="false" tIns="0" lIns="0" bIns="0" rIns="0">
            <a:spAutoFit/>
          </a:bodyPr>
          <a:lstStyle/>
          <a:p>
            <a:pPr algn="l">
              <a:lnSpc>
                <a:spcPts val="4200"/>
              </a:lnSpc>
            </a:pPr>
            <a:r>
              <a:rPr lang="en-US" sz="3500" spc="171" b="true">
                <a:solidFill>
                  <a:srgbClr val="FFFFFF"/>
                </a:solidFill>
                <a:latin typeface="Telegraf Bold"/>
                <a:ea typeface="Telegraf Bold"/>
                <a:cs typeface="Telegraf Bold"/>
                <a:sym typeface="Telegraf Bold"/>
              </a:rPr>
              <a:t>Obesity has become a critical public health challenge worldwide</a:t>
            </a:r>
          </a:p>
          <a:p>
            <a:pPr algn="l">
              <a:lnSpc>
                <a:spcPts val="4200"/>
              </a:lnSpc>
            </a:pPr>
          </a:p>
          <a:p>
            <a:pPr algn="l">
              <a:lnSpc>
                <a:spcPts val="4200"/>
              </a:lnSpc>
            </a:pPr>
            <a:r>
              <a:rPr lang="en-US" sz="3500" spc="171" b="true">
                <a:solidFill>
                  <a:srgbClr val="FFFFFF"/>
                </a:solidFill>
                <a:latin typeface="Telegraf Bold"/>
                <a:ea typeface="Telegraf Bold"/>
                <a:cs typeface="Telegraf Bold"/>
                <a:sym typeface="Telegraf Bold"/>
              </a:rPr>
              <a:t>particularly in Latin America </a:t>
            </a:r>
          </a:p>
        </p:txBody>
      </p:sp>
      <p:sp>
        <p:nvSpPr>
          <p:cNvPr name="TextBox 7" id="7"/>
          <p:cNvSpPr txBox="true"/>
          <p:nvPr/>
        </p:nvSpPr>
        <p:spPr>
          <a:xfrm rot="0">
            <a:off x="1028700" y="7284438"/>
            <a:ext cx="16230600" cy="581025"/>
          </a:xfrm>
          <a:prstGeom prst="rect">
            <a:avLst/>
          </a:prstGeom>
        </p:spPr>
        <p:txBody>
          <a:bodyPr anchor="t" rtlCol="false" tIns="0" lIns="0" bIns="0" rIns="0">
            <a:spAutoFit/>
          </a:bodyPr>
          <a:lstStyle/>
          <a:p>
            <a:pPr algn="l">
              <a:lnSpc>
                <a:spcPts val="4200"/>
              </a:lnSpc>
            </a:pPr>
            <a:r>
              <a:rPr lang="en-US" sz="3500" spc="171">
                <a:solidFill>
                  <a:srgbClr val="290606"/>
                </a:solidFill>
                <a:latin typeface="Telegraf"/>
                <a:ea typeface="Telegraf"/>
                <a:cs typeface="Telegraf"/>
                <a:sym typeface="Telegraf"/>
              </a:rPr>
              <a:t>due to lifestyle and dietary factors unique to individual behaviors.</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10194947" cy="1958975"/>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RESULTS</a:t>
            </a:r>
          </a:p>
          <a:p>
            <a:pPr algn="l">
              <a:lnSpc>
                <a:spcPts val="6999"/>
              </a:lnSpc>
            </a:pPr>
          </a:p>
        </p:txBody>
      </p:sp>
      <p:sp>
        <p:nvSpPr>
          <p:cNvPr name="Freeform 3" id="3"/>
          <p:cNvSpPr/>
          <p:nvPr/>
        </p:nvSpPr>
        <p:spPr>
          <a:xfrm flipH="false" flipV="false" rot="0">
            <a:off x="824145" y="2639282"/>
            <a:ext cx="13669266" cy="6724986"/>
          </a:xfrm>
          <a:custGeom>
            <a:avLst/>
            <a:gdLst/>
            <a:ahLst/>
            <a:cxnLst/>
            <a:rect r="r" b="b" t="t" l="l"/>
            <a:pathLst>
              <a:path h="6724986" w="13669266">
                <a:moveTo>
                  <a:pt x="0" y="0"/>
                </a:moveTo>
                <a:lnTo>
                  <a:pt x="13669265" y="0"/>
                </a:lnTo>
                <a:lnTo>
                  <a:pt x="13669265" y="6724986"/>
                </a:lnTo>
                <a:lnTo>
                  <a:pt x="0" y="6724986"/>
                </a:lnTo>
                <a:lnTo>
                  <a:pt x="0" y="0"/>
                </a:lnTo>
                <a:close/>
              </a:path>
            </a:pathLst>
          </a:custGeom>
          <a:blipFill>
            <a:blip r:embed="rId2"/>
            <a:stretch>
              <a:fillRect l="0" t="0" r="0" b="0"/>
            </a:stretch>
          </a:blipFill>
        </p:spPr>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10194947" cy="1958975"/>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RESULTS</a:t>
            </a:r>
          </a:p>
          <a:p>
            <a:pPr algn="l">
              <a:lnSpc>
                <a:spcPts val="6999"/>
              </a:lnSpc>
            </a:pPr>
          </a:p>
        </p:txBody>
      </p:sp>
      <p:sp>
        <p:nvSpPr>
          <p:cNvPr name="TextBox 3" id="3"/>
          <p:cNvSpPr txBox="true"/>
          <p:nvPr/>
        </p:nvSpPr>
        <p:spPr>
          <a:xfrm rot="0">
            <a:off x="1028700" y="2523665"/>
            <a:ext cx="7776488" cy="6981825"/>
          </a:xfrm>
          <a:prstGeom prst="rect">
            <a:avLst/>
          </a:prstGeom>
        </p:spPr>
        <p:txBody>
          <a:bodyPr anchor="t" rtlCol="false" tIns="0" lIns="0" bIns="0" rIns="0">
            <a:spAutoFit/>
          </a:bodyPr>
          <a:lstStyle/>
          <a:p>
            <a:pPr algn="l" marL="755651" indent="-377825" lvl="1">
              <a:lnSpc>
                <a:spcPts val="4200"/>
              </a:lnSpc>
              <a:buFont typeface="Arial"/>
              <a:buChar char="•"/>
            </a:pPr>
            <a:r>
              <a:rPr lang="en-US" sz="3500" spc="171">
                <a:solidFill>
                  <a:srgbClr val="290606"/>
                </a:solidFill>
                <a:latin typeface="Telegraf"/>
                <a:ea typeface="Telegraf"/>
                <a:cs typeface="Telegraf"/>
                <a:sym typeface="Telegraf"/>
              </a:rPr>
              <a:t>The result of this study showcases the strength of two models, Decision Trees, and Random Forest in analyzing the complex dataset of the study. It predicts obesity levels based on lifestyle factors. The Random Forest model significantly outperformed the Decision Tree, achieving a higher accuracy of 90% compared to 85%</a:t>
            </a:r>
          </a:p>
        </p:txBody>
      </p:sp>
      <p:sp>
        <p:nvSpPr>
          <p:cNvPr name="Freeform 4" id="4"/>
          <p:cNvSpPr/>
          <p:nvPr/>
        </p:nvSpPr>
        <p:spPr>
          <a:xfrm flipH="false" flipV="false" rot="0">
            <a:off x="9144000" y="2610504"/>
            <a:ext cx="6572524" cy="6940585"/>
          </a:xfrm>
          <a:custGeom>
            <a:avLst/>
            <a:gdLst/>
            <a:ahLst/>
            <a:cxnLst/>
            <a:rect r="r" b="b" t="t" l="l"/>
            <a:pathLst>
              <a:path h="6940585" w="6572524">
                <a:moveTo>
                  <a:pt x="0" y="0"/>
                </a:moveTo>
                <a:lnTo>
                  <a:pt x="6572524" y="0"/>
                </a:lnTo>
                <a:lnTo>
                  <a:pt x="6572524" y="6940585"/>
                </a:lnTo>
                <a:lnTo>
                  <a:pt x="0" y="6940585"/>
                </a:lnTo>
                <a:lnTo>
                  <a:pt x="0" y="0"/>
                </a:lnTo>
                <a:close/>
              </a:path>
            </a:pathLst>
          </a:custGeom>
          <a:blipFill>
            <a:blip r:embed="rId2"/>
            <a:stretch>
              <a:fillRect l="0" t="0" r="0" b="0"/>
            </a:stretch>
          </a:blipFill>
        </p:spPr>
      </p:sp>
    </p:spTree>
  </p:cSld>
  <p:clrMapOvr>
    <a:masterClrMapping/>
  </p:clrMapOvr>
</p:sld>
</file>

<file path=ppt/slides/slide32.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10194947"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CONCLUSION</a:t>
            </a:r>
          </a:p>
        </p:txBody>
      </p:sp>
      <p:sp>
        <p:nvSpPr>
          <p:cNvPr name="TextBox 3" id="3"/>
          <p:cNvSpPr txBox="true"/>
          <p:nvPr/>
        </p:nvSpPr>
        <p:spPr>
          <a:xfrm rot="0">
            <a:off x="1028700" y="2393950"/>
            <a:ext cx="9617487" cy="7343775"/>
          </a:xfrm>
          <a:prstGeom prst="rect">
            <a:avLst/>
          </a:prstGeom>
        </p:spPr>
        <p:txBody>
          <a:bodyPr anchor="t" rtlCol="false" tIns="0" lIns="0" bIns="0" rIns="0">
            <a:spAutoFit/>
          </a:bodyPr>
          <a:lstStyle/>
          <a:p>
            <a:pPr algn="l" marL="755651" indent="-377825" lvl="1">
              <a:lnSpc>
                <a:spcPts val="5250"/>
              </a:lnSpc>
              <a:buFont typeface="Arial"/>
              <a:buChar char="•"/>
            </a:pPr>
            <a:r>
              <a:rPr lang="en-US" sz="3500" spc="171">
                <a:solidFill>
                  <a:srgbClr val="290606"/>
                </a:solidFill>
                <a:latin typeface="Telegraf"/>
                <a:ea typeface="Telegraf"/>
                <a:cs typeface="Telegraf"/>
                <a:sym typeface="Telegraf"/>
              </a:rPr>
              <a:t>This research addressed the critical challenge of accurately predicting obesity risk levels by incorporating complex lifestyle and dietary factors</a:t>
            </a:r>
          </a:p>
          <a:p>
            <a:pPr algn="l" marL="755651" indent="-377825" lvl="1">
              <a:lnSpc>
                <a:spcPts val="5250"/>
              </a:lnSpc>
              <a:buFont typeface="Arial"/>
              <a:buChar char="•"/>
            </a:pPr>
            <a:r>
              <a:rPr lang="en-US" sz="3500" spc="171">
                <a:solidFill>
                  <a:srgbClr val="290606"/>
                </a:solidFill>
                <a:latin typeface="Telegraf"/>
                <a:ea typeface="Telegraf"/>
                <a:cs typeface="Telegraf"/>
                <a:sym typeface="Telegraf"/>
              </a:rPr>
              <a:t>Primary objective was to develop and evaluate machine learning models capable of multi-class prediction of obesity risk, specifically comparing the effectiveness of Decision Tree Classifier (DTC) and Random Forest Classifier (RFC) algorithms.</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ABSTRACT</a:t>
            </a:r>
          </a:p>
        </p:txBody>
      </p:sp>
      <p:sp>
        <p:nvSpPr>
          <p:cNvPr name="TextBox 3" id="3"/>
          <p:cNvSpPr txBox="true"/>
          <p:nvPr/>
        </p:nvSpPr>
        <p:spPr>
          <a:xfrm rot="0">
            <a:off x="1028700" y="2419823"/>
            <a:ext cx="7557678" cy="6073775"/>
          </a:xfrm>
          <a:prstGeom prst="rect">
            <a:avLst/>
          </a:prstGeom>
        </p:spPr>
        <p:txBody>
          <a:bodyPr anchor="t" rtlCol="false" tIns="0" lIns="0" bIns="0" rIns="0">
            <a:spAutoFit/>
          </a:bodyPr>
          <a:lstStyle/>
          <a:p>
            <a:pPr algn="l">
              <a:lnSpc>
                <a:spcPts val="4419"/>
              </a:lnSpc>
            </a:pPr>
            <a:r>
              <a:rPr lang="en-US" sz="2599" spc="116">
                <a:solidFill>
                  <a:srgbClr val="290606"/>
                </a:solidFill>
                <a:latin typeface="Telegraf"/>
                <a:ea typeface="Telegraf"/>
                <a:cs typeface="Telegraf"/>
                <a:sym typeface="Telegraf"/>
              </a:rPr>
              <a:t>This study utilizes machine learning algorithms, specifically the Decision Tree Classifier (DTC) and Random Forest Classifier (RFC), to predict obesity risk categories, achieving an accuracy of 85% and 90%, respectively. The findings emphasize the superior capability of the RFC in identifying normal weight individuals and those at risk of obesity, underscoring the potential of machine learning for informed healthcare interventions.</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PROPOSED SOLUTION</a:t>
            </a:r>
          </a:p>
        </p:txBody>
      </p:sp>
      <p:sp>
        <p:nvSpPr>
          <p:cNvPr name="TextBox 3" id="3"/>
          <p:cNvSpPr txBox="true"/>
          <p:nvPr/>
        </p:nvSpPr>
        <p:spPr>
          <a:xfrm rot="0">
            <a:off x="1028700" y="3028429"/>
            <a:ext cx="10396810" cy="5381625"/>
          </a:xfrm>
          <a:prstGeom prst="rect">
            <a:avLst/>
          </a:prstGeom>
        </p:spPr>
        <p:txBody>
          <a:bodyPr anchor="t" rtlCol="false" tIns="0" lIns="0" bIns="0" rIns="0">
            <a:spAutoFit/>
          </a:bodyPr>
          <a:lstStyle/>
          <a:p>
            <a:pPr algn="l">
              <a:lnSpc>
                <a:spcPts val="4200"/>
              </a:lnSpc>
            </a:pPr>
            <a:r>
              <a:rPr lang="en-US" sz="3500" spc="171">
                <a:solidFill>
                  <a:srgbClr val="290606"/>
                </a:solidFill>
                <a:latin typeface="Telegraf"/>
                <a:ea typeface="Telegraf"/>
                <a:cs typeface="Telegraf"/>
                <a:sym typeface="Telegraf"/>
              </a:rPr>
              <a:t>Machine-Learning-based Assessment Model</a:t>
            </a:r>
          </a:p>
          <a:p>
            <a:pPr algn="l">
              <a:lnSpc>
                <a:spcPts val="4200"/>
              </a:lnSpc>
            </a:pPr>
            <a:r>
              <a:rPr lang="en-US" sz="3500" spc="171">
                <a:solidFill>
                  <a:srgbClr val="290606"/>
                </a:solidFill>
                <a:latin typeface="Telegraf"/>
                <a:ea typeface="Telegraf"/>
                <a:cs typeface="Telegraf"/>
                <a:sym typeface="Telegraf"/>
              </a:rPr>
              <a:t>uses: </a:t>
            </a:r>
          </a:p>
          <a:p>
            <a:pPr algn="l">
              <a:lnSpc>
                <a:spcPts val="4200"/>
              </a:lnSpc>
            </a:pPr>
          </a:p>
          <a:p>
            <a:pPr algn="l" marL="755651" indent="-377825" lvl="1">
              <a:lnSpc>
                <a:spcPts val="4200"/>
              </a:lnSpc>
              <a:buFont typeface="Arial"/>
              <a:buChar char="•"/>
            </a:pPr>
            <a:r>
              <a:rPr lang="en-US" sz="3500" spc="171">
                <a:solidFill>
                  <a:srgbClr val="290606"/>
                </a:solidFill>
                <a:latin typeface="Telegraf"/>
                <a:ea typeface="Telegraf"/>
                <a:cs typeface="Telegraf"/>
                <a:sym typeface="Telegraf"/>
              </a:rPr>
              <a:t>Classification</a:t>
            </a:r>
          </a:p>
          <a:p>
            <a:pPr algn="l" marL="755651" indent="-377825" lvl="1">
              <a:lnSpc>
                <a:spcPts val="4200"/>
              </a:lnSpc>
              <a:buFont typeface="Arial"/>
              <a:buChar char="•"/>
            </a:pPr>
            <a:r>
              <a:rPr lang="en-US" sz="3500" spc="171">
                <a:solidFill>
                  <a:srgbClr val="290606"/>
                </a:solidFill>
                <a:latin typeface="Telegraf"/>
                <a:ea typeface="Telegraf"/>
                <a:cs typeface="Telegraf"/>
                <a:sym typeface="Telegraf"/>
              </a:rPr>
              <a:t>Prediction</a:t>
            </a:r>
          </a:p>
          <a:p>
            <a:pPr algn="l" marL="755651" indent="-377825" lvl="1">
              <a:lnSpc>
                <a:spcPts val="4200"/>
              </a:lnSpc>
              <a:buFont typeface="Arial"/>
              <a:buChar char="•"/>
            </a:pPr>
            <a:r>
              <a:rPr lang="en-US" sz="3500" spc="171">
                <a:solidFill>
                  <a:srgbClr val="290606"/>
                </a:solidFill>
                <a:latin typeface="Telegraf"/>
                <a:ea typeface="Telegraf"/>
                <a:cs typeface="Telegraf"/>
                <a:sym typeface="Telegraf"/>
              </a:rPr>
              <a:t>Segmentation </a:t>
            </a:r>
          </a:p>
          <a:p>
            <a:pPr algn="l" marL="755651" indent="-377825" lvl="1">
              <a:lnSpc>
                <a:spcPts val="4200"/>
              </a:lnSpc>
              <a:buFont typeface="Arial"/>
              <a:buChar char="•"/>
            </a:pPr>
            <a:r>
              <a:rPr lang="en-US" sz="3500" spc="171">
                <a:solidFill>
                  <a:srgbClr val="290606"/>
                </a:solidFill>
                <a:latin typeface="Telegraf"/>
                <a:ea typeface="Telegraf"/>
                <a:cs typeface="Telegraf"/>
                <a:sym typeface="Telegraf"/>
              </a:rPr>
              <a:t>Association</a:t>
            </a:r>
          </a:p>
          <a:p>
            <a:pPr algn="l">
              <a:lnSpc>
                <a:spcPts val="4200"/>
              </a:lnSpc>
            </a:pPr>
          </a:p>
          <a:p>
            <a:pPr algn="l">
              <a:lnSpc>
                <a:spcPts val="4200"/>
              </a:lnSpc>
            </a:pPr>
            <a:r>
              <a:rPr lang="en-US" sz="3500" spc="171">
                <a:solidFill>
                  <a:srgbClr val="290606"/>
                </a:solidFill>
                <a:latin typeface="Telegraf"/>
                <a:ea typeface="Telegraf"/>
                <a:cs typeface="Telegraf"/>
                <a:sym typeface="Telegraf"/>
              </a:rPr>
              <a:t>to categorize obesity level</a:t>
            </a:r>
          </a:p>
          <a:p>
            <a:pPr algn="l">
              <a:lnSpc>
                <a:spcPts val="4200"/>
              </a:lnSpc>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8115300" cy="7273925"/>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SIGNIFICANCE OF THE PROBLEM?</a:t>
            </a:r>
          </a:p>
          <a:p>
            <a:pPr algn="l">
              <a:lnSpc>
                <a:spcPts val="6999"/>
              </a:lnSpc>
            </a:pPr>
          </a:p>
          <a:p>
            <a:pPr algn="l">
              <a:lnSpc>
                <a:spcPts val="6999"/>
              </a:lnSpc>
            </a:pPr>
            <a:r>
              <a:rPr lang="en-US" sz="6999" spc="342">
                <a:solidFill>
                  <a:srgbClr val="290606"/>
                </a:solidFill>
                <a:latin typeface="Cheddar"/>
                <a:ea typeface="Cheddar"/>
                <a:cs typeface="Cheddar"/>
                <a:sym typeface="Cheddar"/>
              </a:rPr>
              <a:t>CURRENT SOLUTION?</a:t>
            </a:r>
          </a:p>
          <a:p>
            <a:pPr algn="l">
              <a:lnSpc>
                <a:spcPts val="6999"/>
              </a:lnSpc>
            </a:pPr>
          </a:p>
          <a:p>
            <a:pPr algn="l">
              <a:lnSpc>
                <a:spcPts val="6999"/>
              </a:lnSpc>
            </a:pPr>
          </a:p>
          <a:p>
            <a:pPr algn="l">
              <a:lnSpc>
                <a:spcPts val="6999"/>
              </a:lnSpc>
            </a:pPr>
          </a:p>
          <a:p>
            <a:pPr algn="l">
              <a:lnSpc>
                <a:spcPts val="6999"/>
              </a:lnSpc>
            </a:pPr>
            <a:r>
              <a:rPr lang="en-US" sz="6999" spc="342">
                <a:solidFill>
                  <a:srgbClr val="290606"/>
                </a:solidFill>
                <a:latin typeface="Cheddar"/>
                <a:ea typeface="Cheddar"/>
                <a:cs typeface="Cheddar"/>
                <a:sym typeface="Cheddar"/>
              </a:rPr>
              <a:t>IMPACTED GROUPS</a:t>
            </a:r>
          </a:p>
        </p:txBody>
      </p:sp>
      <p:sp>
        <p:nvSpPr>
          <p:cNvPr name="TextBox 3" id="3"/>
          <p:cNvSpPr txBox="true"/>
          <p:nvPr/>
        </p:nvSpPr>
        <p:spPr>
          <a:xfrm rot="0">
            <a:off x="1028700" y="4928899"/>
            <a:ext cx="10396810" cy="4848225"/>
          </a:xfrm>
          <a:prstGeom prst="rect">
            <a:avLst/>
          </a:prstGeom>
        </p:spPr>
        <p:txBody>
          <a:bodyPr anchor="t" rtlCol="false" tIns="0" lIns="0" bIns="0" rIns="0">
            <a:spAutoFit/>
          </a:bodyPr>
          <a:lstStyle/>
          <a:p>
            <a:pPr algn="l">
              <a:lnSpc>
                <a:spcPts val="4200"/>
              </a:lnSpc>
            </a:pPr>
          </a:p>
          <a:p>
            <a:pPr algn="l" marL="755651" indent="-377825" lvl="1">
              <a:lnSpc>
                <a:spcPts val="4200"/>
              </a:lnSpc>
              <a:buFont typeface="Arial"/>
              <a:buChar char="•"/>
            </a:pPr>
            <a:r>
              <a:rPr lang="en-US" sz="3500" spc="171">
                <a:solidFill>
                  <a:srgbClr val="290606"/>
                </a:solidFill>
                <a:latin typeface="Telegraf"/>
                <a:ea typeface="Telegraf"/>
                <a:cs typeface="Telegraf"/>
                <a:sym typeface="Telegraf"/>
              </a:rPr>
              <a:t>Generalized Health Assessments</a:t>
            </a:r>
          </a:p>
          <a:p>
            <a:pPr algn="l" marL="755651" indent="-377825" lvl="1">
              <a:lnSpc>
                <a:spcPts val="4200"/>
              </a:lnSpc>
              <a:buFont typeface="Arial"/>
              <a:buChar char="•"/>
            </a:pPr>
            <a:r>
              <a:rPr lang="en-US" sz="3500" spc="171">
                <a:solidFill>
                  <a:srgbClr val="290606"/>
                </a:solidFill>
                <a:latin typeface="Telegraf"/>
                <a:ea typeface="Telegraf"/>
                <a:cs typeface="Telegraf"/>
                <a:sym typeface="Telegraf"/>
              </a:rPr>
              <a:t>Metrics systems (BMI)</a:t>
            </a:r>
          </a:p>
          <a:p>
            <a:pPr algn="l">
              <a:lnSpc>
                <a:spcPts val="4200"/>
              </a:lnSpc>
            </a:pPr>
          </a:p>
          <a:p>
            <a:pPr algn="l">
              <a:lnSpc>
                <a:spcPts val="4200"/>
              </a:lnSpc>
            </a:pPr>
          </a:p>
          <a:p>
            <a:pPr algn="l">
              <a:lnSpc>
                <a:spcPts val="4200"/>
              </a:lnSpc>
            </a:pPr>
          </a:p>
          <a:p>
            <a:pPr algn="l">
              <a:lnSpc>
                <a:spcPts val="4200"/>
              </a:lnSpc>
            </a:pPr>
          </a:p>
          <a:p>
            <a:pPr algn="l" marL="755651" indent="-377825" lvl="1">
              <a:lnSpc>
                <a:spcPts val="4200"/>
              </a:lnSpc>
              <a:buFont typeface="Arial"/>
              <a:buChar char="•"/>
            </a:pPr>
            <a:r>
              <a:rPr lang="en-US" sz="3500" spc="171">
                <a:solidFill>
                  <a:srgbClr val="290606"/>
                </a:solidFill>
                <a:latin typeface="Telegraf"/>
                <a:ea typeface="Telegraf"/>
                <a:cs typeface="Telegraf"/>
                <a:sym typeface="Telegraf"/>
              </a:rPr>
              <a:t>Individuals facing obesity or at risk</a:t>
            </a:r>
          </a:p>
          <a:p>
            <a:pPr algn="l">
              <a:lnSpc>
                <a:spcPts val="4200"/>
              </a:lnSpc>
            </a:pP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854462"/>
            <a:ext cx="8141397" cy="638810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POTENTIAL USERS</a:t>
            </a:r>
          </a:p>
          <a:p>
            <a:pPr algn="l">
              <a:lnSpc>
                <a:spcPts val="6999"/>
              </a:lnSpc>
            </a:pPr>
          </a:p>
          <a:p>
            <a:pPr algn="l">
              <a:lnSpc>
                <a:spcPts val="6999"/>
              </a:lnSpc>
            </a:pPr>
          </a:p>
          <a:p>
            <a:pPr algn="l">
              <a:lnSpc>
                <a:spcPts val="6999"/>
              </a:lnSpc>
            </a:pPr>
          </a:p>
          <a:p>
            <a:pPr algn="l">
              <a:lnSpc>
                <a:spcPts val="6999"/>
              </a:lnSpc>
            </a:pPr>
          </a:p>
          <a:p>
            <a:pPr algn="l">
              <a:lnSpc>
                <a:spcPts val="6999"/>
              </a:lnSpc>
            </a:pPr>
            <a:r>
              <a:rPr lang="en-US" sz="6999" spc="342">
                <a:solidFill>
                  <a:srgbClr val="290606"/>
                </a:solidFill>
                <a:latin typeface="Cheddar"/>
                <a:ea typeface="Cheddar"/>
                <a:cs typeface="Cheddar"/>
                <a:sym typeface="Cheddar"/>
              </a:rPr>
              <a:t>APPLICATION OF THE SOLUTION</a:t>
            </a:r>
          </a:p>
        </p:txBody>
      </p:sp>
      <p:sp>
        <p:nvSpPr>
          <p:cNvPr name="TextBox 3" id="3"/>
          <p:cNvSpPr txBox="true"/>
          <p:nvPr/>
        </p:nvSpPr>
        <p:spPr>
          <a:xfrm rot="0">
            <a:off x="1028700" y="1363611"/>
            <a:ext cx="10430243" cy="4314825"/>
          </a:xfrm>
          <a:prstGeom prst="rect">
            <a:avLst/>
          </a:prstGeom>
        </p:spPr>
        <p:txBody>
          <a:bodyPr anchor="t" rtlCol="false" tIns="0" lIns="0" bIns="0" rIns="0">
            <a:spAutoFit/>
          </a:bodyPr>
          <a:lstStyle/>
          <a:p>
            <a:pPr algn="l">
              <a:lnSpc>
                <a:spcPts val="4200"/>
              </a:lnSpc>
            </a:pPr>
          </a:p>
          <a:p>
            <a:pPr algn="l" marL="755651" indent="-377825" lvl="1">
              <a:lnSpc>
                <a:spcPts val="4200"/>
              </a:lnSpc>
              <a:buFont typeface="Arial"/>
              <a:buChar char="•"/>
            </a:pPr>
            <a:r>
              <a:rPr lang="en-US" sz="3500" spc="171">
                <a:solidFill>
                  <a:srgbClr val="290606"/>
                </a:solidFill>
                <a:latin typeface="Telegraf"/>
                <a:ea typeface="Telegraf"/>
                <a:cs typeface="Telegraf"/>
                <a:sym typeface="Telegraf"/>
              </a:rPr>
              <a:t>Public Health Agencies </a:t>
            </a:r>
          </a:p>
          <a:p>
            <a:pPr algn="l" marL="755651" indent="-377825" lvl="1">
              <a:lnSpc>
                <a:spcPts val="4200"/>
              </a:lnSpc>
              <a:buFont typeface="Arial"/>
              <a:buChar char="•"/>
            </a:pPr>
            <a:r>
              <a:rPr lang="en-US" sz="3500" spc="171">
                <a:solidFill>
                  <a:srgbClr val="290606"/>
                </a:solidFill>
                <a:latin typeface="Telegraf"/>
                <a:ea typeface="Telegraf"/>
                <a:cs typeface="Telegraf"/>
                <a:sym typeface="Telegraf"/>
              </a:rPr>
              <a:t>healthcare providers </a:t>
            </a:r>
          </a:p>
          <a:p>
            <a:pPr algn="l" marL="755651" indent="-377825" lvl="1">
              <a:lnSpc>
                <a:spcPts val="4200"/>
              </a:lnSpc>
              <a:buFont typeface="Arial"/>
              <a:buChar char="•"/>
            </a:pPr>
            <a:r>
              <a:rPr lang="en-US" sz="3500" spc="171">
                <a:solidFill>
                  <a:srgbClr val="290606"/>
                </a:solidFill>
                <a:latin typeface="Telegraf"/>
                <a:ea typeface="Telegraf"/>
                <a:cs typeface="Telegraf"/>
                <a:sym typeface="Telegraf"/>
              </a:rPr>
              <a:t>fitness professionals </a:t>
            </a:r>
          </a:p>
          <a:p>
            <a:pPr algn="l" marL="755651" indent="-377825" lvl="1">
              <a:lnSpc>
                <a:spcPts val="4200"/>
              </a:lnSpc>
              <a:buFont typeface="Arial"/>
              <a:buChar char="•"/>
            </a:pPr>
            <a:r>
              <a:rPr lang="en-US" sz="3500" spc="171">
                <a:solidFill>
                  <a:srgbClr val="290606"/>
                </a:solidFill>
                <a:latin typeface="Telegraf"/>
                <a:ea typeface="Telegraf"/>
                <a:cs typeface="Telegraf"/>
                <a:sym typeface="Telegraf"/>
              </a:rPr>
              <a:t>nutritionists and </a:t>
            </a:r>
          </a:p>
          <a:p>
            <a:pPr algn="l" marL="755651" indent="-377825" lvl="1">
              <a:lnSpc>
                <a:spcPts val="4200"/>
              </a:lnSpc>
              <a:buFont typeface="Arial"/>
              <a:buChar char="•"/>
            </a:pPr>
            <a:r>
              <a:rPr lang="en-US" sz="3500" spc="171">
                <a:solidFill>
                  <a:srgbClr val="290606"/>
                </a:solidFill>
                <a:latin typeface="Telegraf"/>
                <a:ea typeface="Telegraf"/>
                <a:cs typeface="Telegraf"/>
                <a:sym typeface="Telegraf"/>
              </a:rPr>
              <a:t>developers of health-focused mobile applications</a:t>
            </a:r>
          </a:p>
          <a:p>
            <a:pPr algn="l">
              <a:lnSpc>
                <a:spcPts val="4200"/>
              </a:lnSpc>
            </a:pPr>
          </a:p>
        </p:txBody>
      </p:sp>
      <p:sp>
        <p:nvSpPr>
          <p:cNvPr name="TextBox 4" id="4"/>
          <p:cNvSpPr txBox="true"/>
          <p:nvPr/>
        </p:nvSpPr>
        <p:spPr>
          <a:xfrm rot="0">
            <a:off x="1028700" y="7241788"/>
            <a:ext cx="10430243" cy="2181225"/>
          </a:xfrm>
          <a:prstGeom prst="rect">
            <a:avLst/>
          </a:prstGeom>
        </p:spPr>
        <p:txBody>
          <a:bodyPr anchor="t" rtlCol="false" tIns="0" lIns="0" bIns="0" rIns="0">
            <a:spAutoFit/>
          </a:bodyPr>
          <a:lstStyle/>
          <a:p>
            <a:pPr algn="l" marL="755651" indent="-377825" lvl="1">
              <a:lnSpc>
                <a:spcPts val="4200"/>
              </a:lnSpc>
              <a:buFont typeface="Arial"/>
              <a:buChar char="•"/>
            </a:pPr>
            <a:r>
              <a:rPr lang="en-US" sz="3500" spc="171">
                <a:solidFill>
                  <a:srgbClr val="290606"/>
                </a:solidFill>
                <a:latin typeface="Telegraf"/>
                <a:ea typeface="Telegraf"/>
                <a:cs typeface="Telegraf"/>
                <a:sym typeface="Telegraf"/>
              </a:rPr>
              <a:t>clinics</a:t>
            </a:r>
          </a:p>
          <a:p>
            <a:pPr algn="l" marL="755651" indent="-377825" lvl="1">
              <a:lnSpc>
                <a:spcPts val="4200"/>
              </a:lnSpc>
              <a:buFont typeface="Arial"/>
              <a:buChar char="•"/>
            </a:pPr>
            <a:r>
              <a:rPr lang="en-US" sz="3500" spc="171">
                <a:solidFill>
                  <a:srgbClr val="290606"/>
                </a:solidFill>
                <a:latin typeface="Telegraf"/>
                <a:ea typeface="Telegraf"/>
                <a:cs typeface="Telegraf"/>
                <a:sym typeface="Telegraf"/>
              </a:rPr>
              <a:t>wellness centers</a:t>
            </a:r>
          </a:p>
          <a:p>
            <a:pPr algn="l" marL="755651" indent="-377825" lvl="1">
              <a:lnSpc>
                <a:spcPts val="4200"/>
              </a:lnSpc>
              <a:buFont typeface="Arial"/>
              <a:buChar char="•"/>
            </a:pPr>
            <a:r>
              <a:rPr lang="en-US" sz="3500" spc="171">
                <a:solidFill>
                  <a:srgbClr val="290606"/>
                </a:solidFill>
                <a:latin typeface="Telegraf"/>
                <a:ea typeface="Telegraf"/>
                <a:cs typeface="Telegraf"/>
                <a:sym typeface="Telegraf"/>
              </a:rPr>
              <a:t>digital health platforms, and </a:t>
            </a:r>
          </a:p>
          <a:p>
            <a:pPr algn="l" marL="755651" indent="-377825" lvl="1">
              <a:lnSpc>
                <a:spcPts val="4200"/>
              </a:lnSpc>
              <a:buFont typeface="Arial"/>
              <a:buChar char="•"/>
            </a:pPr>
            <a:r>
              <a:rPr lang="en-US" sz="3500" spc="171">
                <a:solidFill>
                  <a:srgbClr val="290606"/>
                </a:solidFill>
                <a:latin typeface="Telegraf"/>
                <a:ea typeface="Telegraf"/>
                <a:cs typeface="Telegraf"/>
                <a:sym typeface="Telegraf"/>
              </a:rPr>
              <a:t>educational programs</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1410898" y="2659524"/>
            <a:ext cx="4693742" cy="1304790"/>
            <a:chOff x="0" y="0"/>
            <a:chExt cx="1236212" cy="343648"/>
          </a:xfrm>
        </p:grpSpPr>
        <p:sp>
          <p:nvSpPr>
            <p:cNvPr name="Freeform 3" id="3"/>
            <p:cNvSpPr/>
            <p:nvPr/>
          </p:nvSpPr>
          <p:spPr>
            <a:xfrm flipH="false" flipV="false" rot="0">
              <a:off x="0" y="0"/>
              <a:ext cx="1236212" cy="343648"/>
            </a:xfrm>
            <a:custGeom>
              <a:avLst/>
              <a:gdLst/>
              <a:ahLst/>
              <a:cxnLst/>
              <a:rect r="r" b="b" t="t" l="l"/>
              <a:pathLst>
                <a:path h="343648" w="1236212">
                  <a:moveTo>
                    <a:pt x="84120" y="0"/>
                  </a:moveTo>
                  <a:lnTo>
                    <a:pt x="1152092" y="0"/>
                  </a:lnTo>
                  <a:cubicBezTo>
                    <a:pt x="1174402" y="0"/>
                    <a:pt x="1195798" y="8863"/>
                    <a:pt x="1211574" y="24638"/>
                  </a:cubicBezTo>
                  <a:cubicBezTo>
                    <a:pt x="1227349" y="40414"/>
                    <a:pt x="1236212" y="61810"/>
                    <a:pt x="1236212" y="84120"/>
                  </a:cubicBezTo>
                  <a:lnTo>
                    <a:pt x="1236212" y="259528"/>
                  </a:lnTo>
                  <a:cubicBezTo>
                    <a:pt x="1236212" y="305987"/>
                    <a:pt x="1198550" y="343648"/>
                    <a:pt x="1152092" y="343648"/>
                  </a:cubicBezTo>
                  <a:lnTo>
                    <a:pt x="84120" y="343648"/>
                  </a:lnTo>
                  <a:cubicBezTo>
                    <a:pt x="61810" y="343648"/>
                    <a:pt x="40414" y="334786"/>
                    <a:pt x="24638" y="319010"/>
                  </a:cubicBezTo>
                  <a:cubicBezTo>
                    <a:pt x="8863" y="303235"/>
                    <a:pt x="0" y="281838"/>
                    <a:pt x="0" y="259528"/>
                  </a:cubicBezTo>
                  <a:lnTo>
                    <a:pt x="0" y="84120"/>
                  </a:lnTo>
                  <a:cubicBezTo>
                    <a:pt x="0" y="37662"/>
                    <a:pt x="37662" y="0"/>
                    <a:pt x="84120" y="0"/>
                  </a:cubicBezTo>
                  <a:close/>
                </a:path>
              </a:pathLst>
            </a:custGeom>
            <a:solidFill>
              <a:srgbClr val="02B676"/>
            </a:solidFill>
          </p:spPr>
        </p:sp>
        <p:sp>
          <p:nvSpPr>
            <p:cNvPr name="TextBox 4" id="4"/>
            <p:cNvSpPr txBox="true"/>
            <p:nvPr/>
          </p:nvSpPr>
          <p:spPr>
            <a:xfrm>
              <a:off x="0" y="-114300"/>
              <a:ext cx="1236212" cy="457948"/>
            </a:xfrm>
            <a:prstGeom prst="rect">
              <a:avLst/>
            </a:prstGeom>
          </p:spPr>
          <p:txBody>
            <a:bodyPr anchor="ctr" rtlCol="false" tIns="50800" lIns="50800" bIns="50800" rIns="50800"/>
            <a:lstStyle/>
            <a:p>
              <a:pPr algn="ctr">
                <a:lnSpc>
                  <a:spcPts val="4900"/>
                </a:lnSpc>
              </a:pPr>
              <a:r>
                <a:rPr lang="en-US" b="true" sz="3500">
                  <a:solidFill>
                    <a:srgbClr val="FFFFFF"/>
                  </a:solidFill>
                  <a:latin typeface="Telegraf Bold"/>
                  <a:ea typeface="Telegraf Bold"/>
                  <a:cs typeface="Telegraf Bold"/>
                  <a:sym typeface="Telegraf Bold"/>
                </a:rPr>
                <a:t>Data Collection</a:t>
              </a:r>
            </a:p>
          </p:txBody>
        </p:sp>
      </p:grpSp>
      <p:sp>
        <p:nvSpPr>
          <p:cNvPr name="TextBox 5" id="5"/>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METHODOLOGY</a:t>
            </a:r>
          </a:p>
        </p:txBody>
      </p:sp>
      <p:grpSp>
        <p:nvGrpSpPr>
          <p:cNvPr name="Group 6" id="6"/>
          <p:cNvGrpSpPr/>
          <p:nvPr/>
        </p:nvGrpSpPr>
        <p:grpSpPr>
          <a:xfrm rot="0">
            <a:off x="8910976" y="2659524"/>
            <a:ext cx="4693742" cy="1304790"/>
            <a:chOff x="0" y="0"/>
            <a:chExt cx="1236212" cy="343648"/>
          </a:xfrm>
        </p:grpSpPr>
        <p:sp>
          <p:nvSpPr>
            <p:cNvPr name="Freeform 7" id="7"/>
            <p:cNvSpPr/>
            <p:nvPr/>
          </p:nvSpPr>
          <p:spPr>
            <a:xfrm flipH="false" flipV="false" rot="0">
              <a:off x="0" y="0"/>
              <a:ext cx="1236212" cy="343648"/>
            </a:xfrm>
            <a:custGeom>
              <a:avLst/>
              <a:gdLst/>
              <a:ahLst/>
              <a:cxnLst/>
              <a:rect r="r" b="b" t="t" l="l"/>
              <a:pathLst>
                <a:path h="343648" w="1236212">
                  <a:moveTo>
                    <a:pt x="84120" y="0"/>
                  </a:moveTo>
                  <a:lnTo>
                    <a:pt x="1152092" y="0"/>
                  </a:lnTo>
                  <a:cubicBezTo>
                    <a:pt x="1174402" y="0"/>
                    <a:pt x="1195798" y="8863"/>
                    <a:pt x="1211574" y="24638"/>
                  </a:cubicBezTo>
                  <a:cubicBezTo>
                    <a:pt x="1227349" y="40414"/>
                    <a:pt x="1236212" y="61810"/>
                    <a:pt x="1236212" y="84120"/>
                  </a:cubicBezTo>
                  <a:lnTo>
                    <a:pt x="1236212" y="259528"/>
                  </a:lnTo>
                  <a:cubicBezTo>
                    <a:pt x="1236212" y="305987"/>
                    <a:pt x="1198550" y="343648"/>
                    <a:pt x="1152092" y="343648"/>
                  </a:cubicBezTo>
                  <a:lnTo>
                    <a:pt x="84120" y="343648"/>
                  </a:lnTo>
                  <a:cubicBezTo>
                    <a:pt x="61810" y="343648"/>
                    <a:pt x="40414" y="334786"/>
                    <a:pt x="24638" y="319010"/>
                  </a:cubicBezTo>
                  <a:cubicBezTo>
                    <a:pt x="8863" y="303235"/>
                    <a:pt x="0" y="281838"/>
                    <a:pt x="0" y="259528"/>
                  </a:cubicBezTo>
                  <a:lnTo>
                    <a:pt x="0" y="84120"/>
                  </a:lnTo>
                  <a:cubicBezTo>
                    <a:pt x="0" y="37662"/>
                    <a:pt x="37662" y="0"/>
                    <a:pt x="84120" y="0"/>
                  </a:cubicBezTo>
                  <a:close/>
                </a:path>
              </a:pathLst>
            </a:custGeom>
            <a:solidFill>
              <a:srgbClr val="02B676"/>
            </a:solidFill>
          </p:spPr>
        </p:sp>
        <p:sp>
          <p:nvSpPr>
            <p:cNvPr name="TextBox 8" id="8"/>
            <p:cNvSpPr txBox="true"/>
            <p:nvPr/>
          </p:nvSpPr>
          <p:spPr>
            <a:xfrm>
              <a:off x="0" y="-114300"/>
              <a:ext cx="1236212" cy="457948"/>
            </a:xfrm>
            <a:prstGeom prst="rect">
              <a:avLst/>
            </a:prstGeom>
          </p:spPr>
          <p:txBody>
            <a:bodyPr anchor="ctr" rtlCol="false" tIns="50800" lIns="50800" bIns="50800" rIns="50800"/>
            <a:lstStyle/>
            <a:p>
              <a:pPr algn="ctr">
                <a:lnSpc>
                  <a:spcPts val="4900"/>
                </a:lnSpc>
              </a:pPr>
              <a:r>
                <a:rPr lang="en-US" b="true" sz="3500">
                  <a:solidFill>
                    <a:srgbClr val="FFFFFF"/>
                  </a:solidFill>
                  <a:latin typeface="Telegraf Bold"/>
                  <a:ea typeface="Telegraf Bold"/>
                  <a:cs typeface="Telegraf Bold"/>
                  <a:sym typeface="Telegraf Bold"/>
                </a:rPr>
                <a:t>Random Forest</a:t>
              </a:r>
            </a:p>
          </p:txBody>
        </p:sp>
      </p:grpSp>
      <p:grpSp>
        <p:nvGrpSpPr>
          <p:cNvPr name="Group 9" id="9"/>
          <p:cNvGrpSpPr/>
          <p:nvPr/>
        </p:nvGrpSpPr>
        <p:grpSpPr>
          <a:xfrm rot="0">
            <a:off x="8910976" y="5208591"/>
            <a:ext cx="4693742" cy="1304790"/>
            <a:chOff x="0" y="0"/>
            <a:chExt cx="1236212" cy="343648"/>
          </a:xfrm>
        </p:grpSpPr>
        <p:sp>
          <p:nvSpPr>
            <p:cNvPr name="Freeform 10" id="10"/>
            <p:cNvSpPr/>
            <p:nvPr/>
          </p:nvSpPr>
          <p:spPr>
            <a:xfrm flipH="false" flipV="false" rot="0">
              <a:off x="0" y="0"/>
              <a:ext cx="1236212" cy="343648"/>
            </a:xfrm>
            <a:custGeom>
              <a:avLst/>
              <a:gdLst/>
              <a:ahLst/>
              <a:cxnLst/>
              <a:rect r="r" b="b" t="t" l="l"/>
              <a:pathLst>
                <a:path h="343648" w="1236212">
                  <a:moveTo>
                    <a:pt x="84120" y="0"/>
                  </a:moveTo>
                  <a:lnTo>
                    <a:pt x="1152092" y="0"/>
                  </a:lnTo>
                  <a:cubicBezTo>
                    <a:pt x="1174402" y="0"/>
                    <a:pt x="1195798" y="8863"/>
                    <a:pt x="1211574" y="24638"/>
                  </a:cubicBezTo>
                  <a:cubicBezTo>
                    <a:pt x="1227349" y="40414"/>
                    <a:pt x="1236212" y="61810"/>
                    <a:pt x="1236212" y="84120"/>
                  </a:cubicBezTo>
                  <a:lnTo>
                    <a:pt x="1236212" y="259528"/>
                  </a:lnTo>
                  <a:cubicBezTo>
                    <a:pt x="1236212" y="305987"/>
                    <a:pt x="1198550" y="343648"/>
                    <a:pt x="1152092" y="343648"/>
                  </a:cubicBezTo>
                  <a:lnTo>
                    <a:pt x="84120" y="343648"/>
                  </a:lnTo>
                  <a:cubicBezTo>
                    <a:pt x="61810" y="343648"/>
                    <a:pt x="40414" y="334786"/>
                    <a:pt x="24638" y="319010"/>
                  </a:cubicBezTo>
                  <a:cubicBezTo>
                    <a:pt x="8863" y="303235"/>
                    <a:pt x="0" y="281838"/>
                    <a:pt x="0" y="259528"/>
                  </a:cubicBezTo>
                  <a:lnTo>
                    <a:pt x="0" y="84120"/>
                  </a:lnTo>
                  <a:cubicBezTo>
                    <a:pt x="0" y="37662"/>
                    <a:pt x="37662" y="0"/>
                    <a:pt x="84120" y="0"/>
                  </a:cubicBezTo>
                  <a:close/>
                </a:path>
              </a:pathLst>
            </a:custGeom>
            <a:solidFill>
              <a:srgbClr val="02B676"/>
            </a:solidFill>
          </p:spPr>
        </p:sp>
        <p:sp>
          <p:nvSpPr>
            <p:cNvPr name="TextBox 11" id="11"/>
            <p:cNvSpPr txBox="true"/>
            <p:nvPr/>
          </p:nvSpPr>
          <p:spPr>
            <a:xfrm>
              <a:off x="0" y="-114300"/>
              <a:ext cx="1236212" cy="457948"/>
            </a:xfrm>
            <a:prstGeom prst="rect">
              <a:avLst/>
            </a:prstGeom>
          </p:spPr>
          <p:txBody>
            <a:bodyPr anchor="ctr" rtlCol="false" tIns="50800" lIns="50800" bIns="50800" rIns="50800"/>
            <a:lstStyle/>
            <a:p>
              <a:pPr algn="ctr">
                <a:lnSpc>
                  <a:spcPts val="4900"/>
                </a:lnSpc>
              </a:pPr>
              <a:r>
                <a:rPr lang="en-US" b="true" sz="3500">
                  <a:solidFill>
                    <a:srgbClr val="FFFFFF"/>
                  </a:solidFill>
                  <a:latin typeface="Telegraf Bold"/>
                  <a:ea typeface="Telegraf Bold"/>
                  <a:cs typeface="Telegraf Bold"/>
                  <a:sym typeface="Telegraf Bold"/>
                </a:rPr>
                <a:t>Decision Tree</a:t>
              </a:r>
            </a:p>
          </p:txBody>
        </p:sp>
      </p:grpSp>
      <p:grpSp>
        <p:nvGrpSpPr>
          <p:cNvPr name="Group 12" id="12"/>
          <p:cNvGrpSpPr/>
          <p:nvPr/>
        </p:nvGrpSpPr>
        <p:grpSpPr>
          <a:xfrm rot="0">
            <a:off x="1410898" y="5208591"/>
            <a:ext cx="4693742" cy="1304790"/>
            <a:chOff x="0" y="0"/>
            <a:chExt cx="1236212" cy="343648"/>
          </a:xfrm>
        </p:grpSpPr>
        <p:sp>
          <p:nvSpPr>
            <p:cNvPr name="Freeform 13" id="13"/>
            <p:cNvSpPr/>
            <p:nvPr/>
          </p:nvSpPr>
          <p:spPr>
            <a:xfrm flipH="false" flipV="false" rot="0">
              <a:off x="0" y="0"/>
              <a:ext cx="1236212" cy="343648"/>
            </a:xfrm>
            <a:custGeom>
              <a:avLst/>
              <a:gdLst/>
              <a:ahLst/>
              <a:cxnLst/>
              <a:rect r="r" b="b" t="t" l="l"/>
              <a:pathLst>
                <a:path h="343648" w="1236212">
                  <a:moveTo>
                    <a:pt x="84120" y="0"/>
                  </a:moveTo>
                  <a:lnTo>
                    <a:pt x="1152092" y="0"/>
                  </a:lnTo>
                  <a:cubicBezTo>
                    <a:pt x="1174402" y="0"/>
                    <a:pt x="1195798" y="8863"/>
                    <a:pt x="1211574" y="24638"/>
                  </a:cubicBezTo>
                  <a:cubicBezTo>
                    <a:pt x="1227349" y="40414"/>
                    <a:pt x="1236212" y="61810"/>
                    <a:pt x="1236212" y="84120"/>
                  </a:cubicBezTo>
                  <a:lnTo>
                    <a:pt x="1236212" y="259528"/>
                  </a:lnTo>
                  <a:cubicBezTo>
                    <a:pt x="1236212" y="305987"/>
                    <a:pt x="1198550" y="343648"/>
                    <a:pt x="1152092" y="343648"/>
                  </a:cubicBezTo>
                  <a:lnTo>
                    <a:pt x="84120" y="343648"/>
                  </a:lnTo>
                  <a:cubicBezTo>
                    <a:pt x="61810" y="343648"/>
                    <a:pt x="40414" y="334786"/>
                    <a:pt x="24638" y="319010"/>
                  </a:cubicBezTo>
                  <a:cubicBezTo>
                    <a:pt x="8863" y="303235"/>
                    <a:pt x="0" y="281838"/>
                    <a:pt x="0" y="259528"/>
                  </a:cubicBezTo>
                  <a:lnTo>
                    <a:pt x="0" y="84120"/>
                  </a:lnTo>
                  <a:cubicBezTo>
                    <a:pt x="0" y="37662"/>
                    <a:pt x="37662" y="0"/>
                    <a:pt x="84120" y="0"/>
                  </a:cubicBezTo>
                  <a:close/>
                </a:path>
              </a:pathLst>
            </a:custGeom>
            <a:solidFill>
              <a:srgbClr val="02B676"/>
            </a:solidFill>
          </p:spPr>
        </p:sp>
        <p:sp>
          <p:nvSpPr>
            <p:cNvPr name="TextBox 14" id="14"/>
            <p:cNvSpPr txBox="true"/>
            <p:nvPr/>
          </p:nvSpPr>
          <p:spPr>
            <a:xfrm>
              <a:off x="0" y="-114300"/>
              <a:ext cx="1236212" cy="457948"/>
            </a:xfrm>
            <a:prstGeom prst="rect">
              <a:avLst/>
            </a:prstGeom>
          </p:spPr>
          <p:txBody>
            <a:bodyPr anchor="ctr" rtlCol="false" tIns="50800" lIns="50800" bIns="50800" rIns="50800"/>
            <a:lstStyle/>
            <a:p>
              <a:pPr algn="ctr">
                <a:lnSpc>
                  <a:spcPts val="4900"/>
                </a:lnSpc>
              </a:pPr>
              <a:r>
                <a:rPr lang="en-US" b="true" sz="3500">
                  <a:solidFill>
                    <a:srgbClr val="FFFFFF"/>
                  </a:solidFill>
                  <a:latin typeface="Telegraf Bold"/>
                  <a:ea typeface="Telegraf Bold"/>
                  <a:cs typeface="Telegraf Bold"/>
                  <a:sym typeface="Telegraf Bold"/>
                </a:rPr>
                <a:t>Data Pre-Processing</a:t>
              </a:r>
            </a:p>
          </p:txBody>
        </p:sp>
      </p:grpSp>
      <p:grpSp>
        <p:nvGrpSpPr>
          <p:cNvPr name="Group 15" id="15"/>
          <p:cNvGrpSpPr/>
          <p:nvPr/>
        </p:nvGrpSpPr>
        <p:grpSpPr>
          <a:xfrm rot="0">
            <a:off x="1410898" y="7757659"/>
            <a:ext cx="4693742" cy="1304790"/>
            <a:chOff x="0" y="0"/>
            <a:chExt cx="1236212" cy="343648"/>
          </a:xfrm>
        </p:grpSpPr>
        <p:sp>
          <p:nvSpPr>
            <p:cNvPr name="Freeform 16" id="16"/>
            <p:cNvSpPr/>
            <p:nvPr/>
          </p:nvSpPr>
          <p:spPr>
            <a:xfrm flipH="false" flipV="false" rot="0">
              <a:off x="0" y="0"/>
              <a:ext cx="1236212" cy="343648"/>
            </a:xfrm>
            <a:custGeom>
              <a:avLst/>
              <a:gdLst/>
              <a:ahLst/>
              <a:cxnLst/>
              <a:rect r="r" b="b" t="t" l="l"/>
              <a:pathLst>
                <a:path h="343648" w="1236212">
                  <a:moveTo>
                    <a:pt x="84120" y="0"/>
                  </a:moveTo>
                  <a:lnTo>
                    <a:pt x="1152092" y="0"/>
                  </a:lnTo>
                  <a:cubicBezTo>
                    <a:pt x="1174402" y="0"/>
                    <a:pt x="1195798" y="8863"/>
                    <a:pt x="1211574" y="24638"/>
                  </a:cubicBezTo>
                  <a:cubicBezTo>
                    <a:pt x="1227349" y="40414"/>
                    <a:pt x="1236212" y="61810"/>
                    <a:pt x="1236212" y="84120"/>
                  </a:cubicBezTo>
                  <a:lnTo>
                    <a:pt x="1236212" y="259528"/>
                  </a:lnTo>
                  <a:cubicBezTo>
                    <a:pt x="1236212" y="305987"/>
                    <a:pt x="1198550" y="343648"/>
                    <a:pt x="1152092" y="343648"/>
                  </a:cubicBezTo>
                  <a:lnTo>
                    <a:pt x="84120" y="343648"/>
                  </a:lnTo>
                  <a:cubicBezTo>
                    <a:pt x="61810" y="343648"/>
                    <a:pt x="40414" y="334786"/>
                    <a:pt x="24638" y="319010"/>
                  </a:cubicBezTo>
                  <a:cubicBezTo>
                    <a:pt x="8863" y="303235"/>
                    <a:pt x="0" y="281838"/>
                    <a:pt x="0" y="259528"/>
                  </a:cubicBezTo>
                  <a:lnTo>
                    <a:pt x="0" y="84120"/>
                  </a:lnTo>
                  <a:cubicBezTo>
                    <a:pt x="0" y="37662"/>
                    <a:pt x="37662" y="0"/>
                    <a:pt x="84120" y="0"/>
                  </a:cubicBezTo>
                  <a:close/>
                </a:path>
              </a:pathLst>
            </a:custGeom>
            <a:solidFill>
              <a:srgbClr val="02B676"/>
            </a:solidFill>
          </p:spPr>
        </p:sp>
        <p:sp>
          <p:nvSpPr>
            <p:cNvPr name="TextBox 17" id="17"/>
            <p:cNvSpPr txBox="true"/>
            <p:nvPr/>
          </p:nvSpPr>
          <p:spPr>
            <a:xfrm>
              <a:off x="0" y="-114300"/>
              <a:ext cx="1236212" cy="457948"/>
            </a:xfrm>
            <a:prstGeom prst="rect">
              <a:avLst/>
            </a:prstGeom>
          </p:spPr>
          <p:txBody>
            <a:bodyPr anchor="ctr" rtlCol="false" tIns="50800" lIns="50800" bIns="50800" rIns="50800"/>
            <a:lstStyle/>
            <a:p>
              <a:pPr algn="ctr">
                <a:lnSpc>
                  <a:spcPts val="4900"/>
                </a:lnSpc>
              </a:pPr>
              <a:r>
                <a:rPr lang="en-US" b="true" sz="3500">
                  <a:solidFill>
                    <a:srgbClr val="FFFFFF"/>
                  </a:solidFill>
                  <a:latin typeface="Telegraf Bold"/>
                  <a:ea typeface="Telegraf Bold"/>
                  <a:cs typeface="Telegraf Bold"/>
                  <a:sym typeface="Telegraf Bold"/>
                </a:rPr>
                <a:t>Modelling</a:t>
              </a:r>
            </a:p>
          </p:txBody>
        </p:sp>
      </p:grpSp>
      <p:grpSp>
        <p:nvGrpSpPr>
          <p:cNvPr name="Group 18" id="18"/>
          <p:cNvGrpSpPr/>
          <p:nvPr/>
        </p:nvGrpSpPr>
        <p:grpSpPr>
          <a:xfrm rot="0">
            <a:off x="8910976" y="7757659"/>
            <a:ext cx="4693742" cy="1304790"/>
            <a:chOff x="0" y="0"/>
            <a:chExt cx="1236212" cy="343648"/>
          </a:xfrm>
        </p:grpSpPr>
        <p:sp>
          <p:nvSpPr>
            <p:cNvPr name="Freeform 19" id="19"/>
            <p:cNvSpPr/>
            <p:nvPr/>
          </p:nvSpPr>
          <p:spPr>
            <a:xfrm flipH="false" flipV="false" rot="0">
              <a:off x="0" y="0"/>
              <a:ext cx="1236212" cy="343648"/>
            </a:xfrm>
            <a:custGeom>
              <a:avLst/>
              <a:gdLst/>
              <a:ahLst/>
              <a:cxnLst/>
              <a:rect r="r" b="b" t="t" l="l"/>
              <a:pathLst>
                <a:path h="343648" w="1236212">
                  <a:moveTo>
                    <a:pt x="84120" y="0"/>
                  </a:moveTo>
                  <a:lnTo>
                    <a:pt x="1152092" y="0"/>
                  </a:lnTo>
                  <a:cubicBezTo>
                    <a:pt x="1174402" y="0"/>
                    <a:pt x="1195798" y="8863"/>
                    <a:pt x="1211574" y="24638"/>
                  </a:cubicBezTo>
                  <a:cubicBezTo>
                    <a:pt x="1227349" y="40414"/>
                    <a:pt x="1236212" y="61810"/>
                    <a:pt x="1236212" y="84120"/>
                  </a:cubicBezTo>
                  <a:lnTo>
                    <a:pt x="1236212" y="259528"/>
                  </a:lnTo>
                  <a:cubicBezTo>
                    <a:pt x="1236212" y="305987"/>
                    <a:pt x="1198550" y="343648"/>
                    <a:pt x="1152092" y="343648"/>
                  </a:cubicBezTo>
                  <a:lnTo>
                    <a:pt x="84120" y="343648"/>
                  </a:lnTo>
                  <a:cubicBezTo>
                    <a:pt x="61810" y="343648"/>
                    <a:pt x="40414" y="334786"/>
                    <a:pt x="24638" y="319010"/>
                  </a:cubicBezTo>
                  <a:cubicBezTo>
                    <a:pt x="8863" y="303235"/>
                    <a:pt x="0" y="281838"/>
                    <a:pt x="0" y="259528"/>
                  </a:cubicBezTo>
                  <a:lnTo>
                    <a:pt x="0" y="84120"/>
                  </a:lnTo>
                  <a:cubicBezTo>
                    <a:pt x="0" y="37662"/>
                    <a:pt x="37662" y="0"/>
                    <a:pt x="84120" y="0"/>
                  </a:cubicBezTo>
                  <a:close/>
                </a:path>
              </a:pathLst>
            </a:custGeom>
            <a:solidFill>
              <a:srgbClr val="02B676"/>
            </a:solidFill>
          </p:spPr>
        </p:sp>
        <p:sp>
          <p:nvSpPr>
            <p:cNvPr name="TextBox 20" id="20"/>
            <p:cNvSpPr txBox="true"/>
            <p:nvPr/>
          </p:nvSpPr>
          <p:spPr>
            <a:xfrm>
              <a:off x="0" y="-114300"/>
              <a:ext cx="1236212" cy="457948"/>
            </a:xfrm>
            <a:prstGeom prst="rect">
              <a:avLst/>
            </a:prstGeom>
          </p:spPr>
          <p:txBody>
            <a:bodyPr anchor="ctr" rtlCol="false" tIns="50800" lIns="50800" bIns="50800" rIns="50800"/>
            <a:lstStyle/>
            <a:p>
              <a:pPr algn="ctr">
                <a:lnSpc>
                  <a:spcPts val="4900"/>
                </a:lnSpc>
              </a:pPr>
              <a:r>
                <a:rPr lang="en-US" b="true" sz="3500">
                  <a:solidFill>
                    <a:srgbClr val="FFFFFF"/>
                  </a:solidFill>
                  <a:latin typeface="Telegraf Bold"/>
                  <a:ea typeface="Telegraf Bold"/>
                  <a:cs typeface="Telegraf Bold"/>
                  <a:sym typeface="Telegraf Bold"/>
                </a:rPr>
                <a:t>Evaluation</a:t>
              </a:r>
            </a:p>
          </p:txBody>
        </p:sp>
      </p:grpSp>
      <p:sp>
        <p:nvSpPr>
          <p:cNvPr name="AutoShape 21" id="21"/>
          <p:cNvSpPr/>
          <p:nvPr/>
        </p:nvSpPr>
        <p:spPr>
          <a:xfrm>
            <a:off x="3757769" y="3964314"/>
            <a:ext cx="0" cy="1244277"/>
          </a:xfrm>
          <a:prstGeom prst="line">
            <a:avLst/>
          </a:prstGeom>
          <a:ln cap="flat" w="38100">
            <a:solidFill>
              <a:srgbClr val="000000"/>
            </a:solidFill>
            <a:prstDash val="solid"/>
            <a:headEnd type="none" len="sm" w="sm"/>
            <a:tailEnd type="arrow" len="sm" w="med"/>
          </a:ln>
        </p:spPr>
      </p:sp>
      <p:sp>
        <p:nvSpPr>
          <p:cNvPr name="AutoShape 22" id="22"/>
          <p:cNvSpPr/>
          <p:nvPr/>
        </p:nvSpPr>
        <p:spPr>
          <a:xfrm>
            <a:off x="3757769" y="6513381"/>
            <a:ext cx="0" cy="1244277"/>
          </a:xfrm>
          <a:prstGeom prst="line">
            <a:avLst/>
          </a:prstGeom>
          <a:ln cap="flat" w="38100">
            <a:solidFill>
              <a:srgbClr val="000000"/>
            </a:solidFill>
            <a:prstDash val="solid"/>
            <a:headEnd type="none" len="sm" w="sm"/>
            <a:tailEnd type="arrow" len="sm" w="med"/>
          </a:ln>
        </p:spPr>
      </p:sp>
      <p:sp>
        <p:nvSpPr>
          <p:cNvPr name="AutoShape 23" id="23"/>
          <p:cNvSpPr/>
          <p:nvPr/>
        </p:nvSpPr>
        <p:spPr>
          <a:xfrm flipV="true">
            <a:off x="6104640" y="5860986"/>
            <a:ext cx="2806336" cy="2549067"/>
          </a:xfrm>
          <a:prstGeom prst="line">
            <a:avLst/>
          </a:prstGeom>
          <a:ln cap="flat" w="38100">
            <a:solidFill>
              <a:srgbClr val="000000"/>
            </a:solidFill>
            <a:prstDash val="solid"/>
            <a:headEnd type="none" len="sm" w="sm"/>
            <a:tailEnd type="arrow" len="sm" w="med"/>
          </a:ln>
        </p:spPr>
      </p:sp>
      <p:sp>
        <p:nvSpPr>
          <p:cNvPr name="AutoShape 24" id="24"/>
          <p:cNvSpPr/>
          <p:nvPr/>
        </p:nvSpPr>
        <p:spPr>
          <a:xfrm>
            <a:off x="6104640" y="8410054"/>
            <a:ext cx="2806336" cy="0"/>
          </a:xfrm>
          <a:prstGeom prst="line">
            <a:avLst/>
          </a:prstGeom>
          <a:ln cap="flat" w="38100">
            <a:solidFill>
              <a:srgbClr val="000000"/>
            </a:solidFill>
            <a:prstDash val="solid"/>
            <a:headEnd type="none" len="sm" w="sm"/>
            <a:tailEnd type="arrow" len="sm" w="med"/>
          </a:ln>
        </p:spPr>
      </p:sp>
      <p:sp>
        <p:nvSpPr>
          <p:cNvPr name="AutoShape 25" id="25"/>
          <p:cNvSpPr/>
          <p:nvPr/>
        </p:nvSpPr>
        <p:spPr>
          <a:xfrm flipV="true">
            <a:off x="6104640" y="3311919"/>
            <a:ext cx="2806336" cy="5098135"/>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9.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274869"/>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DATA COLLECTION</a:t>
            </a:r>
          </a:p>
        </p:txBody>
      </p:sp>
      <p:sp>
        <p:nvSpPr>
          <p:cNvPr name="TextBox 3" id="3"/>
          <p:cNvSpPr txBox="true"/>
          <p:nvPr/>
        </p:nvSpPr>
        <p:spPr>
          <a:xfrm rot="0">
            <a:off x="7641813" y="3119618"/>
            <a:ext cx="9617487" cy="4848225"/>
          </a:xfrm>
          <a:prstGeom prst="rect">
            <a:avLst/>
          </a:prstGeom>
        </p:spPr>
        <p:txBody>
          <a:bodyPr anchor="t" rtlCol="false" tIns="0" lIns="0" bIns="0" rIns="0">
            <a:spAutoFit/>
          </a:bodyPr>
          <a:lstStyle/>
          <a:p>
            <a:pPr algn="l">
              <a:lnSpc>
                <a:spcPts val="4200"/>
              </a:lnSpc>
            </a:pPr>
            <a:r>
              <a:rPr lang="en-US" sz="3500" spc="171">
                <a:solidFill>
                  <a:srgbClr val="290606"/>
                </a:solidFill>
                <a:latin typeface="Telegraf"/>
                <a:ea typeface="Telegraf"/>
                <a:cs typeface="Telegraf"/>
                <a:sym typeface="Telegraf"/>
              </a:rPr>
              <a:t>Data were obtained from an online repository</a:t>
            </a:r>
          </a:p>
          <a:p>
            <a:pPr algn="l">
              <a:lnSpc>
                <a:spcPts val="4200"/>
              </a:lnSpc>
            </a:pPr>
          </a:p>
          <a:p>
            <a:pPr algn="l">
              <a:lnSpc>
                <a:spcPts val="4200"/>
              </a:lnSpc>
            </a:pPr>
            <a:r>
              <a:rPr lang="en-US" sz="3500" spc="171">
                <a:solidFill>
                  <a:srgbClr val="290606"/>
                </a:solidFill>
                <a:latin typeface="Telegraf"/>
                <a:ea typeface="Telegraf"/>
                <a:cs typeface="Telegraf"/>
                <a:sym typeface="Telegraf"/>
              </a:rPr>
              <a:t>The datasets contain both categorical and numerical features, with the goal variable named NObeyesdad, which reflects the obesity risk level.</a:t>
            </a:r>
          </a:p>
          <a:p>
            <a:pPr algn="l">
              <a:lnSpc>
                <a:spcPts val="4200"/>
              </a:lnSpc>
            </a:pPr>
          </a:p>
          <a:p>
            <a:pPr algn="l">
              <a:lnSpc>
                <a:spcPts val="4200"/>
              </a:lnSpc>
            </a:pPr>
          </a:p>
        </p:txBody>
      </p:sp>
      <p:grpSp>
        <p:nvGrpSpPr>
          <p:cNvPr name="Group 4" id="4"/>
          <p:cNvGrpSpPr/>
          <p:nvPr/>
        </p:nvGrpSpPr>
        <p:grpSpPr>
          <a:xfrm rot="0">
            <a:off x="2438909" y="110343"/>
            <a:ext cx="1066911" cy="916877"/>
            <a:chOff x="0" y="0"/>
            <a:chExt cx="812800" cy="698500"/>
          </a:xfrm>
        </p:grpSpPr>
        <p:sp>
          <p:nvSpPr>
            <p:cNvPr name="Freeform 5" id="5"/>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6" id="6"/>
            <p:cNvSpPr txBox="true"/>
            <p:nvPr/>
          </p:nvSpPr>
          <p:spPr>
            <a:xfrm>
              <a:off x="114300" y="28575"/>
              <a:ext cx="584200" cy="669925"/>
            </a:xfrm>
            <a:prstGeom prst="rect">
              <a:avLst/>
            </a:prstGeom>
          </p:spPr>
          <p:txBody>
            <a:bodyPr anchor="ctr" rtlCol="false" tIns="50800" lIns="50800" bIns="50800" rIns="50800"/>
            <a:lstStyle/>
            <a:p>
              <a:pPr algn="ctr">
                <a:lnSpc>
                  <a:spcPts val="3199"/>
                </a:lnSpc>
              </a:pPr>
              <a:r>
                <a:rPr lang="en-US" b="true" sz="3199">
                  <a:solidFill>
                    <a:srgbClr val="000000"/>
                  </a:solidFill>
                  <a:latin typeface="Telegraf Bold"/>
                  <a:ea typeface="Telegraf Bold"/>
                  <a:cs typeface="Telegraf Bold"/>
                  <a:sym typeface="Telegraf Bold"/>
                </a:rPr>
                <a:t>A</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DAGVbGe1oVk</dc:identifier>
  <dcterms:modified xsi:type="dcterms:W3CDTF">2011-08-01T06:04:30Z</dcterms:modified>
  <cp:revision>1</cp:revision>
  <dc:title>artificial intelligence &amp; machine learning</dc:title>
</cp:coreProperties>
</file>