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16140622" r:id="rId6"/>
    <p:sldId id="262" r:id="rId7"/>
    <p:sldId id="263" r:id="rId8"/>
    <p:sldId id="16140633" r:id="rId9"/>
    <p:sldId id="16140634" r:id="rId10"/>
    <p:sldId id="265" r:id="rId11"/>
    <p:sldId id="16140647" r:id="rId12"/>
    <p:sldId id="266" r:id="rId13"/>
    <p:sldId id="16140642" r:id="rId14"/>
    <p:sldId id="16140643" r:id="rId15"/>
    <p:sldId id="267" r:id="rId16"/>
    <p:sldId id="268" r:id="rId17"/>
    <p:sldId id="16140623" r:id="rId18"/>
    <p:sldId id="16140648" r:id="rId19"/>
    <p:sldId id="269" r:id="rId20"/>
    <p:sldId id="1614064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Student Name : J.DHESINGH</a:t>
            </a:r>
          </a:p>
          <a:p>
            <a:r>
              <a:rPr lang="en-US" sz="2000" b="1" dirty="0">
                <a:solidFill>
                  <a:schemeClr val="accent1">
                    <a:lumMod val="75000"/>
                  </a:schemeClr>
                </a:solidFill>
                <a:latin typeface="Arial" panose="020B0604020202020204"/>
                <a:cs typeface="Arial" panose="020B0604020202020204"/>
              </a:rPr>
              <a:t>2. College Name : Kings college of engineering</a:t>
            </a:r>
          </a:p>
          <a:p>
            <a:r>
              <a:rPr lang="en-US" sz="2000" b="1" dirty="0">
                <a:solidFill>
                  <a:schemeClr val="accent1">
                    <a:lumMod val="75000"/>
                  </a:schemeClr>
                </a:solidFill>
                <a:latin typeface="Arial" panose="020B0604020202020204"/>
                <a:cs typeface="Arial" panose="020B0604020202020204"/>
              </a:rPr>
              <a:t>3. Department : Electrical and electronics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6820" y="1194435"/>
            <a:ext cx="6536055" cy="4707890"/>
          </a:xfrm>
          <a:prstGeom prst="rect">
            <a:avLst/>
          </a:prstGeom>
          <a:noFill/>
        </p:spPr>
        <p:txBody>
          <a:bodyPr wrap="square" rtlCol="0">
            <a:spAutoFit/>
          </a:bodyPr>
          <a:lstStyle/>
          <a:p>
            <a:r>
              <a:rPr lang="en-US" sz="2000"/>
              <a:t># Feature extraction</a:t>
            </a:r>
          </a:p>
          <a:p>
            <a:r>
              <a:rPr lang="en-US" sz="2000"/>
              <a:t>vectorizer = TfidfVectorizer(stop_words='english')</a:t>
            </a:r>
          </a:p>
          <a:p>
            <a:r>
              <a:rPr lang="en-US" sz="2000"/>
              <a:t>X_train_vec = vectorizer.fit_transform(X_train)</a:t>
            </a:r>
          </a:p>
          <a:p>
            <a:r>
              <a:rPr lang="en-US" sz="2000"/>
              <a:t>X_test_vec = vectorizer.transform(X_test)</a:t>
            </a:r>
          </a:p>
          <a:p>
            <a:endParaRPr lang="en-US" sz="2000"/>
          </a:p>
          <a:p>
            <a:r>
              <a:rPr lang="en-US" sz="2000"/>
              <a:t># Model training</a:t>
            </a:r>
          </a:p>
          <a:p>
            <a:r>
              <a:rPr lang="en-US" sz="2000"/>
              <a:t>model = LogisticRegression()</a:t>
            </a:r>
          </a:p>
          <a:p>
            <a:r>
              <a:rPr lang="en-US" sz="2000"/>
              <a:t>model.fit(X_train_vec, y_train)</a:t>
            </a:r>
          </a:p>
          <a:p>
            <a:endParaRPr lang="en-US" sz="2000"/>
          </a:p>
          <a:p>
            <a:r>
              <a:rPr lang="en-US" sz="2000"/>
              <a:t># Model evaluation</a:t>
            </a:r>
          </a:p>
          <a:p>
            <a:r>
              <a:rPr lang="en-US" sz="2000"/>
              <a:t>y_pred = model.predict(X_test_vec)</a:t>
            </a:r>
          </a:p>
          <a:p>
            <a:r>
              <a:rPr lang="en-US" sz="2000"/>
              <a:t>accuracy = accuracy_score(y_test, y_pred)</a:t>
            </a:r>
          </a:p>
          <a:p>
            <a:r>
              <a:rPr lang="en-US" sz="2000"/>
              <a:t>print("Accuracy:", accuracy)</a:t>
            </a:r>
          </a:p>
          <a:p>
            <a:r>
              <a:rPr lang="en-US" sz="2000"/>
              <a:t>print("Classification Report:")</a:t>
            </a:r>
          </a:p>
          <a:p>
            <a:r>
              <a:rPr lang="en-US" sz="2000"/>
              <a:t>print(classification_report(y_test, y_pred))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82725" y="1092200"/>
            <a:ext cx="7985125" cy="2306955"/>
          </a:xfrm>
          <a:prstGeom prst="rect">
            <a:avLst/>
          </a:prstGeom>
          <a:noFill/>
        </p:spPr>
        <p:txBody>
          <a:bodyPr wrap="square" rtlCol="0">
            <a:spAutoFit/>
          </a:bodyPr>
          <a:lstStyle/>
          <a:p>
            <a:r>
              <a:rPr lang="en-US" sz="2400"/>
              <a:t># Prediction</a:t>
            </a:r>
          </a:p>
          <a:p>
            <a:r>
              <a:rPr lang="en-US" sz="2400"/>
              <a:t>new_reviews = ["The cinematography was breathtaking.", "The dialogue felt forced."]</a:t>
            </a:r>
          </a:p>
          <a:p>
            <a:r>
              <a:rPr lang="en-US" sz="2400"/>
              <a:t>new_reviews_vec = vectorizer.transform(new_reviews)</a:t>
            </a:r>
          </a:p>
          <a:p>
            <a:r>
              <a:rPr lang="en-US" sz="2400"/>
              <a:t>predictions = model.predict(new_reviews_vec)</a:t>
            </a:r>
          </a:p>
          <a:p>
            <a:r>
              <a:rPr lang="en-US" sz="2400"/>
              <a:t>print("Predictions for new reviews:",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lstStyle/>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lstStyle/>
          <a:p>
            <a:r>
              <a:rPr lang="en-US" sz="2000">
                <a:cs typeface="+mn-lt"/>
              </a:rPr>
              <a:t>macro avg 1.00 1.00 1.00 2</a:t>
            </a:r>
          </a:p>
          <a:p>
            <a:r>
              <a:rPr lang="en-US" sz="2000">
                <a:cs typeface="+mn-lt"/>
              </a:rPr>
              <a:t>weighted avg 1.00 1.00 1.00 2</a:t>
            </a:r>
          </a:p>
          <a:p>
            <a:endParaRPr lang="en-US" sz="2000">
              <a:cs typeface="+mn-lt"/>
            </a:endParaRPr>
          </a:p>
          <a:p>
            <a:r>
              <a:rPr lang="en-US" sz="2000">
                <a:cs typeface="+mn-lt"/>
              </a:rPr>
              <a:t>Predictions for new reviews: [10]</a:t>
            </a:r>
          </a:p>
          <a:p>
            <a:r>
              <a:rPr lang="en-US" sz="2000">
                <a:cs typeface="+mn-lt"/>
              </a:rPr>
              <a:t>The model predicts the sentiment of the new reviews as positive for "The cinematography was breathtaking." and negative for "The dialogue felt forced."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lstStyle/>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2" name="Text Box 1"/>
          <p:cNvSpPr txBox="1"/>
          <p:nvPr/>
        </p:nvSpPr>
        <p:spPr>
          <a:xfrm>
            <a:off x="855345" y="1468755"/>
            <a:ext cx="10135235" cy="4799965"/>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Development and Evaluation:</a:t>
            </a: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p>
          <a:p>
            <a:endParaRPr lang="en-US"/>
          </a:p>
          <a:p>
            <a:r>
              <a:rPr lang="en-US">
                <a:latin typeface="Franklin Gothic Demi" panose="020B0703020102020204" charset="0"/>
                <a:cs typeface="Franklin Gothic Demi" panose="020B0703020102020204" charset="0"/>
              </a:rPr>
              <a:t>Feature Engineering:</a:t>
            </a: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p>
          <a:p>
            <a:endParaRPr lang="en-US"/>
          </a:p>
          <a:p>
            <a:r>
              <a:rPr lang="en-US">
                <a:latin typeface="Franklin Gothic Demi" panose="020B0703020102020204" charset="0"/>
                <a:cs typeface="Franklin Gothic Demi" panose="020B0703020102020204" charset="0"/>
              </a:rPr>
              <a:t>Hyperparameter Tuning:</a:t>
            </a:r>
          </a:p>
          <a:p>
            <a:r>
              <a:rPr lang="en-US"/>
              <a:t>ing the hyperparameters of the chosen models to improve their performance further. Techniques like grid search, random search, or Bayesian optimization can be employed for this purpose.</a:t>
            </a:r>
          </a:p>
          <a:p>
            <a:endParaRPr lang="en-US"/>
          </a:p>
          <a:p>
            <a:r>
              <a:rPr lang="en-US">
                <a:latin typeface="Franklin Gothic Demi" panose="020B0703020102020204" charset="0"/>
                <a:cs typeface="Franklin Gothic Demi" panose="020B0703020102020204" charset="0"/>
              </a:rPr>
              <a:t>Ensemble Methods</a:t>
            </a:r>
            <a:r>
              <a:rPr lang="en-US"/>
              <a:t>:</a:t>
            </a:r>
          </a:p>
          <a:p>
            <a:r>
              <a:rPr lang="en-US"/>
              <a:t> Exploring ensemble methods such as bagging, boosting, or stacking to combine the predictions of multiple models, potentially improving overall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7130" y="751840"/>
            <a:ext cx="9511665" cy="535432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Interpretability: </a:t>
            </a: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p>
          <a:p>
            <a:endParaRPr lang="en-US"/>
          </a:p>
          <a:p>
            <a:r>
              <a:rPr lang="en-US">
                <a:latin typeface="Franklin Gothic Demi" panose="020B0703020102020204" charset="0"/>
                <a:cs typeface="Franklin Gothic Demi" panose="020B0703020102020204" charset="0"/>
              </a:rPr>
              <a:t>Transfer Learning:</a:t>
            </a:r>
          </a:p>
          <a:p>
            <a:r>
              <a:rPr lang="en-US"/>
              <a:t>    Leveraging pre-trained language models (e.g., BERT, GPT) and fine-tuning them on the movie review dataset. Transfer learning can help improve performance, especially when dealing with limited training data.</a:t>
            </a:r>
          </a:p>
          <a:p>
            <a:endParaRPr lang="en-US"/>
          </a:p>
          <a:p>
            <a:r>
              <a:rPr lang="en-US">
                <a:latin typeface="Franklin Gothic Demi" panose="020B0703020102020204" charset="0"/>
                <a:cs typeface="Franklin Gothic Demi" panose="020B0703020102020204" charset="0"/>
              </a:rPr>
              <a:t>Scalability and Efficiency: </a:t>
            </a:r>
          </a:p>
          <a:p>
            <a:r>
              <a:rPr lang="en-US"/>
              <a:t>   Exploring methods to scale the classification process efficiently, especially if the dataset size grows in the future. This could involve distributed computing frameworks or optimizations tailored to the specific algorithms used.</a:t>
            </a:r>
          </a:p>
          <a:p>
            <a:endParaRPr lang="en-US"/>
          </a:p>
          <a:p>
            <a:r>
              <a:rPr lang="en-US">
                <a:latin typeface="Franklin Gothic Demi" panose="020B0703020102020204" charset="0"/>
                <a:cs typeface="Franklin Gothic Demi" panose="020B0703020102020204" charset="0"/>
              </a:rPr>
              <a:t>Domain Adaptation:</a:t>
            </a:r>
          </a:p>
          <a:p>
            <a:r>
              <a:rPr lang="en-US"/>
              <a:t>    Investigating techniques to adapt the classification models to different genres or languages of movie reviews, ensuring robustness and generalization across various 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lstStyle/>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FDC9E4-E655-CDAA-364D-70E4840BC43C}"/>
              </a:ext>
            </a:extLst>
          </p:cNvPr>
          <p:cNvSpPr txBox="1"/>
          <p:nvPr/>
        </p:nvSpPr>
        <p:spPr>
          <a:xfrm>
            <a:off x="2603378" y="1108717"/>
            <a:ext cx="4871282" cy="369332"/>
          </a:xfrm>
          <a:prstGeom prst="rect">
            <a:avLst/>
          </a:prstGeom>
          <a:noFill/>
          <a:ln>
            <a:solidFill>
              <a:schemeClr val="accent1"/>
            </a:solidFill>
          </a:ln>
        </p:spPr>
        <p:txBody>
          <a:bodyPr wrap="square">
            <a:spAutoFit/>
          </a:bodyPr>
          <a:lstStyle/>
          <a:p>
            <a:pPr algn="l"/>
            <a:r>
              <a:rPr lang="en-US" b="1" i="0" dirty="0">
                <a:solidFill>
                  <a:schemeClr val="accent1"/>
                </a:solidFill>
                <a:effectLst/>
                <a:latin typeface="-apple-system"/>
              </a:rPr>
              <a:t>Research question and problem framing</a:t>
            </a:r>
          </a:p>
        </p:txBody>
      </p:sp>
      <p:sp>
        <p:nvSpPr>
          <p:cNvPr id="5" name="TextBox 4">
            <a:extLst>
              <a:ext uri="{FF2B5EF4-FFF2-40B4-BE49-F238E27FC236}">
                <a16:creationId xmlns:a16="http://schemas.microsoft.com/office/drawing/2014/main" id="{66539CF1-C1A6-BE58-4564-39C321122FCA}"/>
              </a:ext>
            </a:extLst>
          </p:cNvPr>
          <p:cNvSpPr txBox="1"/>
          <p:nvPr/>
        </p:nvSpPr>
        <p:spPr>
          <a:xfrm>
            <a:off x="2309136" y="2140214"/>
            <a:ext cx="6095406" cy="2862322"/>
          </a:xfrm>
          <a:prstGeom prst="rect">
            <a:avLst/>
          </a:prstGeom>
          <a:noFill/>
        </p:spPr>
        <p:txBody>
          <a:bodyPr wrap="square">
            <a:spAutoFit/>
          </a:bodyPr>
          <a:lstStyle/>
          <a:p>
            <a:r>
              <a:rPr lang="en-US" b="0" i="0" dirty="0">
                <a:effectLst/>
                <a:latin typeface="-apple-system"/>
              </a:rPr>
              <a:t>Every year, thousands of movies are produced in the film industry. It is a multi-billion dollar industry where a tremendous amount of investment and funding is involved with each project yet so few of them achieve the commercial success. There are many factors that influence the success of a film, ranging from the cast to the popularity of the director. Considering this, it is a bit of gamble for the movie to be produced in the first place. With so much at stake, we would benefit a great deal from studying and analyzing the datasets that are available to us today.</a:t>
            </a:r>
            <a:endParaRPr lang="en-US" dirty="0"/>
          </a:p>
        </p:txBody>
      </p:sp>
    </p:spTree>
    <p:extLst>
      <p:ext uri="{BB962C8B-B14F-4D97-AF65-F5344CB8AC3E}">
        <p14:creationId xmlns:p14="http://schemas.microsoft.com/office/powerpoint/2010/main" val="226301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a:graphicFrameLocks noGrp="1"/>
          </p:cNvGraphicFramePr>
          <p:nvPr>
            <p:ph idx="1"/>
          </p:nvPr>
        </p:nvGraphicFramePr>
        <p:xfrm>
          <a:off x="495935" y="1698625"/>
          <a:ext cx="10995025" cy="2496820"/>
        </p:xfrm>
        <a:graphic>
          <a:graphicData uri="http://schemas.openxmlformats.org/drawingml/2006/table">
            <a:tbl>
              <a:tblPr/>
              <a:tblGrid>
                <a:gridCol w="10995025">
                  <a:extLst>
                    <a:ext uri="{9D8B030D-6E8A-4147-A177-3AD203B41FA5}">
                      <a16:colId xmlns:a16="http://schemas.microsoft.com/office/drawing/2014/main" val="20000"/>
                    </a:ext>
                  </a:extLst>
                </a:gridCol>
              </a:tblGrid>
              <a:tr h="225425">
                <a:tc>
                  <a:txBody>
                    <a:bodyPr/>
                    <a:lstStyle/>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27455" y="956310"/>
            <a:ext cx="8190230" cy="3039110"/>
          </a:xfrm>
          <a:prstGeom prst="rect">
            <a:avLst/>
          </a:prstGeom>
          <a:noFill/>
        </p:spPr>
        <p:txBody>
          <a:bodyPr wrap="square" rtlCol="0">
            <a:noAutofit/>
          </a:bodyPr>
          <a:lstStyle/>
          <a:p>
            <a:r>
              <a:rPr lang="en-US" sz="2400">
                <a:latin typeface="Arial Black" panose="020B0A04020102020204" charset="0"/>
                <a:cs typeface="Arial Black" panose="020B0A04020102020204" charset="0"/>
              </a:rPr>
              <a:t>Feature Extraction:</a:t>
            </a:r>
          </a:p>
          <a:p>
            <a:r>
              <a:rPr lang="en-US" sz="2400"/>
              <a:t> </a:t>
            </a:r>
            <a:r>
              <a:rPr lang="en-IN" altLang="en-US" sz="2400"/>
              <a:t>  </a:t>
            </a:r>
            <a:r>
              <a:rPr lang="en-US" sz="2400"/>
              <a:t> Use techniques like Bag-of-Words, TF-IDF, or word embeddings to represent the textual data as numerical features.</a:t>
            </a:r>
          </a:p>
          <a:p>
            <a:endParaRPr lang="en-US" sz="2400"/>
          </a:p>
          <a:p>
            <a:r>
              <a:rPr lang="en-US" sz="2400">
                <a:latin typeface="Arial Black" panose="020B0A04020102020204" charset="0"/>
                <a:cs typeface="Arial Black" panose="020B0A04020102020204" charset="0"/>
              </a:rPr>
              <a:t>Model Selection:</a:t>
            </a:r>
            <a:r>
              <a:rPr lang="en-US" sz="2400"/>
              <a:t> </a:t>
            </a:r>
          </a:p>
          <a:p>
            <a:r>
              <a:rPr lang="en-US" sz="2400"/>
              <a:t> </a:t>
            </a:r>
            <a:r>
              <a:rPr lang="en-IN" altLang="en-US" sz="2400"/>
              <a:t>     </a:t>
            </a:r>
            <a:r>
              <a:rPr lang="en-US" sz="2400"/>
              <a:t>Choose a classification algorithm such as Logistic Regression, Naive Bayes, Support</a:t>
            </a:r>
          </a:p>
        </p:txBody>
      </p:sp>
      <p:sp>
        <p:nvSpPr>
          <p:cNvPr id="6" name="Text Box 5"/>
          <p:cNvSpPr txBox="1"/>
          <p:nvPr/>
        </p:nvSpPr>
        <p:spPr>
          <a:xfrm>
            <a:off x="1227455" y="4315460"/>
            <a:ext cx="9131300" cy="1740535"/>
          </a:xfrm>
          <a:prstGeom prst="rect">
            <a:avLst/>
          </a:prstGeom>
          <a:noFill/>
        </p:spPr>
        <p:txBody>
          <a:bodyPr wrap="square" rtlCol="0" anchor="t">
            <a:noAutofit/>
          </a:bodyPr>
          <a:lstStyle/>
          <a:p>
            <a:r>
              <a:rPr lang="en-US" sz="2400">
                <a:latin typeface="Arial Black" panose="020B0A04020102020204" charset="0"/>
                <a:cs typeface="Arial Black" panose="020B0A04020102020204" charset="0"/>
              </a:rPr>
              <a:t>Model Training:</a:t>
            </a:r>
            <a:r>
              <a:rPr lang="en-US" sz="2400"/>
              <a:t> </a:t>
            </a:r>
          </a:p>
          <a:p>
            <a:r>
              <a:rPr lang="en-IN" altLang="en-US" sz="2400"/>
              <a:t> </a:t>
            </a:r>
            <a:r>
              <a:rPr lang="en-US" sz="2400"/>
              <a:t>Train the selected model using the training dataset. Tune hyperparameters if necessary using techniques like cross-validation.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5685" y="1305560"/>
            <a:ext cx="9113520" cy="4246245"/>
          </a:xfrm>
          <a:prstGeom prst="rect">
            <a:avLst/>
          </a:prstGeom>
          <a:noFill/>
        </p:spPr>
        <p:txBody>
          <a:bodyPr wrap="square" rtlCol="0" anchor="t">
            <a:spAutoFit/>
          </a:bodyPr>
          <a:lstStyle/>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p>
          <a:p>
            <a:endParaRPr lang="en-US" sz="2800"/>
          </a:p>
          <a:p>
            <a:r>
              <a:rPr lang="en-US" sz="2800">
                <a:latin typeface="Arial Black" panose="020B0A04020102020204" charset="0"/>
                <a:cs typeface="Arial Black" panose="020B0A04020102020204" charset="0"/>
              </a:rPr>
              <a:t>Prediction:</a:t>
            </a:r>
          </a:p>
          <a:p>
            <a:r>
              <a:rPr lang="en-US" sz="2800"/>
              <a:t> </a:t>
            </a:r>
            <a:r>
              <a:rPr lang="en-IN" altLang="en-US" sz="2800"/>
              <a:t>  </a:t>
            </a:r>
            <a:r>
              <a:rPr lang="en-US" sz="2800"/>
              <a:t> Finally, make predictions on new data or the provided dataset to determine the number of positive and negative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lstStyle/>
          <a:p>
            <a:r>
              <a:rPr lang="en-US">
                <a:latin typeface="Franklin Gothic Demi" panose="020B0703020102020204" charset="0"/>
                <a:cs typeface="Franklin Gothic Demi" panose="020B0703020102020204" charset="0"/>
              </a:rPr>
              <a:t>Traditional Machine Learning Algorithms:</a:t>
            </a:r>
          </a:p>
          <a:p>
            <a:endParaRPr lang="en-US"/>
          </a:p>
          <a:p>
            <a:r>
              <a:rPr lang="en-US">
                <a:latin typeface="Franklin Gothic Demi" panose="020B0703020102020204" charset="0"/>
                <a:cs typeface="Franklin Gothic Demi" panose="020B0703020102020204" charset="0"/>
              </a:rPr>
              <a:t>Logistic Regression:</a:t>
            </a:r>
          </a:p>
          <a:p>
            <a:r>
              <a:rPr lang="en-US"/>
              <a:t>      A simple and efficient algorithm often used for binary classification tasks.</a:t>
            </a:r>
          </a:p>
          <a:p>
            <a:r>
              <a:rPr lang="en-US"/>
              <a:t>Support Vector Machines (SVM): Effective for high-dimensional spaces and widely used in text classification tasks.</a:t>
            </a:r>
          </a:p>
          <a:p>
            <a:r>
              <a:rPr lang="en-US">
                <a:latin typeface="Franklin Gothic Demi" panose="020B0703020102020204" charset="0"/>
                <a:cs typeface="Franklin Gothic Demi" panose="020B0703020102020204" charset="0"/>
              </a:rPr>
              <a:t>Naive Bayes:</a:t>
            </a:r>
          </a:p>
          <a:p>
            <a:r>
              <a:rPr lang="en-US"/>
              <a:t>      Particularly suitable for text classification due to its simplicity and efficiency.</a:t>
            </a:r>
          </a:p>
          <a:p>
            <a:r>
              <a:rPr lang="en-US"/>
              <a:t>Random Forests or Gradient Boosting Machines: Ensemble methods that can capture complex patterns in the data.</a:t>
            </a:r>
          </a:p>
        </p:txBody>
      </p:sp>
      <p:sp>
        <p:nvSpPr>
          <p:cNvPr id="4" name="Text Box 3"/>
          <p:cNvSpPr txBox="1"/>
          <p:nvPr/>
        </p:nvSpPr>
        <p:spPr>
          <a:xfrm>
            <a:off x="737235" y="4424680"/>
            <a:ext cx="10773410" cy="2306955"/>
          </a:xfrm>
          <a:prstGeom prst="rect">
            <a:avLst/>
          </a:prstGeom>
          <a:noFill/>
        </p:spPr>
        <p:txBody>
          <a:bodyPr wrap="square" rtlCol="0">
            <a:spAutoFit/>
          </a:bodyPr>
          <a:lstStyle/>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p>
          <a:p>
            <a:endParaRPr lang="en-US"/>
          </a:p>
          <a:p>
            <a:r>
              <a:rPr lang="en-US">
                <a:latin typeface="Franklin Gothic Demi" panose="020B0703020102020204" charset="0"/>
                <a:cs typeface="Franklin Gothic Demi" panose="020B0703020102020204" charset="0"/>
              </a:rPr>
              <a:t>Convolutional Neural Networks (CNNs):</a:t>
            </a:r>
          </a:p>
          <a:p>
            <a:r>
              <a:rPr lang="en-US"/>
              <a:t>      Particularly effective for tasks involving spatial structure, such as image classification. However, they can also be adapted to sequential data like text.</a:t>
            </a:r>
          </a:p>
          <a:p>
            <a:r>
              <a:rPr lang="en-US">
                <a:latin typeface="Franklin Gothic Demi" panose="020B0703020102020204" charset="0"/>
                <a:cs typeface="Franklin Gothic Demi" panose="020B0703020102020204" charset="0"/>
              </a:rPr>
              <a:t>Recurrent Neural Networks (RNNs):</a:t>
            </a:r>
          </a:p>
          <a:p>
            <a:r>
              <a:rPr lang="en-US"/>
              <a:t> Suitable for sequential data, like text, due to their ability to retain contextual information over sequences.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6820" y="1497965"/>
            <a:ext cx="8591550" cy="313817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Long Short-Term Memory Networks (LSTMs): </a:t>
            </a:r>
          </a:p>
          <a:p>
            <a:r>
              <a:rPr lang="en-US"/>
              <a:t>          A type of RNN that can effectively model long-range dependencies in sequential data.</a:t>
            </a:r>
          </a:p>
          <a:p>
            <a:endParaRPr lang="en-US"/>
          </a:p>
          <a:p>
            <a:r>
              <a:rPr lang="en-US">
                <a:latin typeface="Franklin Gothic Demi" panose="020B0703020102020204" charset="0"/>
                <a:cs typeface="Franklin Gothic Demi" panose="020B0703020102020204" charset="0"/>
              </a:rPr>
              <a:t>Transformer Models:</a:t>
            </a:r>
          </a:p>
          <a:p>
            <a:r>
              <a:rPr lang="en-US"/>
              <a:t>            State-of-the-art models for natural language processing tasks, like BERT, GPT, etc.</a:t>
            </a:r>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p>
          <a:p>
            <a:pPr marL="0" indent="0">
              <a:buNone/>
            </a:pPr>
            <a:r>
              <a:rPr lang="en-IN" sz="5600" dirty="0"/>
              <a:t>from sklearn.feature_extraction.text import TfidfVectorizer</a:t>
            </a:r>
          </a:p>
          <a:p>
            <a:pPr marL="0" indent="0">
              <a:buNone/>
            </a:pPr>
            <a:r>
              <a:rPr lang="en-IN" sz="5600" dirty="0"/>
              <a:t>from sklearn.linear_model import LogisticRegression</a:t>
            </a:r>
          </a:p>
          <a:p>
            <a:pPr marL="0" indent="0">
              <a:buNone/>
            </a:pPr>
            <a:r>
              <a:rPr lang="en-IN" sz="5600" dirty="0"/>
              <a:t>from sklearn.metrics import accuracy_score, classification_report</a:t>
            </a:r>
          </a:p>
          <a:p>
            <a:pPr marL="305435" indent="-305435"/>
            <a:endParaRPr lang="en-IN" sz="5600" dirty="0"/>
          </a:p>
          <a:p>
            <a:pPr marL="0" indent="0">
              <a:buNone/>
            </a:pPr>
            <a:r>
              <a:rPr lang="en-IN" sz="5600" dirty="0"/>
              <a:t># Sample data (replace with your movie dataset)</a:t>
            </a:r>
          </a:p>
          <a:p>
            <a:pPr marL="0" indent="0">
              <a:buNone/>
            </a:pPr>
            <a:r>
              <a:rPr lang="en-IN" sz="5600" dirty="0"/>
              <a:t>X_train = ["This movie is amazing!", "I hated every moment of this film."]</a:t>
            </a:r>
          </a:p>
          <a:p>
            <a:pPr marL="0" indent="0">
              <a:buNone/>
            </a:pPr>
            <a:r>
              <a:rPr lang="en-IN" sz="5600" dirty="0"/>
              <a:t>y_train = [1, 0]  # 1 for positive, 0 for negative</a:t>
            </a:r>
          </a:p>
          <a:p>
            <a:pPr marL="0" indent="0">
              <a:buNone/>
            </a:pPr>
            <a:r>
              <a:rPr lang="en-IN" sz="5600" dirty="0"/>
              <a:t>X_test = ["The plot was captivating.", "I couldn't stand the acting."]</a:t>
            </a:r>
          </a:p>
          <a:p>
            <a:pPr marL="0" indent="0">
              <a:buNone/>
            </a:pPr>
            <a:r>
              <a:rPr lang="en-IN" sz="5600" dirty="0"/>
              <a:t>y_test = [1, 0]  # Ground truth labels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7444</Words>
  <Application>Microsoft Office PowerPoint</Application>
  <PresentationFormat>Widescreen</PresentationFormat>
  <Paragraphs>158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IMDB Movie Reviews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PowerPoint Presentation</vt:lpstr>
      <vt:lpstr>   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918667543919</cp:lastModifiedBy>
  <cp:revision>33</cp:revision>
  <dcterms:created xsi:type="dcterms:W3CDTF">2021-05-26T16:50:00Z</dcterms:created>
  <dcterms:modified xsi:type="dcterms:W3CDTF">2024-04-04T16:47:59Z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E4E15EF6DE48427FAF7AE676EFF5346B_13</vt:lpwstr>
  </property>
  <property fmtid="{D5CDD505-2E9C-101B-9397-08002B2CF9AE}" pid="4" name="KSOProductBuildVer">
    <vt:lpwstr>1033-12.2.0.13489</vt:lpwstr>
  </property>
</Properties>
</file>