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0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5533CB-78FF-4366-A47B-88C3BCD836D0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67EC2E-50A1-416A-828B-31BE16D1FC8F}">
      <dgm:prSet phldrT="[Text]" phldr="0"/>
      <dgm:spPr/>
      <dgm:t>
        <a:bodyPr/>
        <a:lstStyle/>
        <a:p>
          <a:pPr rtl="0"/>
          <a:r>
            <a:rPr lang="en-US" b="0" dirty="0">
              <a:solidFill>
                <a:srgbClr val="000000"/>
              </a:solidFill>
              <a:latin typeface="Calibri"/>
            </a:rPr>
            <a:t>Data processing</a:t>
          </a:r>
          <a:endParaRPr lang="en-US" b="1" dirty="0"/>
        </a:p>
      </dgm:t>
    </dgm:pt>
    <dgm:pt modelId="{D7D7E1FD-B27A-4B15-8034-058C10AB17F0}" type="parTrans" cxnId="{9C321034-674D-4B07-89CB-392140578DB8}">
      <dgm:prSet/>
      <dgm:spPr/>
      <dgm:t>
        <a:bodyPr/>
        <a:lstStyle/>
        <a:p>
          <a:endParaRPr lang="en-US"/>
        </a:p>
      </dgm:t>
    </dgm:pt>
    <dgm:pt modelId="{3FEF451B-9624-4104-A2E1-7059B3F417D3}" type="sibTrans" cxnId="{9C321034-674D-4B07-89CB-392140578DB8}">
      <dgm:prSet/>
      <dgm:spPr/>
      <dgm:t>
        <a:bodyPr/>
        <a:lstStyle/>
        <a:p>
          <a:endParaRPr lang="en-US"/>
        </a:p>
      </dgm:t>
    </dgm:pt>
    <dgm:pt modelId="{CF0056B1-5845-424E-BC80-4427DFBAE5A8}">
      <dgm:prSet phldrT="[Text]" phldr="0"/>
      <dgm:spPr/>
      <dgm:t>
        <a:bodyPr/>
        <a:lstStyle/>
        <a:p>
          <a:pPr rtl="0"/>
          <a:r>
            <a:rPr lang="en-US" b="1" dirty="0">
              <a:solidFill>
                <a:srgbClr val="0D0D0D"/>
              </a:solidFill>
            </a:rPr>
            <a:t>Splitting the Data</a:t>
          </a:r>
          <a:endParaRPr lang="en-US" dirty="0"/>
        </a:p>
      </dgm:t>
    </dgm:pt>
    <dgm:pt modelId="{776A5708-05CC-4BC0-A736-AA7990DF33C4}" type="parTrans" cxnId="{B8CBF7AD-9143-4222-AA86-0C0350CD4D46}">
      <dgm:prSet/>
      <dgm:spPr/>
      <dgm:t>
        <a:bodyPr/>
        <a:lstStyle/>
        <a:p>
          <a:endParaRPr lang="en-US"/>
        </a:p>
      </dgm:t>
    </dgm:pt>
    <dgm:pt modelId="{16D7874C-72E3-4AF6-A0F9-3DF275996CB0}" type="sibTrans" cxnId="{B8CBF7AD-9143-4222-AA86-0C0350CD4D46}">
      <dgm:prSet/>
      <dgm:spPr/>
      <dgm:t>
        <a:bodyPr/>
        <a:lstStyle/>
        <a:p>
          <a:endParaRPr lang="en-US"/>
        </a:p>
      </dgm:t>
    </dgm:pt>
    <dgm:pt modelId="{80740B03-AB0B-4861-9ABC-0991DD0054C6}">
      <dgm:prSet phldrT="[Text]" phldr="0"/>
      <dgm:spPr/>
      <dgm:t>
        <a:bodyPr/>
        <a:lstStyle/>
        <a:p>
          <a:pPr rtl="0"/>
          <a:r>
            <a:rPr lang="en-US" b="0" dirty="0">
              <a:solidFill>
                <a:srgbClr val="000000"/>
              </a:solidFill>
              <a:latin typeface="Calibri"/>
            </a:rPr>
            <a:t>Choosing a Regression Model</a:t>
          </a:r>
          <a:endParaRPr lang="en-US" b="1" dirty="0"/>
        </a:p>
      </dgm:t>
    </dgm:pt>
    <dgm:pt modelId="{81507E8D-8944-42C4-AF7C-BA312BD84E95}" type="parTrans" cxnId="{BA51A6B1-2A27-4AD4-BDF6-B9E22997AC09}">
      <dgm:prSet/>
      <dgm:spPr/>
      <dgm:t>
        <a:bodyPr/>
        <a:lstStyle/>
        <a:p>
          <a:endParaRPr lang="en-US"/>
        </a:p>
      </dgm:t>
    </dgm:pt>
    <dgm:pt modelId="{935FCA91-B3A3-4AC6-A05F-9458B1AD1437}" type="sibTrans" cxnId="{BA51A6B1-2A27-4AD4-BDF6-B9E22997AC09}">
      <dgm:prSet/>
      <dgm:spPr/>
      <dgm:t>
        <a:bodyPr/>
        <a:lstStyle/>
        <a:p>
          <a:endParaRPr lang="en-US"/>
        </a:p>
      </dgm:t>
    </dgm:pt>
    <dgm:pt modelId="{A6822940-F180-45F7-BBCD-21A93744CBF6}">
      <dgm:prSet phldrT="[Text]" phldr="0"/>
      <dgm:spPr/>
      <dgm:t>
        <a:bodyPr/>
        <a:lstStyle/>
        <a:p>
          <a:r>
            <a:rPr lang="en-US" b="1" dirty="0">
              <a:solidFill>
                <a:srgbClr val="0D0D0D"/>
              </a:solidFill>
            </a:rPr>
            <a:t>Training the Model</a:t>
          </a:r>
          <a:endParaRPr lang="en-US" dirty="0"/>
        </a:p>
      </dgm:t>
    </dgm:pt>
    <dgm:pt modelId="{50FB30D2-444B-4043-BFBA-F4371BFB61B4}" type="parTrans" cxnId="{4AE03454-DF57-4396-8F61-DFD6BE457E16}">
      <dgm:prSet/>
      <dgm:spPr/>
      <dgm:t>
        <a:bodyPr/>
        <a:lstStyle/>
        <a:p>
          <a:endParaRPr lang="en-US"/>
        </a:p>
      </dgm:t>
    </dgm:pt>
    <dgm:pt modelId="{85323F0E-1701-40D6-8384-F39ED99B148C}" type="sibTrans" cxnId="{4AE03454-DF57-4396-8F61-DFD6BE457E16}">
      <dgm:prSet/>
      <dgm:spPr/>
      <dgm:t>
        <a:bodyPr/>
        <a:lstStyle/>
        <a:p>
          <a:endParaRPr lang="en-US"/>
        </a:p>
      </dgm:t>
    </dgm:pt>
    <dgm:pt modelId="{1648EB67-C37A-4327-BFD9-B327D623EFD2}">
      <dgm:prSet phldrT="[Text]" phldr="0"/>
      <dgm:spPr/>
      <dgm:t>
        <a:bodyPr/>
        <a:lstStyle/>
        <a:p>
          <a:r>
            <a:rPr lang="en-US" b="1" dirty="0">
              <a:solidFill>
                <a:srgbClr val="0D0D0D"/>
              </a:solidFill>
            </a:rPr>
            <a:t>Prediction</a:t>
          </a:r>
          <a:endParaRPr lang="en-US" dirty="0"/>
        </a:p>
      </dgm:t>
    </dgm:pt>
    <dgm:pt modelId="{2A1DE9AF-66D6-42E6-A730-46B7A7583D81}" type="parTrans" cxnId="{A50CBE12-5D56-4BC9-AB61-7F4920D6B165}">
      <dgm:prSet/>
      <dgm:spPr/>
      <dgm:t>
        <a:bodyPr/>
        <a:lstStyle/>
        <a:p>
          <a:endParaRPr lang="en-US"/>
        </a:p>
      </dgm:t>
    </dgm:pt>
    <dgm:pt modelId="{ADE35589-7319-42DD-B350-D7BB7F208F64}" type="sibTrans" cxnId="{A50CBE12-5D56-4BC9-AB61-7F4920D6B165}">
      <dgm:prSet/>
      <dgm:spPr/>
      <dgm:t>
        <a:bodyPr/>
        <a:lstStyle/>
        <a:p>
          <a:endParaRPr lang="en-US"/>
        </a:p>
      </dgm:t>
    </dgm:pt>
    <dgm:pt modelId="{86F9AFF5-BCC0-4648-ABDE-76CFB8EAADB8}">
      <dgm:prSet phldr="0"/>
      <dgm:spPr/>
      <dgm:t>
        <a:bodyPr/>
        <a:lstStyle/>
        <a:p>
          <a:pPr rtl="0"/>
          <a:r>
            <a:rPr lang="en-US" b="1" dirty="0">
              <a:solidFill>
                <a:srgbClr val="0D0D0D"/>
              </a:solidFill>
            </a:rPr>
            <a:t>Model Evaluation</a:t>
          </a:r>
          <a:endParaRPr lang="en-US" b="1" dirty="0">
            <a:latin typeface="Calibri"/>
          </a:endParaRPr>
        </a:p>
      </dgm:t>
    </dgm:pt>
    <dgm:pt modelId="{DA71AE26-3052-42DA-BEA6-3ADB43E0811B}" type="parTrans" cxnId="{1CAB1CC1-FF2C-41B9-89FA-5DA97C017EC8}">
      <dgm:prSet/>
      <dgm:spPr/>
    </dgm:pt>
    <dgm:pt modelId="{DAE044B1-608A-4B2A-B286-7AA17D70EA67}" type="sibTrans" cxnId="{1CAB1CC1-FF2C-41B9-89FA-5DA97C017EC8}">
      <dgm:prSet/>
      <dgm:spPr/>
    </dgm:pt>
    <dgm:pt modelId="{AED9B5E0-B967-4C54-A600-E34C8C8E2379}" type="pres">
      <dgm:prSet presAssocID="{555533CB-78FF-4366-A47B-88C3BCD836D0}" presName="Name0" presStyleCnt="0">
        <dgm:presLayoutVars>
          <dgm:dir/>
          <dgm:resizeHandles val="exact"/>
        </dgm:presLayoutVars>
      </dgm:prSet>
      <dgm:spPr/>
    </dgm:pt>
    <dgm:pt modelId="{120F9FEA-9B04-460F-8A6C-573B71C37305}" type="pres">
      <dgm:prSet presAssocID="{555533CB-78FF-4366-A47B-88C3BCD836D0}" presName="cycle" presStyleCnt="0"/>
      <dgm:spPr/>
    </dgm:pt>
    <dgm:pt modelId="{18E6DEC5-931E-4005-BA12-D1C0379788DD}" type="pres">
      <dgm:prSet presAssocID="{1767EC2E-50A1-416A-828B-31BE16D1FC8F}" presName="nodeFirstNode" presStyleLbl="node1" presStyleIdx="0" presStyleCnt="6">
        <dgm:presLayoutVars>
          <dgm:bulletEnabled val="1"/>
        </dgm:presLayoutVars>
      </dgm:prSet>
      <dgm:spPr/>
    </dgm:pt>
    <dgm:pt modelId="{6CAEB2F7-996E-438E-91E4-5687E954111E}" type="pres">
      <dgm:prSet presAssocID="{3FEF451B-9624-4104-A2E1-7059B3F417D3}" presName="sibTransFirstNode" presStyleLbl="bgShp" presStyleIdx="0" presStyleCnt="1"/>
      <dgm:spPr/>
    </dgm:pt>
    <dgm:pt modelId="{5D0E137C-4D6E-4F8B-A18F-5ABE23315631}" type="pres">
      <dgm:prSet presAssocID="{CF0056B1-5845-424E-BC80-4427DFBAE5A8}" presName="nodeFollowingNodes" presStyleLbl="node1" presStyleIdx="1" presStyleCnt="6">
        <dgm:presLayoutVars>
          <dgm:bulletEnabled val="1"/>
        </dgm:presLayoutVars>
      </dgm:prSet>
      <dgm:spPr/>
    </dgm:pt>
    <dgm:pt modelId="{6BCE4950-A1A5-41D8-AED6-A5B9E80F2A41}" type="pres">
      <dgm:prSet presAssocID="{80740B03-AB0B-4861-9ABC-0991DD0054C6}" presName="nodeFollowingNodes" presStyleLbl="node1" presStyleIdx="2" presStyleCnt="6">
        <dgm:presLayoutVars>
          <dgm:bulletEnabled val="1"/>
        </dgm:presLayoutVars>
      </dgm:prSet>
      <dgm:spPr/>
    </dgm:pt>
    <dgm:pt modelId="{C01F2081-0097-4BB4-9CFB-AB11230001D6}" type="pres">
      <dgm:prSet presAssocID="{86F9AFF5-BCC0-4648-ABDE-76CFB8EAADB8}" presName="nodeFollowingNodes" presStyleLbl="node1" presStyleIdx="3" presStyleCnt="6">
        <dgm:presLayoutVars>
          <dgm:bulletEnabled val="1"/>
        </dgm:presLayoutVars>
      </dgm:prSet>
      <dgm:spPr/>
    </dgm:pt>
    <dgm:pt modelId="{5F0B721E-80C6-4B92-AFF7-729B570C9E34}" type="pres">
      <dgm:prSet presAssocID="{A6822940-F180-45F7-BBCD-21A93744CBF6}" presName="nodeFollowingNodes" presStyleLbl="node1" presStyleIdx="4" presStyleCnt="6">
        <dgm:presLayoutVars>
          <dgm:bulletEnabled val="1"/>
        </dgm:presLayoutVars>
      </dgm:prSet>
      <dgm:spPr/>
    </dgm:pt>
    <dgm:pt modelId="{0D13181A-FA1B-4AA4-951B-1FA43908AA2C}" type="pres">
      <dgm:prSet presAssocID="{1648EB67-C37A-4327-BFD9-B327D623EFD2}" presName="nodeFollowingNodes" presStyleLbl="node1" presStyleIdx="5" presStyleCnt="6">
        <dgm:presLayoutVars>
          <dgm:bulletEnabled val="1"/>
        </dgm:presLayoutVars>
      </dgm:prSet>
      <dgm:spPr/>
    </dgm:pt>
  </dgm:ptLst>
  <dgm:cxnLst>
    <dgm:cxn modelId="{CBFB5C02-3FFA-4582-B222-62D18929F614}" type="presOf" srcId="{CF0056B1-5845-424E-BC80-4427DFBAE5A8}" destId="{5D0E137C-4D6E-4F8B-A18F-5ABE23315631}" srcOrd="0" destOrd="0" presId="urn:microsoft.com/office/officeart/2005/8/layout/cycle3"/>
    <dgm:cxn modelId="{A50CBE12-5D56-4BC9-AB61-7F4920D6B165}" srcId="{555533CB-78FF-4366-A47B-88C3BCD836D0}" destId="{1648EB67-C37A-4327-BFD9-B327D623EFD2}" srcOrd="5" destOrd="0" parTransId="{2A1DE9AF-66D6-42E6-A730-46B7A7583D81}" sibTransId="{ADE35589-7319-42DD-B350-D7BB7F208F64}"/>
    <dgm:cxn modelId="{9C321034-674D-4B07-89CB-392140578DB8}" srcId="{555533CB-78FF-4366-A47B-88C3BCD836D0}" destId="{1767EC2E-50A1-416A-828B-31BE16D1FC8F}" srcOrd="0" destOrd="0" parTransId="{D7D7E1FD-B27A-4B15-8034-058C10AB17F0}" sibTransId="{3FEF451B-9624-4104-A2E1-7059B3F417D3}"/>
    <dgm:cxn modelId="{68A0325E-5977-4543-9E23-0EE99856B1BD}" type="presOf" srcId="{86F9AFF5-BCC0-4648-ABDE-76CFB8EAADB8}" destId="{C01F2081-0097-4BB4-9CFB-AB11230001D6}" srcOrd="0" destOrd="0" presId="urn:microsoft.com/office/officeart/2005/8/layout/cycle3"/>
    <dgm:cxn modelId="{28CEFD44-6217-4C46-BCE5-866F460C15D0}" type="presOf" srcId="{3FEF451B-9624-4104-A2E1-7059B3F417D3}" destId="{6CAEB2F7-996E-438E-91E4-5687E954111E}" srcOrd="0" destOrd="0" presId="urn:microsoft.com/office/officeart/2005/8/layout/cycle3"/>
    <dgm:cxn modelId="{4AE03454-DF57-4396-8F61-DFD6BE457E16}" srcId="{555533CB-78FF-4366-A47B-88C3BCD836D0}" destId="{A6822940-F180-45F7-BBCD-21A93744CBF6}" srcOrd="4" destOrd="0" parTransId="{50FB30D2-444B-4043-BFBA-F4371BFB61B4}" sibTransId="{85323F0E-1701-40D6-8384-F39ED99B148C}"/>
    <dgm:cxn modelId="{DA8E70AC-FE9F-4638-9A2A-E89041EB407D}" type="presOf" srcId="{80740B03-AB0B-4861-9ABC-0991DD0054C6}" destId="{6BCE4950-A1A5-41D8-AED6-A5B9E80F2A41}" srcOrd="0" destOrd="0" presId="urn:microsoft.com/office/officeart/2005/8/layout/cycle3"/>
    <dgm:cxn modelId="{B8CBF7AD-9143-4222-AA86-0C0350CD4D46}" srcId="{555533CB-78FF-4366-A47B-88C3BCD836D0}" destId="{CF0056B1-5845-424E-BC80-4427DFBAE5A8}" srcOrd="1" destOrd="0" parTransId="{776A5708-05CC-4BC0-A736-AA7990DF33C4}" sibTransId="{16D7874C-72E3-4AF6-A0F9-3DF275996CB0}"/>
    <dgm:cxn modelId="{BA51A6B1-2A27-4AD4-BDF6-B9E22997AC09}" srcId="{555533CB-78FF-4366-A47B-88C3BCD836D0}" destId="{80740B03-AB0B-4861-9ABC-0991DD0054C6}" srcOrd="2" destOrd="0" parTransId="{81507E8D-8944-42C4-AF7C-BA312BD84E95}" sibTransId="{935FCA91-B3A3-4AC6-A05F-9458B1AD1437}"/>
    <dgm:cxn modelId="{1CAB1CC1-FF2C-41B9-89FA-5DA97C017EC8}" srcId="{555533CB-78FF-4366-A47B-88C3BCD836D0}" destId="{86F9AFF5-BCC0-4648-ABDE-76CFB8EAADB8}" srcOrd="3" destOrd="0" parTransId="{DA71AE26-3052-42DA-BEA6-3ADB43E0811B}" sibTransId="{DAE044B1-608A-4B2A-B286-7AA17D70EA67}"/>
    <dgm:cxn modelId="{281484C5-9D72-4552-808C-B5C5DB5CCE8C}" type="presOf" srcId="{A6822940-F180-45F7-BBCD-21A93744CBF6}" destId="{5F0B721E-80C6-4B92-AFF7-729B570C9E34}" srcOrd="0" destOrd="0" presId="urn:microsoft.com/office/officeart/2005/8/layout/cycle3"/>
    <dgm:cxn modelId="{72784AD8-1466-4D56-8211-716BA243EEC5}" type="presOf" srcId="{1648EB67-C37A-4327-BFD9-B327D623EFD2}" destId="{0D13181A-FA1B-4AA4-951B-1FA43908AA2C}" srcOrd="0" destOrd="0" presId="urn:microsoft.com/office/officeart/2005/8/layout/cycle3"/>
    <dgm:cxn modelId="{7C6780F8-8686-451D-803F-1E7A1D0F07D4}" type="presOf" srcId="{1767EC2E-50A1-416A-828B-31BE16D1FC8F}" destId="{18E6DEC5-931E-4005-BA12-D1C0379788DD}" srcOrd="0" destOrd="0" presId="urn:microsoft.com/office/officeart/2005/8/layout/cycle3"/>
    <dgm:cxn modelId="{C7EFFCFE-F183-4ABD-AF96-E4944FB0BCD1}" type="presOf" srcId="{555533CB-78FF-4366-A47B-88C3BCD836D0}" destId="{AED9B5E0-B967-4C54-A600-E34C8C8E2379}" srcOrd="0" destOrd="0" presId="urn:microsoft.com/office/officeart/2005/8/layout/cycle3"/>
    <dgm:cxn modelId="{0701A8AD-A154-4AC5-8983-0A419A87259F}" type="presParOf" srcId="{AED9B5E0-B967-4C54-A600-E34C8C8E2379}" destId="{120F9FEA-9B04-460F-8A6C-573B71C37305}" srcOrd="0" destOrd="0" presId="urn:microsoft.com/office/officeart/2005/8/layout/cycle3"/>
    <dgm:cxn modelId="{0DC6B742-8B0F-453C-BE1D-5075B143E4E6}" type="presParOf" srcId="{120F9FEA-9B04-460F-8A6C-573B71C37305}" destId="{18E6DEC5-931E-4005-BA12-D1C0379788DD}" srcOrd="0" destOrd="0" presId="urn:microsoft.com/office/officeart/2005/8/layout/cycle3"/>
    <dgm:cxn modelId="{24D84A5D-0B8B-4920-B4FA-6E6842885D48}" type="presParOf" srcId="{120F9FEA-9B04-460F-8A6C-573B71C37305}" destId="{6CAEB2F7-996E-438E-91E4-5687E954111E}" srcOrd="1" destOrd="0" presId="urn:microsoft.com/office/officeart/2005/8/layout/cycle3"/>
    <dgm:cxn modelId="{EDA914BB-E556-47B8-96A0-BA32AC040F7D}" type="presParOf" srcId="{120F9FEA-9B04-460F-8A6C-573B71C37305}" destId="{5D0E137C-4D6E-4F8B-A18F-5ABE23315631}" srcOrd="2" destOrd="0" presId="urn:microsoft.com/office/officeart/2005/8/layout/cycle3"/>
    <dgm:cxn modelId="{477E8D52-313C-4306-B9F5-3C06B285C0DC}" type="presParOf" srcId="{120F9FEA-9B04-460F-8A6C-573B71C37305}" destId="{6BCE4950-A1A5-41D8-AED6-A5B9E80F2A41}" srcOrd="3" destOrd="0" presId="urn:microsoft.com/office/officeart/2005/8/layout/cycle3"/>
    <dgm:cxn modelId="{63C610C4-A775-4235-9976-AF86722705E2}" type="presParOf" srcId="{120F9FEA-9B04-460F-8A6C-573B71C37305}" destId="{C01F2081-0097-4BB4-9CFB-AB11230001D6}" srcOrd="4" destOrd="0" presId="urn:microsoft.com/office/officeart/2005/8/layout/cycle3"/>
    <dgm:cxn modelId="{23D36B20-8E0B-400B-8B11-5B5823A579D6}" type="presParOf" srcId="{120F9FEA-9B04-460F-8A6C-573B71C37305}" destId="{5F0B721E-80C6-4B92-AFF7-729B570C9E34}" srcOrd="5" destOrd="0" presId="urn:microsoft.com/office/officeart/2005/8/layout/cycle3"/>
    <dgm:cxn modelId="{F2674EB6-4247-468A-A5DD-B5BA5F8573BF}" type="presParOf" srcId="{120F9FEA-9B04-460F-8A6C-573B71C37305}" destId="{0D13181A-FA1B-4AA4-951B-1FA43908AA2C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AEB2F7-996E-438E-91E4-5687E954111E}">
      <dsp:nvSpPr>
        <dsp:cNvPr id="0" name=""/>
        <dsp:cNvSpPr/>
      </dsp:nvSpPr>
      <dsp:spPr>
        <a:xfrm>
          <a:off x="1435570" y="-3597"/>
          <a:ext cx="5453349" cy="5453349"/>
        </a:xfrm>
        <a:prstGeom prst="circularArrow">
          <a:avLst>
            <a:gd name="adj1" fmla="val 5274"/>
            <a:gd name="adj2" fmla="val 312630"/>
            <a:gd name="adj3" fmla="val 14224951"/>
            <a:gd name="adj4" fmla="val 17128880"/>
            <a:gd name="adj5" fmla="val 547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E6DEC5-931E-4005-BA12-D1C0379788DD}">
      <dsp:nvSpPr>
        <dsp:cNvPr id="0" name=""/>
        <dsp:cNvSpPr/>
      </dsp:nvSpPr>
      <dsp:spPr>
        <a:xfrm>
          <a:off x="3123716" y="2996"/>
          <a:ext cx="2077057" cy="10385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dirty="0">
              <a:solidFill>
                <a:srgbClr val="000000"/>
              </a:solidFill>
              <a:latin typeface="Calibri"/>
            </a:rPr>
            <a:t>Data processing</a:t>
          </a:r>
          <a:endParaRPr lang="en-US" sz="1900" b="1" kern="1200" dirty="0"/>
        </a:p>
      </dsp:txBody>
      <dsp:txXfrm>
        <a:off x="3174413" y="53693"/>
        <a:ext cx="1975663" cy="937134"/>
      </dsp:txXfrm>
    </dsp:sp>
    <dsp:sp modelId="{5D0E137C-4D6E-4F8B-A18F-5ABE23315631}">
      <dsp:nvSpPr>
        <dsp:cNvPr id="0" name=""/>
        <dsp:cNvSpPr/>
      </dsp:nvSpPr>
      <dsp:spPr>
        <a:xfrm>
          <a:off x="5039634" y="1109152"/>
          <a:ext cx="2077057" cy="10385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rgbClr val="0D0D0D"/>
              </a:solidFill>
            </a:rPr>
            <a:t>Splitting the Data</a:t>
          </a:r>
          <a:endParaRPr lang="en-US" sz="1900" kern="1200" dirty="0"/>
        </a:p>
      </dsp:txBody>
      <dsp:txXfrm>
        <a:off x="5090331" y="1159849"/>
        <a:ext cx="1975663" cy="937134"/>
      </dsp:txXfrm>
    </dsp:sp>
    <dsp:sp modelId="{6BCE4950-A1A5-41D8-AED6-A5B9E80F2A41}">
      <dsp:nvSpPr>
        <dsp:cNvPr id="0" name=""/>
        <dsp:cNvSpPr/>
      </dsp:nvSpPr>
      <dsp:spPr>
        <a:xfrm>
          <a:off x="5039634" y="3321464"/>
          <a:ext cx="2077057" cy="10385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dirty="0">
              <a:solidFill>
                <a:srgbClr val="000000"/>
              </a:solidFill>
              <a:latin typeface="Calibri"/>
            </a:rPr>
            <a:t>Choosing a Regression Model</a:t>
          </a:r>
          <a:endParaRPr lang="en-US" sz="1900" b="1" kern="1200" dirty="0"/>
        </a:p>
      </dsp:txBody>
      <dsp:txXfrm>
        <a:off x="5090331" y="3372161"/>
        <a:ext cx="1975663" cy="937134"/>
      </dsp:txXfrm>
    </dsp:sp>
    <dsp:sp modelId="{C01F2081-0097-4BB4-9CFB-AB11230001D6}">
      <dsp:nvSpPr>
        <dsp:cNvPr id="0" name=""/>
        <dsp:cNvSpPr/>
      </dsp:nvSpPr>
      <dsp:spPr>
        <a:xfrm>
          <a:off x="3123716" y="4427620"/>
          <a:ext cx="2077057" cy="10385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rgbClr val="0D0D0D"/>
              </a:solidFill>
            </a:rPr>
            <a:t>Model Evaluation</a:t>
          </a:r>
          <a:endParaRPr lang="en-US" sz="1900" b="1" kern="1200" dirty="0">
            <a:latin typeface="Calibri"/>
          </a:endParaRPr>
        </a:p>
      </dsp:txBody>
      <dsp:txXfrm>
        <a:off x="3174413" y="4478317"/>
        <a:ext cx="1975663" cy="937134"/>
      </dsp:txXfrm>
    </dsp:sp>
    <dsp:sp modelId="{5F0B721E-80C6-4B92-AFF7-729B570C9E34}">
      <dsp:nvSpPr>
        <dsp:cNvPr id="0" name=""/>
        <dsp:cNvSpPr/>
      </dsp:nvSpPr>
      <dsp:spPr>
        <a:xfrm>
          <a:off x="1207797" y="3321464"/>
          <a:ext cx="2077057" cy="10385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rgbClr val="0D0D0D"/>
              </a:solidFill>
            </a:rPr>
            <a:t>Training the Model</a:t>
          </a:r>
          <a:endParaRPr lang="en-US" sz="1900" kern="1200" dirty="0"/>
        </a:p>
      </dsp:txBody>
      <dsp:txXfrm>
        <a:off x="1258494" y="3372161"/>
        <a:ext cx="1975663" cy="937134"/>
      </dsp:txXfrm>
    </dsp:sp>
    <dsp:sp modelId="{0D13181A-FA1B-4AA4-951B-1FA43908AA2C}">
      <dsp:nvSpPr>
        <dsp:cNvPr id="0" name=""/>
        <dsp:cNvSpPr/>
      </dsp:nvSpPr>
      <dsp:spPr>
        <a:xfrm>
          <a:off x="1207797" y="1109152"/>
          <a:ext cx="2077057" cy="10385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rgbClr val="0D0D0D"/>
              </a:solidFill>
            </a:rPr>
            <a:t>Prediction</a:t>
          </a:r>
          <a:endParaRPr lang="en-US" sz="1900" kern="1200" dirty="0"/>
        </a:p>
      </dsp:txBody>
      <dsp:txXfrm>
        <a:off x="1258494" y="1159849"/>
        <a:ext cx="1975663" cy="9371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495300" y="3348037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470560" y="1381125"/>
            <a:ext cx="5560421" cy="1014380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>
              <a:spcBef>
                <a:spcPts val="130"/>
              </a:spcBef>
            </a:pPr>
            <a:r>
              <a:rPr lang="en-US" sz="3200" dirty="0">
                <a:latin typeface="Engravers MT" panose="02090707080505020304" pitchFamily="18" charset="0"/>
                <a:cs typeface="Trebuchet MS"/>
              </a:rPr>
              <a:t>DHESINGU RAJAN S</a:t>
            </a:r>
          </a:p>
          <a:p>
            <a:pPr marL="12700">
              <a:spcBef>
                <a:spcPts val="130"/>
              </a:spcBef>
            </a:pPr>
            <a:r>
              <a:rPr lang="en-US" sz="3200" dirty="0">
                <a:latin typeface="Engravers MT" panose="02090707080505020304" pitchFamily="18" charset="0"/>
                <a:cs typeface="Trebuchet MS"/>
              </a:rPr>
              <a:t>au412721205009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524375" y="2972293"/>
            <a:ext cx="5560421" cy="751488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Car price prediction using regression in machine learning</a:t>
            </a:r>
            <a:endParaRPr sz="2400" b="1" dirty="0">
              <a:solidFill>
                <a:srgbClr val="2D936B"/>
              </a:solidFill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1AAAF23-0B1A-DFAC-D7A3-0D3B09B72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189" y="2677927"/>
            <a:ext cx="3493697" cy="34718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5F8342B-F7B8-6632-0C0F-3900F420FA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1886" y="374961"/>
            <a:ext cx="4744529" cy="34626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C084A60-C3F5-5EB9-EE7E-0BACFC8407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5737" y="2994229"/>
            <a:ext cx="3493698" cy="364437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598063" y="-9071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10288888" cy="3081292"/>
          </a:xfrm>
          <a:prstGeom prst="rect">
            <a:avLst/>
          </a:prstGeom>
        </p:spPr>
        <p:txBody>
          <a:bodyPr vert="horz" wrap="square" lIns="0" tIns="460692" rIns="0" bIns="0" rtlCol="0" anchor="t">
            <a:spAutoFit/>
          </a:bodyPr>
          <a:lstStyle/>
          <a:p>
            <a:pPr marL="193675">
              <a:spcBef>
                <a:spcPts val="130"/>
              </a:spcBef>
            </a:pPr>
            <a:r>
              <a:rPr lang="en-US" sz="4250" dirty="0"/>
              <a:t>PROJECT TITLE</a:t>
            </a:r>
            <a:br>
              <a:rPr lang="en-US" sz="4250" dirty="0"/>
            </a:br>
            <a:br>
              <a:rPr lang="en-US" sz="4250" dirty="0"/>
            </a:br>
            <a:r>
              <a:rPr lang="en-US" sz="4250" dirty="0"/>
              <a:t>Car Price Prediction using Regression </a:t>
            </a:r>
            <a:br>
              <a:rPr lang="en-US" sz="4250" dirty="0"/>
            </a:br>
            <a:r>
              <a:rPr lang="en-US" sz="4250" dirty="0"/>
              <a:t>in Machine Learning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39025" y="741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6983712" y="2294250"/>
            <a:ext cx="6768377" cy="4487806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F99012-347F-1B25-5CDB-455BF5A17ACC}"/>
              </a:ext>
            </a:extLst>
          </p:cNvPr>
          <p:cNvSpPr txBox="1"/>
          <p:nvPr/>
        </p:nvSpPr>
        <p:spPr>
          <a:xfrm>
            <a:off x="1119940" y="1728614"/>
            <a:ext cx="8950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0" dirty="0">
                <a:solidFill>
                  <a:srgbClr val="0D0D0D"/>
                </a:solidFill>
                <a:effectLst/>
                <a:latin typeface="Söhne"/>
              </a:rPr>
              <a:t>Introduction to the Project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EDED7B-A951-1112-CC54-99C2CB39FC94}"/>
              </a:ext>
            </a:extLst>
          </p:cNvPr>
          <p:cNvSpPr txBox="1"/>
          <p:nvPr/>
        </p:nvSpPr>
        <p:spPr>
          <a:xfrm>
            <a:off x="1119940" y="2419511"/>
            <a:ext cx="61040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dirty="0">
                <a:solidFill>
                  <a:srgbClr val="0D0D0D"/>
                </a:solidFill>
                <a:effectLst/>
                <a:latin typeface="Söhne"/>
              </a:rPr>
              <a:t>Data Collection and Exploration</a:t>
            </a: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:</a:t>
            </a:r>
            <a:endParaRPr lang="en-I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D319CB-5E17-4012-E594-92FF5AC74F70}"/>
              </a:ext>
            </a:extLst>
          </p:cNvPr>
          <p:cNvSpPr txBox="1"/>
          <p:nvPr/>
        </p:nvSpPr>
        <p:spPr>
          <a:xfrm>
            <a:off x="1119940" y="3089170"/>
            <a:ext cx="61040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dirty="0">
                <a:solidFill>
                  <a:srgbClr val="0D0D0D"/>
                </a:solidFill>
                <a:effectLst/>
                <a:latin typeface="Söhne"/>
              </a:rPr>
              <a:t>Feature Selection and Engineering</a:t>
            </a:r>
            <a:endParaRPr lang="en-IN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191E45-0DF7-0A0B-71B7-7E0D78CDEAB2}"/>
              </a:ext>
            </a:extLst>
          </p:cNvPr>
          <p:cNvSpPr txBox="1"/>
          <p:nvPr/>
        </p:nvSpPr>
        <p:spPr>
          <a:xfrm>
            <a:off x="1122720" y="3734289"/>
            <a:ext cx="65291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dirty="0">
                <a:solidFill>
                  <a:srgbClr val="0D0D0D"/>
                </a:solidFill>
                <a:effectLst/>
                <a:latin typeface="Söhne"/>
              </a:rPr>
              <a:t>Model Selection:</a:t>
            </a:r>
            <a:endParaRPr lang="en-IN" sz="2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6372E6-CC61-76CE-66EB-C8DEC3AB900A}"/>
              </a:ext>
            </a:extLst>
          </p:cNvPr>
          <p:cNvSpPr txBox="1"/>
          <p:nvPr/>
        </p:nvSpPr>
        <p:spPr>
          <a:xfrm>
            <a:off x="1119940" y="4237483"/>
            <a:ext cx="65291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dirty="0">
                <a:solidFill>
                  <a:srgbClr val="0D0D0D"/>
                </a:solidFill>
                <a:effectLst/>
                <a:latin typeface="Söhne"/>
              </a:rPr>
              <a:t>Deployment and Integration</a:t>
            </a:r>
            <a:endParaRPr lang="en-IN" sz="2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A0509F7-FA4C-1E58-C488-9B27AD49E08B}"/>
              </a:ext>
            </a:extLst>
          </p:cNvPr>
          <p:cNvSpPr txBox="1"/>
          <p:nvPr/>
        </p:nvSpPr>
        <p:spPr>
          <a:xfrm>
            <a:off x="1119940" y="4891779"/>
            <a:ext cx="65291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dirty="0">
                <a:solidFill>
                  <a:srgbClr val="0D0D0D"/>
                </a:solidFill>
                <a:effectLst/>
                <a:latin typeface="Söhne"/>
              </a:rPr>
              <a:t>Future Enhancements</a:t>
            </a:r>
            <a:endParaRPr lang="en-IN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531026" y="2502939"/>
            <a:ext cx="3405496" cy="3544537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983622" y="1067141"/>
            <a:ext cx="522144" cy="472291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880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10"/>
              <a:t>PROBLEM</a:t>
            </a:r>
            <a:r>
              <a:rPr sz="4250"/>
              <a:t>	</a:t>
            </a:r>
            <a:r>
              <a:rPr sz="4250" spc="-75"/>
              <a:t>STATEMENT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1CD4D8-F346-E4B0-062B-A6804766310D}"/>
              </a:ext>
            </a:extLst>
          </p:cNvPr>
          <p:cNvSpPr txBox="1"/>
          <p:nvPr/>
        </p:nvSpPr>
        <p:spPr>
          <a:xfrm>
            <a:off x="659632" y="1715235"/>
            <a:ext cx="6868379" cy="44319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>
                <a:solidFill>
                  <a:srgbClr val="242424"/>
                </a:solidFill>
                <a:latin typeface="Trebuchet MS"/>
              </a:rPr>
              <a:t>To understand the factors affecting the pricing of cars in the American market, since those may be very different from the Japanese market. Essentially, the company wants to know:</a:t>
            </a:r>
            <a:endParaRPr lang="en-US" sz="2400">
              <a:latin typeface="Trebuchet MS"/>
            </a:endParaRPr>
          </a:p>
          <a:p>
            <a:pPr marL="342900" indent="-342900" algn="l">
              <a:buChar char="•"/>
            </a:pPr>
            <a:r>
              <a:rPr lang="en-US" sz="2400">
                <a:solidFill>
                  <a:srgbClr val="242424"/>
                </a:solidFill>
                <a:latin typeface="Trebuchet MS"/>
              </a:rPr>
              <a:t>Which variables are significant in predicting the price of a car</a:t>
            </a:r>
            <a:endParaRPr lang="en-US" sz="2400">
              <a:latin typeface="Trebuchet MS"/>
            </a:endParaRPr>
          </a:p>
          <a:p>
            <a:pPr marL="342900" indent="-342900" algn="l">
              <a:buChar char="•"/>
            </a:pPr>
            <a:r>
              <a:rPr lang="en-US" sz="2400">
                <a:solidFill>
                  <a:srgbClr val="242424"/>
                </a:solidFill>
                <a:latin typeface="Trebuchet MS"/>
              </a:rPr>
              <a:t>How well those variables describe the price of a car</a:t>
            </a:r>
            <a:endParaRPr lang="en-US" sz="2400">
              <a:latin typeface="Trebuchet MS"/>
            </a:endParaRPr>
          </a:p>
          <a:p>
            <a:pPr algn="l"/>
            <a:r>
              <a:rPr lang="en-US" sz="2400">
                <a:solidFill>
                  <a:srgbClr val="242424"/>
                </a:solidFill>
                <a:latin typeface="Trebuchet MS"/>
              </a:rPr>
              <a:t>Based on various market surveys, the consulting firm has gathered a large dataset of different types of cars across the American market.</a:t>
            </a:r>
            <a:endParaRPr lang="en-US" sz="2400">
              <a:latin typeface="Trebuchet MS"/>
            </a:endParaRPr>
          </a:p>
          <a:p>
            <a:pPr algn="l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97264" y="1905743"/>
            <a:ext cx="4394736" cy="4552207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640126" y="98797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4250" spc="-10"/>
              <a:t>PROJECT</a:t>
            </a:r>
            <a:r>
              <a:rPr sz="4250"/>
              <a:t>	</a:t>
            </a:r>
            <a:r>
              <a:rPr sz="4250" spc="-1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5873F3-54E4-3A82-F42C-12D01D5D69BE}"/>
              </a:ext>
            </a:extLst>
          </p:cNvPr>
          <p:cNvSpPr txBox="1"/>
          <p:nvPr/>
        </p:nvSpPr>
        <p:spPr>
          <a:xfrm>
            <a:off x="650192" y="1714303"/>
            <a:ext cx="7303812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7345" indent="-337820">
              <a:buChar char="·"/>
            </a:pPr>
            <a:r>
              <a:rPr lang="en-US" sz="2800" b="1" dirty="0">
                <a:latin typeface="Trebuchet MS"/>
              </a:rPr>
              <a:t>The</a:t>
            </a:r>
            <a:r>
              <a:rPr lang="en-US" sz="2800" b="1" spc="-5" dirty="0">
                <a:latin typeface="Trebuchet MS"/>
              </a:rPr>
              <a:t> </a:t>
            </a:r>
            <a:r>
              <a:rPr lang="en-US" sz="2800" b="1" dirty="0">
                <a:latin typeface="Trebuchet MS"/>
              </a:rPr>
              <a:t>project aims to</a:t>
            </a:r>
            <a:r>
              <a:rPr lang="en-US" sz="2800" b="1" spc="-5" dirty="0">
                <a:latin typeface="Trebuchet MS"/>
              </a:rPr>
              <a:t> </a:t>
            </a:r>
            <a:r>
              <a:rPr lang="en-US" sz="2800" b="1" dirty="0">
                <a:latin typeface="Trebuchet MS"/>
              </a:rPr>
              <a:t>develop an car price prediction</a:t>
            </a:r>
            <a:r>
              <a:rPr lang="en-US" sz="2800" b="1" spc="-25" dirty="0">
                <a:latin typeface="Trebuchet MS"/>
              </a:rPr>
              <a:t> </a:t>
            </a:r>
            <a:r>
              <a:rPr lang="en-US" sz="2800" b="1" dirty="0">
                <a:latin typeface="Trebuchet MS"/>
              </a:rPr>
              <a:t>using</a:t>
            </a:r>
            <a:r>
              <a:rPr lang="en-US" sz="2800" b="1" spc="-15" dirty="0">
                <a:latin typeface="Trebuchet MS"/>
              </a:rPr>
              <a:t> Regression  </a:t>
            </a:r>
            <a:r>
              <a:rPr lang="en-US" sz="2800" b="1" spc="-25" dirty="0">
                <a:latin typeface="Trebuchet MS"/>
              </a:rPr>
              <a:t>to </a:t>
            </a:r>
            <a:r>
              <a:rPr lang="en-US" sz="2800" b="1" dirty="0">
                <a:latin typeface="Trebuchet MS"/>
              </a:rPr>
              <a:t>accurately</a:t>
            </a:r>
            <a:r>
              <a:rPr lang="en-US" sz="2800" b="1" spc="-5" dirty="0">
                <a:latin typeface="Trebuchet MS"/>
              </a:rPr>
              <a:t> predict the cost of price.</a:t>
            </a:r>
            <a:endParaRPr lang="en-US" sz="2800" b="1" dirty="0">
              <a:latin typeface="Trebuchet MS"/>
            </a:endParaRPr>
          </a:p>
          <a:p>
            <a:endParaRPr lang="en-US" sz="2800"/>
          </a:p>
          <a:p>
            <a:r>
              <a:rPr lang="en-US" sz="2800" dirty="0"/>
              <a:t>	</a:t>
            </a:r>
            <a:r>
              <a:rPr lang="en-US" sz="2800" b="1" dirty="0">
                <a:latin typeface="Trebuchet MS"/>
              </a:rPr>
              <a:t>This</a:t>
            </a:r>
            <a:r>
              <a:rPr lang="en-US" sz="2800" b="1" spc="-5" dirty="0">
                <a:latin typeface="Trebuchet MS"/>
              </a:rPr>
              <a:t> </a:t>
            </a:r>
            <a:r>
              <a:rPr lang="en-US" sz="2800" b="1" dirty="0">
                <a:latin typeface="Trebuchet MS"/>
              </a:rPr>
              <a:t>system</a:t>
            </a:r>
            <a:r>
              <a:rPr lang="en-US" sz="2800" b="1" spc="-5" dirty="0">
                <a:latin typeface="Trebuchet MS"/>
              </a:rPr>
              <a:t> </a:t>
            </a:r>
            <a:r>
              <a:rPr lang="en-US" sz="2800" b="1" dirty="0">
                <a:latin typeface="Trebuchet MS"/>
              </a:rPr>
              <a:t>will</a:t>
            </a:r>
            <a:r>
              <a:rPr lang="en-US" sz="2800" b="1" spc="-5" dirty="0">
                <a:latin typeface="Trebuchet MS"/>
              </a:rPr>
              <a:t> </a:t>
            </a:r>
            <a:r>
              <a:rPr lang="en-US" sz="2800" b="1" dirty="0">
                <a:latin typeface="Trebuchet MS"/>
              </a:rPr>
              <a:t>find</a:t>
            </a:r>
            <a:r>
              <a:rPr lang="en-US" sz="2800" b="1" spc="-5" dirty="0">
                <a:latin typeface="Trebuchet MS"/>
              </a:rPr>
              <a:t> </a:t>
            </a:r>
            <a:r>
              <a:rPr lang="en-US" sz="2800" b="1" dirty="0">
                <a:latin typeface="Trebuchet MS"/>
              </a:rPr>
              <a:t>applications</a:t>
            </a:r>
            <a:r>
              <a:rPr lang="en-US" sz="2800" b="1" spc="-10" dirty="0">
                <a:latin typeface="Trebuchet MS"/>
              </a:rPr>
              <a:t> </a:t>
            </a:r>
            <a:r>
              <a:rPr lang="en-US" sz="2800" b="1" dirty="0">
                <a:latin typeface="Trebuchet MS"/>
              </a:rPr>
              <a:t>in</a:t>
            </a:r>
            <a:r>
              <a:rPr lang="en-US" sz="2800" b="1" spc="-5" dirty="0">
                <a:latin typeface="Trebuchet MS"/>
              </a:rPr>
              <a:t> </a:t>
            </a:r>
            <a:r>
              <a:rPr lang="en-US" sz="2800" b="1" dirty="0">
                <a:latin typeface="Trebuchet MS"/>
              </a:rPr>
              <a:t>various</a:t>
            </a:r>
            <a:r>
              <a:rPr lang="en-US" sz="2800" b="1" spc="-10" dirty="0">
                <a:latin typeface="Trebuchet MS"/>
              </a:rPr>
              <a:t> domains </a:t>
            </a:r>
            <a:r>
              <a:rPr lang="en-US" sz="2800" b="1" dirty="0">
                <a:latin typeface="Trebuchet MS"/>
              </a:rPr>
              <a:t>including</a:t>
            </a:r>
            <a:r>
              <a:rPr lang="en-US" sz="2800" b="1" spc="-35" dirty="0">
                <a:latin typeface="Trebuchet MS"/>
              </a:rPr>
              <a:t> for predicting the price of used car price.</a:t>
            </a:r>
            <a:endParaRPr lang="en-US" sz="2800" b="1" dirty="0">
              <a:latin typeface="Trebuchet MS"/>
            </a:endParaRPr>
          </a:p>
          <a:p>
            <a:endParaRPr lang="en-US" sz="2800"/>
          </a:p>
          <a:p>
            <a:pPr marL="347345" indent="-337820">
              <a:buChar char="·"/>
            </a:pPr>
            <a:r>
              <a:rPr lang="en-US" sz="2800" b="1" dirty="0">
                <a:latin typeface="Trebuchet MS"/>
              </a:rPr>
              <a:t>It</a:t>
            </a:r>
            <a:r>
              <a:rPr lang="en-US" sz="2800" b="1" spc="-15" dirty="0">
                <a:latin typeface="Trebuchet MS"/>
              </a:rPr>
              <a:t> </a:t>
            </a:r>
            <a:r>
              <a:rPr lang="en-US" sz="2800" b="1" dirty="0">
                <a:latin typeface="Trebuchet MS"/>
              </a:rPr>
              <a:t>aims</a:t>
            </a:r>
            <a:r>
              <a:rPr lang="en-US" sz="2800" b="1" spc="-5" dirty="0">
                <a:latin typeface="Trebuchet MS"/>
              </a:rPr>
              <a:t> </a:t>
            </a:r>
            <a:r>
              <a:rPr lang="en-US" sz="2800" b="1" dirty="0">
                <a:latin typeface="Trebuchet MS"/>
              </a:rPr>
              <a:t>to</a:t>
            </a:r>
            <a:r>
              <a:rPr lang="en-US" sz="2800" b="1" spc="-10" dirty="0">
                <a:latin typeface="Trebuchet MS"/>
              </a:rPr>
              <a:t> </a:t>
            </a:r>
            <a:r>
              <a:rPr lang="en-US" sz="2800" b="1" dirty="0">
                <a:latin typeface="Trebuchet MS"/>
              </a:rPr>
              <a:t>give</a:t>
            </a:r>
            <a:r>
              <a:rPr lang="en-US" sz="2800" b="1" spc="-10" dirty="0">
                <a:latin typeface="Trebuchet MS"/>
              </a:rPr>
              <a:t> </a:t>
            </a:r>
            <a:r>
              <a:rPr lang="en-US" sz="2800" b="1" dirty="0">
                <a:latin typeface="Trebuchet MS"/>
              </a:rPr>
              <a:t>the</a:t>
            </a:r>
            <a:r>
              <a:rPr lang="en-US" sz="2800" b="1" spc="-15" dirty="0">
                <a:latin typeface="Trebuchet MS"/>
              </a:rPr>
              <a:t> </a:t>
            </a:r>
            <a:r>
              <a:rPr lang="en-US" sz="2800" b="1" dirty="0">
                <a:latin typeface="Trebuchet MS"/>
              </a:rPr>
              <a:t>accurate</a:t>
            </a:r>
            <a:r>
              <a:rPr lang="en-US" sz="2800" b="1" spc="-5" dirty="0">
                <a:latin typeface="Trebuchet MS"/>
              </a:rPr>
              <a:t> </a:t>
            </a:r>
            <a:r>
              <a:rPr lang="en-US" sz="2800" b="1" dirty="0">
                <a:latin typeface="Trebuchet MS"/>
              </a:rPr>
              <a:t>results</a:t>
            </a:r>
            <a:r>
              <a:rPr lang="en-US" sz="2800" b="1" spc="-10" dirty="0">
                <a:latin typeface="Trebuchet MS"/>
              </a:rPr>
              <a:t> </a:t>
            </a:r>
            <a:r>
              <a:rPr lang="en-US" sz="2800" b="1" dirty="0">
                <a:latin typeface="Trebuchet MS"/>
              </a:rPr>
              <a:t>for</a:t>
            </a:r>
            <a:r>
              <a:rPr lang="en-US" sz="2800" b="1" spc="-5" dirty="0">
                <a:latin typeface="Trebuchet MS"/>
              </a:rPr>
              <a:t> </a:t>
            </a:r>
            <a:r>
              <a:rPr lang="en-US" sz="2800" b="1" spc="-10" dirty="0">
                <a:latin typeface="Trebuchet MS"/>
              </a:rPr>
              <a:t>users.</a:t>
            </a:r>
            <a:r>
              <a:rPr lang="en-US" sz="2800" dirty="0">
                <a:latin typeface="Trebuchet MS"/>
              </a:rPr>
              <a:t> 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/>
              <a:t>WHO</a:t>
            </a:r>
            <a:r>
              <a:rPr sz="3200" spc="-245"/>
              <a:t> </a:t>
            </a:r>
            <a:r>
              <a:rPr sz="3200"/>
              <a:t>ARE</a:t>
            </a:r>
            <a:r>
              <a:rPr sz="3200" spc="-70"/>
              <a:t> </a:t>
            </a:r>
            <a:r>
              <a:rPr sz="3200"/>
              <a:t>THE</a:t>
            </a:r>
            <a:r>
              <a:rPr sz="3200" spc="-55"/>
              <a:t> </a:t>
            </a:r>
            <a:r>
              <a:rPr sz="3200"/>
              <a:t>END</a:t>
            </a:r>
            <a:r>
              <a:rPr sz="3200" spc="-70"/>
              <a:t> </a:t>
            </a:r>
            <a:r>
              <a:rPr sz="3200" spc="-10"/>
              <a:t>USERS?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3BED52-81B3-348C-B407-DE29D3AF2056}"/>
              </a:ext>
            </a:extLst>
          </p:cNvPr>
          <p:cNvSpPr txBox="1"/>
          <p:nvPr/>
        </p:nvSpPr>
        <p:spPr>
          <a:xfrm>
            <a:off x="731976" y="2016042"/>
            <a:ext cx="9606612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66725" indent="-457200">
              <a:buAutoNum type="arabicPeriod"/>
            </a:pPr>
            <a:r>
              <a:rPr lang="en-US" sz="2400">
                <a:latin typeface="Calibri"/>
                <a:cs typeface="Calibri"/>
              </a:rPr>
              <a:t>Software</a:t>
            </a:r>
            <a:r>
              <a:rPr lang="en-US" sz="2400" spc="-20">
                <a:latin typeface="Calibri"/>
                <a:cs typeface="Calibri"/>
              </a:rPr>
              <a:t> </a:t>
            </a:r>
            <a:r>
              <a:rPr lang="en-US" sz="2400">
                <a:latin typeface="Calibri"/>
                <a:cs typeface="Calibri"/>
              </a:rPr>
              <a:t>Developers</a:t>
            </a:r>
            <a:r>
              <a:rPr lang="en-US" sz="2400" spc="-10">
                <a:latin typeface="Calibri"/>
                <a:cs typeface="Calibri"/>
              </a:rPr>
              <a:t> </a:t>
            </a:r>
            <a:r>
              <a:rPr lang="en-US" sz="2400">
                <a:latin typeface="Calibri"/>
                <a:cs typeface="Calibri"/>
              </a:rPr>
              <a:t>and</a:t>
            </a:r>
            <a:r>
              <a:rPr lang="en-US" sz="2400" spc="-10">
                <a:latin typeface="Calibri"/>
                <a:cs typeface="Calibri"/>
              </a:rPr>
              <a:t> Engineers</a:t>
            </a:r>
            <a:r>
              <a:rPr lang="en-US" sz="2400">
                <a:latin typeface="Calibri"/>
                <a:cs typeface="Calibri"/>
              </a:rPr>
              <a:t> </a:t>
            </a:r>
            <a:endParaRPr lang="en-US" sz="2400">
              <a:solidFill>
                <a:srgbClr val="000000"/>
              </a:solidFill>
              <a:latin typeface="Calibri"/>
              <a:cs typeface="Calibri"/>
            </a:endParaRPr>
          </a:p>
          <a:p>
            <a:pPr marL="347345" indent="-337820">
              <a:buAutoNum type="arabicPeriod"/>
            </a:pPr>
            <a:endParaRPr lang="en-US" sz="2400">
              <a:latin typeface="Calibri"/>
              <a:cs typeface="Calibri"/>
            </a:endParaRPr>
          </a:p>
          <a:p>
            <a:r>
              <a:rPr lang="en-US" sz="2400">
                <a:latin typeface="Calibri"/>
                <a:cs typeface="Calibri"/>
              </a:rPr>
              <a:t>2.     Researchers and Data </a:t>
            </a:r>
            <a:r>
              <a:rPr lang="en-US" sz="2400" spc="-10">
                <a:latin typeface="Calibri"/>
                <a:cs typeface="Calibri"/>
              </a:rPr>
              <a:t>Scientists</a:t>
            </a:r>
            <a:r>
              <a:rPr lang="en-US" sz="2400">
                <a:latin typeface="Calibri"/>
                <a:cs typeface="Calibri"/>
              </a:rPr>
              <a:t> </a:t>
            </a:r>
          </a:p>
          <a:p>
            <a:endParaRPr lang="en-US" sz="2400">
              <a:latin typeface="Calibri"/>
              <a:cs typeface="Calibri"/>
            </a:endParaRPr>
          </a:p>
          <a:p>
            <a:r>
              <a:rPr lang="en-US" sz="2400">
                <a:latin typeface="Calibri"/>
                <a:cs typeface="Calibri"/>
              </a:rPr>
              <a:t>3.    Social </a:t>
            </a:r>
            <a:r>
              <a:rPr lang="en-US" sz="2400">
                <a:solidFill>
                  <a:srgbClr val="111111"/>
                </a:solidFill>
                <a:latin typeface="Calibri"/>
                <a:ea typeface="Roboto"/>
                <a:cs typeface="Roboto"/>
              </a:rPr>
              <a:t> Investment banker ,Auditor , Market analyst , Finance analyst ...</a:t>
            </a:r>
            <a:endParaRPr lang="en-US" sz="2400">
              <a:latin typeface="Calibri"/>
              <a:cs typeface="Calibri"/>
            </a:endParaRPr>
          </a:p>
          <a:p>
            <a:pPr marL="347345" indent="-337820">
              <a:buAutoNum type="arabicPeriod"/>
            </a:pPr>
            <a:endParaRPr lang="en-US" sz="2400">
              <a:latin typeface="Calibri"/>
              <a:cs typeface="Calibri"/>
            </a:endParaRPr>
          </a:p>
          <a:p>
            <a:r>
              <a:rPr lang="en-US" sz="2400">
                <a:latin typeface="Calibri"/>
                <a:cs typeface="Calibri"/>
              </a:rPr>
              <a:t>4.     Educators and </a:t>
            </a:r>
            <a:r>
              <a:rPr lang="en-US" sz="2400" spc="-10">
                <a:latin typeface="Calibri"/>
                <a:cs typeface="Calibri"/>
              </a:rPr>
              <a:t>Trainers</a:t>
            </a:r>
            <a:r>
              <a:rPr lang="en-US" sz="2400">
                <a:latin typeface="Calibri"/>
                <a:cs typeface="Calibri"/>
              </a:rPr>
              <a:t> </a:t>
            </a:r>
          </a:p>
          <a:p>
            <a:endParaRPr lang="en-US" sz="2400">
              <a:latin typeface="Calibri"/>
              <a:cs typeface="Calibri"/>
            </a:endParaRPr>
          </a:p>
          <a:p>
            <a:r>
              <a:rPr lang="en-US" sz="2400">
                <a:latin typeface="Calibri"/>
                <a:cs typeface="Calibri"/>
              </a:rPr>
              <a:t>5.    Marketing</a:t>
            </a:r>
            <a:r>
              <a:rPr lang="en-US" sz="2400" spc="-35">
                <a:latin typeface="Calibri"/>
                <a:cs typeface="Calibri"/>
              </a:rPr>
              <a:t> </a:t>
            </a:r>
            <a:r>
              <a:rPr lang="en-US" sz="2400">
                <a:latin typeface="Calibri"/>
                <a:cs typeface="Calibri"/>
              </a:rPr>
              <a:t>and</a:t>
            </a:r>
            <a:r>
              <a:rPr lang="en-US" sz="2400" spc="-35">
                <a:latin typeface="Calibri"/>
                <a:cs typeface="Calibri"/>
              </a:rPr>
              <a:t> </a:t>
            </a:r>
            <a:r>
              <a:rPr lang="en-US" sz="2400">
                <a:latin typeface="Calibri"/>
                <a:cs typeface="Calibri"/>
              </a:rPr>
              <a:t>Advertising</a:t>
            </a:r>
            <a:r>
              <a:rPr lang="en-US" sz="2400" spc="-30">
                <a:latin typeface="Calibri"/>
                <a:cs typeface="Calibri"/>
              </a:rPr>
              <a:t> </a:t>
            </a:r>
            <a:r>
              <a:rPr lang="en-US" sz="2400" spc="-10">
                <a:latin typeface="Calibri"/>
                <a:cs typeface="Calibri"/>
              </a:rPr>
              <a:t>Professionals</a:t>
            </a:r>
            <a:r>
              <a:rPr lang="en-US" sz="2400">
                <a:latin typeface="Calibri"/>
                <a:cs typeface="Calibri"/>
              </a:rPr>
              <a:t> 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54270" y="385444"/>
            <a:ext cx="1909011" cy="20313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/>
              <a:t>YOUR</a:t>
            </a:r>
            <a:r>
              <a:rPr sz="3600" spc="-95"/>
              <a:t> </a:t>
            </a:r>
            <a:r>
              <a:rPr sz="3600" spc="-10"/>
              <a:t>SOLUTION</a:t>
            </a:r>
            <a:r>
              <a:rPr sz="3600" spc="-345"/>
              <a:t> </a:t>
            </a:r>
            <a:r>
              <a:rPr sz="3600"/>
              <a:t>AND</a:t>
            </a:r>
            <a:r>
              <a:rPr sz="3600" spc="-20"/>
              <a:t> </a:t>
            </a:r>
            <a:r>
              <a:rPr sz="3600"/>
              <a:t>ITS </a:t>
            </a:r>
            <a:r>
              <a:rPr sz="3600" spc="-20"/>
              <a:t>VALUE</a:t>
            </a:r>
            <a:r>
              <a:rPr sz="3600" spc="-120"/>
              <a:t> </a:t>
            </a:r>
            <a:r>
              <a:rPr sz="3600" spc="-10"/>
              <a:t>PROPOSITION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09D130-008A-8B36-0900-A48F2B05ED77}"/>
              </a:ext>
            </a:extLst>
          </p:cNvPr>
          <p:cNvSpPr txBox="1"/>
          <p:nvPr/>
        </p:nvSpPr>
        <p:spPr>
          <a:xfrm>
            <a:off x="385011" y="1783827"/>
            <a:ext cx="11421977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itka Small" pitchFamily="2" charset="0"/>
              </a:rPr>
              <a:t>Gather a dataset containing relevant features such as make, model, year, mileage, fuel type, engine size</a:t>
            </a:r>
            <a:r>
              <a:rPr lang="en-US" b="1" dirty="0">
                <a:solidFill>
                  <a:srgbClr val="0D0D0D"/>
                </a:solidFill>
                <a:latin typeface="Sitka Small" pitchFamily="2" charset="0"/>
              </a:rPr>
              <a:t>.</a:t>
            </a:r>
            <a:endParaRPr lang="en-US" b="1" i="0" dirty="0">
              <a:solidFill>
                <a:srgbClr val="0D0D0D"/>
              </a:solidFill>
              <a:effectLst/>
              <a:latin typeface="Sitka Small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itka Small" pitchFamily="2" charset="0"/>
              </a:rPr>
              <a:t>Preprocess the data by handling missing values, outliers, and encoding categorical variables.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itka Small" pitchFamily="2" charset="0"/>
              </a:rPr>
              <a:t>Perform exploratory data analysis to understand the distribution of features, relationships between variables, and identify patterns or trends.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itka Small" pitchFamily="2" charset="0"/>
              </a:rPr>
              <a:t>Visualize data using histograms, scatter plots, correlation matrices, etc., to gain insights.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itka Small" pitchFamily="2" charset="0"/>
              </a:rPr>
              <a:t>Engineer new features such as age of the car, average mileage per year, or categorical features encoding car brand reputation.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itka Small" pitchFamily="2" charset="0"/>
              </a:rPr>
              <a:t>Transform numerical features (e.g., scaling) and handle categorical variables appropriately (e.g., one-hot encoding).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D0D0D"/>
                </a:solidFill>
                <a:effectLst/>
                <a:latin typeface="Sitka Small" pitchFamily="2" charset="0"/>
              </a:rPr>
              <a:t>Perform hyperparameter tuning using techniques like grid search or random search to optimize model performance.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D0D0D"/>
                </a:solidFill>
                <a:effectLst/>
                <a:latin typeface="Sitka Small" pitchFamily="2" charset="0"/>
              </a:rPr>
              <a:t>Validate the final model(s) using cross-validation to ensure robustness.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itka Small" pitchFamily="2" charset="0"/>
              </a:rPr>
              <a:t>Deploy the trained model(s) as a web service or integrate it into an application for real-time predictions.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itka Small" pitchFamily="2" charset="0"/>
              </a:rPr>
              <a:t>Implement monitoring and logging to track model performance and usage.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1" i="0" dirty="0">
              <a:solidFill>
                <a:srgbClr val="0D0D0D"/>
              </a:solidFill>
              <a:effectLst/>
              <a:latin typeface="Sitka Small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08759" y="2310064"/>
            <a:ext cx="3754222" cy="3946176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/>
              <a:t>THE</a:t>
            </a:r>
            <a:r>
              <a:rPr sz="4250" spc="20"/>
              <a:t> </a:t>
            </a:r>
            <a:r>
              <a:rPr sz="4250"/>
              <a:t>WOW</a:t>
            </a:r>
            <a:r>
              <a:rPr sz="4250" spc="90"/>
              <a:t> </a:t>
            </a:r>
            <a:r>
              <a:rPr sz="4250"/>
              <a:t>IN YOUR </a:t>
            </a:r>
            <a:r>
              <a:rPr sz="4250" spc="-10"/>
              <a:t>SOLUTION</a:t>
            </a:r>
            <a:endParaRPr sz="425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8</a:t>
            </a:fld>
            <a:endParaRPr spc="-25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43B53B-8210-29BF-ED16-6AF0D7282DF9}"/>
              </a:ext>
            </a:extLst>
          </p:cNvPr>
          <p:cNvSpPr txBox="1"/>
          <p:nvPr/>
        </p:nvSpPr>
        <p:spPr>
          <a:xfrm>
            <a:off x="962125" y="1829488"/>
            <a:ext cx="572703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IN" sz="2600" b="1" i="0" dirty="0">
                <a:solidFill>
                  <a:srgbClr val="0D0D0D"/>
                </a:solidFill>
                <a:effectLst/>
                <a:latin typeface="Söhne"/>
              </a:rPr>
              <a:t>Interactive Visualization.</a:t>
            </a:r>
          </a:p>
          <a:p>
            <a:pPr marL="342900" indent="-342900" algn="l">
              <a:buFontTx/>
              <a:buAutoNum type="arabicPeriod"/>
            </a:pPr>
            <a:r>
              <a:rPr lang="en-IN" sz="2600" b="1" dirty="0">
                <a:solidFill>
                  <a:srgbClr val="0D0D0D"/>
                </a:solidFill>
                <a:latin typeface="Söhne"/>
              </a:rPr>
              <a:t>A</a:t>
            </a:r>
            <a:r>
              <a:rPr lang="en-IN" sz="2600" b="1" i="0" dirty="0">
                <a:solidFill>
                  <a:srgbClr val="0D0D0D"/>
                </a:solidFill>
                <a:effectLst/>
                <a:latin typeface="Söhne"/>
              </a:rPr>
              <a:t>ugmented Reality (AR) Integration</a:t>
            </a:r>
          </a:p>
          <a:p>
            <a:pPr marL="342900" indent="-342900" algn="l">
              <a:buFontTx/>
              <a:buAutoNum type="arabicPeriod"/>
            </a:pPr>
            <a:r>
              <a:rPr lang="en-IN" sz="2600" b="1" i="0" dirty="0">
                <a:solidFill>
                  <a:srgbClr val="0D0D0D"/>
                </a:solidFill>
                <a:effectLst/>
                <a:latin typeface="Söhne"/>
              </a:rPr>
              <a:t>Personalized Recommendations</a:t>
            </a:r>
          </a:p>
          <a:p>
            <a:pPr marL="342900" indent="-342900" algn="l">
              <a:buFontTx/>
              <a:buAutoNum type="arabicPeriod"/>
            </a:pPr>
            <a:r>
              <a:rPr lang="en-IN" sz="2600" b="1" i="0" dirty="0">
                <a:solidFill>
                  <a:srgbClr val="0D0D0D"/>
                </a:solidFill>
                <a:effectLst/>
                <a:latin typeface="Söhne"/>
              </a:rPr>
              <a:t>Real-time Market Insights</a:t>
            </a:r>
          </a:p>
          <a:p>
            <a:pPr marL="342900" indent="-342900" algn="l">
              <a:buFontTx/>
              <a:buAutoNum type="arabicPeriod"/>
            </a:pPr>
            <a:r>
              <a:rPr lang="en-IN" sz="2600" b="1" i="0" dirty="0">
                <a:solidFill>
                  <a:srgbClr val="0D0D0D"/>
                </a:solidFill>
                <a:effectLst/>
                <a:latin typeface="Söhne"/>
              </a:rPr>
              <a:t>Gamification Elements</a:t>
            </a:r>
          </a:p>
          <a:p>
            <a:pPr marL="342900" indent="-342900" algn="l">
              <a:buFontTx/>
              <a:buAutoNum type="arabicPeriod"/>
            </a:pPr>
            <a:r>
              <a:rPr lang="en-IN" sz="2600" b="1" i="0" dirty="0">
                <a:solidFill>
                  <a:srgbClr val="0D0D0D"/>
                </a:solidFill>
                <a:effectLst/>
                <a:latin typeface="Söhne"/>
              </a:rPr>
              <a:t>Virtual Test Drives</a:t>
            </a:r>
          </a:p>
          <a:p>
            <a:pPr marL="342900" indent="-342900" algn="l">
              <a:buFontTx/>
              <a:buAutoNum type="arabicPeriod"/>
            </a:pPr>
            <a:r>
              <a:rPr lang="en-IN" sz="2600" b="1" i="0" dirty="0">
                <a:solidFill>
                  <a:srgbClr val="0D0D0D"/>
                </a:solidFill>
                <a:effectLst/>
                <a:latin typeface="Söhne"/>
              </a:rPr>
              <a:t>Social Sharing Features</a:t>
            </a:r>
          </a:p>
          <a:p>
            <a:pPr marL="342900" indent="-342900" algn="l">
              <a:buFontTx/>
              <a:buAutoNum type="arabicPeriod"/>
            </a:pPr>
            <a:r>
              <a:rPr lang="en-US" sz="2600" b="1" i="0" dirty="0">
                <a:solidFill>
                  <a:srgbClr val="0D0D0D"/>
                </a:solidFill>
                <a:effectLst/>
                <a:latin typeface="Söhne"/>
              </a:rPr>
              <a:t>Voice and Natural Language Interaction</a:t>
            </a:r>
            <a:endParaRPr lang="en-IN" sz="2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94528" y="67465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MODELLING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17792F04-0519-2941-61BB-02437F54D5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8490110"/>
              </p:ext>
            </p:extLst>
          </p:nvPr>
        </p:nvGraphicFramePr>
        <p:xfrm>
          <a:off x="891397" y="1068238"/>
          <a:ext cx="8324490" cy="5469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491</Words>
  <Application>Microsoft Office PowerPoint</Application>
  <PresentationFormat>Widescreen</PresentationFormat>
  <Paragraphs>78</Paragraphs>
  <Slides>10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Engravers MT</vt:lpstr>
      <vt:lpstr>Sitka Small</vt:lpstr>
      <vt:lpstr>Söhne</vt:lpstr>
      <vt:lpstr>Trebuchet MS</vt:lpstr>
      <vt:lpstr>Office Theme</vt:lpstr>
      <vt:lpstr>PowerPoint Presentation</vt:lpstr>
      <vt:lpstr>PROJECT TITLE  Car Price Prediction using Regression  in Machine Learning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MODELLING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dennis dsouza</dc:creator>
  <cp:lastModifiedBy>dennis dsouza</cp:lastModifiedBy>
  <cp:revision>119</cp:revision>
  <dcterms:created xsi:type="dcterms:W3CDTF">2024-04-04T14:42:14Z</dcterms:created>
  <dcterms:modified xsi:type="dcterms:W3CDTF">2024-04-05T08:31:19Z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2024-04-04T00:00:00Z</vt:filetime>
  </property>
</Properties>
</file>