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65" r:id="rId2"/>
    <p:sldId id="310" r:id="rId3"/>
    <p:sldId id="311" r:id="rId4"/>
    <p:sldId id="312" r:id="rId5"/>
    <p:sldId id="313" r:id="rId6"/>
    <p:sldId id="314" r:id="rId7"/>
    <p:sldId id="316" r:id="rId8"/>
    <p:sldId id="317" r:id="rId9"/>
    <p:sldId id="318" r:id="rId10"/>
  </p:sldIdLst>
  <p:sldSz cx="12188825"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showGuides="1">
      <p:cViewPr varScale="1">
        <p:scale>
          <a:sx n="72" d="100"/>
          <a:sy n="72" d="100"/>
        </p:scale>
        <p:origin x="660" y="6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4/24/2019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4/24/2019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4/24/2019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4/24/2019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4/24/2019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4/24/2019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4/24/2019</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4/24/2019</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4/24/2019</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4/24/2019</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4/24/2019</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4/24/2019</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4/24/2019</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zenodo.org/record/841984#.XL-6AOhKjI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US" dirty="0">
                <a:latin typeface="Calibri" panose="020F0502020204030204" pitchFamily="34" charset="0"/>
                <a:cs typeface="Calibri" panose="020F0502020204030204" pitchFamily="34" charset="0"/>
              </a:rPr>
              <a:t>Language Identification in Text Mining using Machine Learning Algorithm</a:t>
            </a:r>
            <a:endParaRPr lang="en-US" dirty="0"/>
          </a:p>
        </p:txBody>
      </p:sp>
      <p:sp>
        <p:nvSpPr>
          <p:cNvPr id="4" name="Subtitle 3"/>
          <p:cNvSpPr>
            <a:spLocks noGrp="1"/>
          </p:cNvSpPr>
          <p:nvPr>
            <p:ph type="subTitle" idx="1"/>
          </p:nvPr>
        </p:nvSpPr>
        <p:spPr/>
        <p:txBody>
          <a:bodyPr/>
          <a:lstStyle/>
          <a:p>
            <a:r>
              <a:rPr lang="it-IT" dirty="0"/>
              <a:t>Subtitle</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cap="all" dirty="0">
                <a:latin typeface="Calibri" panose="020F0502020204030204" pitchFamily="34" charset="0"/>
                <a:cs typeface="Calibri" panose="020F0502020204030204" pitchFamily="34" charset="0"/>
              </a:rPr>
              <a:t>Objective</a:t>
            </a:r>
            <a:endParaRPr lang="en-US" cap="all" dirty="0"/>
          </a:p>
        </p:txBody>
      </p:sp>
      <p:sp>
        <p:nvSpPr>
          <p:cNvPr id="14" name="Content Placeholder 13"/>
          <p:cNvSpPr>
            <a:spLocks noGrp="1"/>
          </p:cNvSpPr>
          <p:nvPr>
            <p:ph idx="1"/>
          </p:nvPr>
        </p:nvSpPr>
        <p:spPr/>
        <p:txBody>
          <a:bodyPr>
            <a:normAutofit/>
          </a:bodyPr>
          <a:lstStyle/>
          <a:p>
            <a:pPr marL="0" indent="0">
              <a:buNone/>
            </a:pPr>
            <a:r>
              <a:rPr lang="en-US" sz="3200" dirty="0">
                <a:latin typeface="Calibri" panose="020F0502020204030204" pitchFamily="34" charset="0"/>
                <a:cs typeface="Calibri" panose="020F0502020204030204" pitchFamily="34" charset="0"/>
              </a:rPr>
              <a:t>“Automatic language detection is the ﬁrst step toward achieving a variety of tasks like detecting the source language for machine translation, improving the search relevancy by personalizing the search results according to the query language, providing uniform search box for a multilingual dictionary, tagging data stream from Twitter with appropriate language etc.”</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Calibri" panose="020F0502020204030204" pitchFamily="34" charset="0"/>
                <a:cs typeface="Calibri" panose="020F0502020204030204" pitchFamily="34" charset="0"/>
              </a:rPr>
              <a:t>DATASET</a:t>
            </a:r>
            <a:endParaRPr lang="en-US" cap="all" dirty="0"/>
          </a:p>
        </p:txBody>
      </p:sp>
      <p:sp>
        <p:nvSpPr>
          <p:cNvPr id="14" name="Content Placeholder 13"/>
          <p:cNvSpPr>
            <a:spLocks noGrp="1"/>
          </p:cNvSpPr>
          <p:nvPr>
            <p:ph idx="1"/>
          </p:nvPr>
        </p:nvSpPr>
        <p:spPr>
          <a:xfrm>
            <a:off x="1522413" y="1904999"/>
            <a:ext cx="9134391" cy="2286001"/>
          </a:xfrm>
        </p:spPr>
        <p:txBody>
          <a:bodyPr>
            <a:normAutofit/>
          </a:bodyPr>
          <a:lstStyle/>
          <a:p>
            <a:pPr marL="0" indent="0">
              <a:buNone/>
            </a:pPr>
            <a:r>
              <a:rPr lang="en-US" sz="2800" cap="all" dirty="0">
                <a:latin typeface="Calibri" panose="020F0502020204030204" pitchFamily="34" charset="0"/>
                <a:cs typeface="Calibri" panose="020F0502020204030204" pitchFamily="34" charset="0"/>
              </a:rPr>
              <a:t>dataset Link</a:t>
            </a:r>
            <a:r>
              <a:rPr lang="en-US" sz="2800"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hlinkClick r:id="rId2"/>
              </a:rPr>
              <a:t>https://zenodo.org/record/841984#.XL-6AOhKjIU</a:t>
            </a:r>
            <a:endParaRPr lang="en-US" sz="2800"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WiLI-2018, the Wikipedia language identification benchmark dataset, contains 235000 paragraphs of 235 languages. The dataset is balanced and a train-test split is provided.</a:t>
            </a:r>
            <a:endParaRPr lang="en-US" sz="3200"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3C835EE6-94C7-4B72-9273-1A20C0AAE8B1}"/>
              </a:ext>
            </a:extLst>
          </p:cNvPr>
          <p:cNvPicPr>
            <a:picLocks noChangeAspect="1"/>
          </p:cNvPicPr>
          <p:nvPr/>
        </p:nvPicPr>
        <p:blipFill>
          <a:blip r:embed="rId3"/>
          <a:stretch>
            <a:fillRect/>
          </a:stretch>
        </p:blipFill>
        <p:spPr>
          <a:xfrm>
            <a:off x="1674812" y="4191000"/>
            <a:ext cx="8610600" cy="1696382"/>
          </a:xfrm>
          <a:prstGeom prst="rect">
            <a:avLst/>
          </a:prstGeom>
        </p:spPr>
      </p:pic>
    </p:spTree>
    <p:extLst>
      <p:ext uri="{BB962C8B-B14F-4D97-AF65-F5344CB8AC3E}">
        <p14:creationId xmlns:p14="http://schemas.microsoft.com/office/powerpoint/2010/main" val="381227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Calibri" panose="020F0502020204030204" pitchFamily="34" charset="0"/>
                <a:cs typeface="Calibri" panose="020F0502020204030204" pitchFamily="34" charset="0"/>
              </a:rPr>
              <a:t>DATASET</a:t>
            </a:r>
            <a:endParaRPr lang="en-US" cap="all" dirty="0"/>
          </a:p>
        </p:txBody>
      </p:sp>
      <p:pic>
        <p:nvPicPr>
          <p:cNvPr id="2" name="Picture 1">
            <a:extLst>
              <a:ext uri="{FF2B5EF4-FFF2-40B4-BE49-F238E27FC236}">
                <a16:creationId xmlns:a16="http://schemas.microsoft.com/office/drawing/2014/main" id="{23F94BE4-A3B8-4DBF-BD76-5ECBA46A88D9}"/>
              </a:ext>
            </a:extLst>
          </p:cNvPr>
          <p:cNvPicPr>
            <a:picLocks noChangeAspect="1"/>
          </p:cNvPicPr>
          <p:nvPr/>
        </p:nvPicPr>
        <p:blipFill>
          <a:blip r:embed="rId2"/>
          <a:stretch>
            <a:fillRect/>
          </a:stretch>
        </p:blipFill>
        <p:spPr>
          <a:xfrm>
            <a:off x="1522412" y="2257425"/>
            <a:ext cx="9296399" cy="2190750"/>
          </a:xfrm>
          <a:prstGeom prst="rect">
            <a:avLst/>
          </a:prstGeom>
        </p:spPr>
      </p:pic>
      <p:pic>
        <p:nvPicPr>
          <p:cNvPr id="5" name="Picture 4">
            <a:extLst>
              <a:ext uri="{FF2B5EF4-FFF2-40B4-BE49-F238E27FC236}">
                <a16:creationId xmlns:a16="http://schemas.microsoft.com/office/drawing/2014/main" id="{E580A2DE-A155-4352-9C68-5E9241109D76}"/>
              </a:ext>
            </a:extLst>
          </p:cNvPr>
          <p:cNvPicPr>
            <a:picLocks noChangeAspect="1"/>
          </p:cNvPicPr>
          <p:nvPr/>
        </p:nvPicPr>
        <p:blipFill>
          <a:blip r:embed="rId3"/>
          <a:stretch>
            <a:fillRect/>
          </a:stretch>
        </p:blipFill>
        <p:spPr>
          <a:xfrm>
            <a:off x="1522412" y="5105400"/>
            <a:ext cx="9296399" cy="1352550"/>
          </a:xfrm>
          <a:prstGeom prst="rect">
            <a:avLst/>
          </a:prstGeom>
        </p:spPr>
      </p:pic>
      <p:sp>
        <p:nvSpPr>
          <p:cNvPr id="6" name="TextBox 5">
            <a:extLst>
              <a:ext uri="{FF2B5EF4-FFF2-40B4-BE49-F238E27FC236}">
                <a16:creationId xmlns:a16="http://schemas.microsoft.com/office/drawing/2014/main" id="{128DB220-86D0-429E-8074-0C1FB57A09D8}"/>
              </a:ext>
            </a:extLst>
          </p:cNvPr>
          <p:cNvSpPr txBox="1"/>
          <p:nvPr/>
        </p:nvSpPr>
        <p:spPr>
          <a:xfrm>
            <a:off x="1522412" y="1828800"/>
            <a:ext cx="1600200" cy="461665"/>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Input</a:t>
            </a:r>
          </a:p>
        </p:txBody>
      </p:sp>
      <p:sp>
        <p:nvSpPr>
          <p:cNvPr id="9" name="TextBox 8">
            <a:extLst>
              <a:ext uri="{FF2B5EF4-FFF2-40B4-BE49-F238E27FC236}">
                <a16:creationId xmlns:a16="http://schemas.microsoft.com/office/drawing/2014/main" id="{5FAEC1F2-B2AF-4752-AD49-04FBBEFA2FC8}"/>
              </a:ext>
            </a:extLst>
          </p:cNvPr>
          <p:cNvSpPr txBox="1"/>
          <p:nvPr/>
        </p:nvSpPr>
        <p:spPr>
          <a:xfrm>
            <a:off x="1522412" y="4691270"/>
            <a:ext cx="1600200" cy="461665"/>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Output</a:t>
            </a:r>
          </a:p>
        </p:txBody>
      </p:sp>
    </p:spTree>
    <p:extLst>
      <p:ext uri="{BB962C8B-B14F-4D97-AF65-F5344CB8AC3E}">
        <p14:creationId xmlns:p14="http://schemas.microsoft.com/office/powerpoint/2010/main" val="176370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2C397-0671-4A1D-8B51-AE8737FDD98A}"/>
              </a:ext>
            </a:extLst>
          </p:cNvPr>
          <p:cNvSpPr>
            <a:spLocks noGrp="1"/>
          </p:cNvSpPr>
          <p:nvPr>
            <p:ph type="title"/>
          </p:nvPr>
        </p:nvSpPr>
        <p:spPr/>
        <p:txBody>
          <a:bodyPr/>
          <a:lstStyle/>
          <a:p>
            <a:r>
              <a:rPr lang="en-US" cap="all" dirty="0"/>
              <a:t>Stages in Language verification</a:t>
            </a:r>
          </a:p>
        </p:txBody>
      </p:sp>
      <p:sp>
        <p:nvSpPr>
          <p:cNvPr id="3" name="Content Placeholder 2">
            <a:extLst>
              <a:ext uri="{FF2B5EF4-FFF2-40B4-BE49-F238E27FC236}">
                <a16:creationId xmlns:a16="http://schemas.microsoft.com/office/drawing/2014/main" id="{5A76C916-62AC-46A8-9CF7-4C918037775F}"/>
              </a:ext>
            </a:extLst>
          </p:cNvPr>
          <p:cNvSpPr>
            <a:spLocks noGrp="1"/>
          </p:cNvSpPr>
          <p:nvPr>
            <p:ph idx="1"/>
          </p:nvPr>
        </p:nvSpPr>
        <p:spPr/>
        <p:txBody>
          <a:bodyPr>
            <a:normAutofit lnSpcReduction="10000"/>
          </a:bodyPr>
          <a:lstStyle/>
          <a:p>
            <a:pPr marL="0" indent="0">
              <a:buNone/>
            </a:pPr>
            <a:r>
              <a:rPr lang="en-US" dirty="0">
                <a:latin typeface="Calibri" panose="020F0502020204030204" pitchFamily="34" charset="0"/>
                <a:cs typeface="Calibri" panose="020F0502020204030204" pitchFamily="34" charset="0"/>
              </a:rPr>
              <a:t>Our main contributions are: </a:t>
            </a:r>
          </a:p>
          <a:p>
            <a:pPr marL="342900" indent="-342900">
              <a:buFont typeface="Wingdings" panose="05000000000000000000" pitchFamily="2" charset="2"/>
              <a:buChar char="Ø"/>
            </a:pPr>
            <a:r>
              <a:rPr lang="en-US" dirty="0">
                <a:latin typeface="Calibri" panose="020F0502020204030204" pitchFamily="34" charset="0"/>
                <a:cs typeface="Calibri" panose="020F0502020204030204" pitchFamily="34" charset="0"/>
              </a:rPr>
              <a:t>we present a method for identifying multilingual documents, the languages contained therein and the relative proportion of the document in each language</a:t>
            </a:r>
          </a:p>
          <a:p>
            <a:pPr marL="342900" indent="-342900">
              <a:buFont typeface="Wingdings" panose="05000000000000000000" pitchFamily="2" charset="2"/>
              <a:buChar char="Ø"/>
            </a:pPr>
            <a:r>
              <a:rPr lang="en-US" dirty="0">
                <a:latin typeface="Calibri" panose="020F0502020204030204" pitchFamily="34" charset="0"/>
                <a:cs typeface="Calibri" panose="020F0502020204030204" pitchFamily="34" charset="0"/>
              </a:rPr>
              <a:t>we show that our method outperforms state-of-the-art methods for language identiﬁcation in multilingual documents</a:t>
            </a:r>
          </a:p>
          <a:p>
            <a:pPr marL="342900" indent="-342900">
              <a:buFont typeface="Wingdings" panose="05000000000000000000" pitchFamily="2" charset="2"/>
              <a:buChar char="Ø"/>
            </a:pPr>
            <a:r>
              <a:rPr lang="en-US" dirty="0">
                <a:latin typeface="Calibri" panose="020F0502020204030204" pitchFamily="34" charset="0"/>
                <a:cs typeface="Calibri" panose="020F0502020204030204" pitchFamily="34" charset="0"/>
              </a:rPr>
              <a:t>we show that our method is able to estimate the proportion of the document in each language to a high degree of accuracy</a:t>
            </a:r>
          </a:p>
          <a:p>
            <a:pPr marL="342900" indent="-342900">
              <a:buFont typeface="Wingdings" panose="05000000000000000000" pitchFamily="2" charset="2"/>
              <a:buChar char="Ø"/>
            </a:pPr>
            <a:r>
              <a:rPr lang="en-US" dirty="0">
                <a:latin typeface="Calibri" panose="020F0502020204030204" pitchFamily="34" charset="0"/>
                <a:cs typeface="Calibri" panose="020F0502020204030204" pitchFamily="34" charset="0"/>
              </a:rPr>
              <a:t>We show that our method is able to identify multilingual documents in real-world data.</a:t>
            </a:r>
          </a:p>
          <a:p>
            <a:endParaRPr lang="en-US" dirty="0"/>
          </a:p>
        </p:txBody>
      </p:sp>
    </p:spTree>
    <p:extLst>
      <p:ext uri="{BB962C8B-B14F-4D97-AF65-F5344CB8AC3E}">
        <p14:creationId xmlns:p14="http://schemas.microsoft.com/office/powerpoint/2010/main" val="382376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2C397-0671-4A1D-8B51-AE8737FDD98A}"/>
              </a:ext>
            </a:extLst>
          </p:cNvPr>
          <p:cNvSpPr>
            <a:spLocks noGrp="1"/>
          </p:cNvSpPr>
          <p:nvPr>
            <p:ph type="title"/>
          </p:nvPr>
        </p:nvSpPr>
        <p:spPr/>
        <p:txBody>
          <a:bodyPr/>
          <a:lstStyle/>
          <a:p>
            <a:r>
              <a:rPr lang="en-US" cap="all" dirty="0">
                <a:latin typeface="Calibri" panose="020F0502020204030204" pitchFamily="34" charset="0"/>
                <a:cs typeface="Calibri" panose="020F0502020204030204" pitchFamily="34" charset="0"/>
              </a:rPr>
              <a:t>Technology</a:t>
            </a:r>
          </a:p>
        </p:txBody>
      </p:sp>
      <p:sp>
        <p:nvSpPr>
          <p:cNvPr id="3" name="Content Placeholder 2">
            <a:extLst>
              <a:ext uri="{FF2B5EF4-FFF2-40B4-BE49-F238E27FC236}">
                <a16:creationId xmlns:a16="http://schemas.microsoft.com/office/drawing/2014/main" id="{5A76C916-62AC-46A8-9CF7-4C918037775F}"/>
              </a:ext>
            </a:extLst>
          </p:cNvPr>
          <p:cNvSpPr>
            <a:spLocks noGrp="1"/>
          </p:cNvSpPr>
          <p:nvPr>
            <p:ph idx="1"/>
          </p:nvPr>
        </p:nvSpPr>
        <p:spPr/>
        <p:txBody>
          <a:bodyPr>
            <a:normAutofit/>
          </a:bodyPr>
          <a:lstStyle/>
          <a:p>
            <a:pPr marL="0" indent="0">
              <a:buNone/>
            </a:pPr>
            <a:r>
              <a:rPr lang="en-US" dirty="0">
                <a:latin typeface="Calibri" panose="020F0502020204030204" pitchFamily="34" charset="0"/>
                <a:cs typeface="Calibri" panose="020F0502020204030204" pitchFamily="34" charset="0"/>
              </a:rPr>
              <a:t>In the past, a variety of methods have been tried like Naive Bayes, SVM, n-gram, graph-based n-gram, prediction partial matching (PPM), linear interpolation with post independent weight optimization and majority voting for combining multiple classiﬁers etc. and the best accuracy achieved are still in the lower ninety percent’s.</a:t>
            </a:r>
          </a:p>
          <a:p>
            <a:pPr marL="0" indent="0">
              <a:buNone/>
            </a:pPr>
            <a:r>
              <a:rPr lang="en-US" dirty="0"/>
              <a:t>In this work we took advantage of recent advancement of deep neural network based models showing stellar performance in many natural language processing tasks to build a state of the art language classiﬁer.</a:t>
            </a:r>
          </a:p>
        </p:txBody>
      </p:sp>
    </p:spTree>
    <p:extLst>
      <p:ext uri="{BB962C8B-B14F-4D97-AF65-F5344CB8AC3E}">
        <p14:creationId xmlns:p14="http://schemas.microsoft.com/office/powerpoint/2010/main" val="247104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2C397-0671-4A1D-8B51-AE8737FDD98A}"/>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PROPOSED</a:t>
            </a:r>
            <a:r>
              <a:rPr lang="en-US" dirty="0"/>
              <a:t>  ALGORITHM</a:t>
            </a:r>
            <a:endParaRPr lang="en-US" cap="all" dirty="0"/>
          </a:p>
        </p:txBody>
      </p:sp>
      <p:sp>
        <p:nvSpPr>
          <p:cNvPr id="3" name="Content Placeholder 2">
            <a:extLst>
              <a:ext uri="{FF2B5EF4-FFF2-40B4-BE49-F238E27FC236}">
                <a16:creationId xmlns:a16="http://schemas.microsoft.com/office/drawing/2014/main" id="{5A76C916-62AC-46A8-9CF7-4C918037775F}"/>
              </a:ext>
            </a:extLst>
          </p:cNvPr>
          <p:cNvSpPr>
            <a:spLocks noGrp="1"/>
          </p:cNvSpPr>
          <p:nvPr>
            <p:ph idx="1"/>
          </p:nvPr>
        </p:nvSpPr>
        <p:spPr>
          <a:xfrm>
            <a:off x="1522413" y="1752601"/>
            <a:ext cx="9829799" cy="4267200"/>
          </a:xfrm>
        </p:spPr>
        <p:txBody>
          <a:bodyPr>
            <a:noAutofit/>
          </a:bodyPr>
          <a:lstStyle/>
          <a:p>
            <a:pPr marL="0" indent="0">
              <a:buNone/>
            </a:pPr>
            <a:r>
              <a:rPr lang="en-US" sz="2000" dirty="0">
                <a:latin typeface="Calibri" panose="020F0502020204030204" pitchFamily="34" charset="0"/>
                <a:cs typeface="Calibri" panose="020F0502020204030204" pitchFamily="34" charset="0"/>
              </a:rPr>
              <a:t>Recurrent Neural Network - RNNs are a special kind of neural networks which possess an internal state by virtue of a cycle in their hidden units. As such, RNNs are able to record temporal dependencies among the input sequence, as opposed to most other machine learning algorithms where the inputs are considered independent of each other. Hence, they are very well suited to natural language processing tasks and have been successfully used for applications like speech recognition, hand writing recognition etc.</a:t>
            </a:r>
          </a:p>
          <a:p>
            <a:pPr marL="0" indent="0">
              <a:spcBef>
                <a:spcPts val="600"/>
              </a:spcBef>
              <a:buNone/>
            </a:pPr>
            <a:r>
              <a:rPr lang="en-US" sz="2000" dirty="0">
                <a:latin typeface="Calibri" panose="020F0502020204030204" pitchFamily="34" charset="0"/>
                <a:cs typeface="Calibri" panose="020F0502020204030204" pitchFamily="34" charset="0"/>
              </a:rPr>
              <a:t>Hyper-parameter tuning: In our single layer networks, we had three model hyper parameters to search over </a:t>
            </a:r>
          </a:p>
          <a:p>
            <a:pPr>
              <a:spcBef>
                <a:spcPts val="600"/>
              </a:spcBef>
              <a:buFont typeface="Wingdings" panose="05000000000000000000" pitchFamily="2" charset="2"/>
              <a:buChar char="Ø"/>
            </a:pPr>
            <a:r>
              <a:rPr lang="en-US" sz="2000" dirty="0">
                <a:latin typeface="Calibri" panose="020F0502020204030204" pitchFamily="34" charset="0"/>
                <a:cs typeface="Calibri" panose="020F0502020204030204" pitchFamily="34" charset="0"/>
              </a:rPr>
              <a:t>Epochs - the number of iterations over training data. We generally try to train until the network saturates. </a:t>
            </a:r>
          </a:p>
          <a:p>
            <a:pPr>
              <a:spcBef>
                <a:spcPts val="600"/>
              </a:spcBef>
              <a:buFont typeface="Wingdings" panose="05000000000000000000" pitchFamily="2" charset="2"/>
              <a:buChar char="Ø"/>
            </a:pPr>
            <a:r>
              <a:rPr lang="en-US" sz="2000" dirty="0">
                <a:latin typeface="Calibri" panose="020F0502020204030204" pitchFamily="34" charset="0"/>
                <a:cs typeface="Calibri" panose="020F0502020204030204" pitchFamily="34" charset="0"/>
              </a:rPr>
              <a:t>Hidden layer size - Number of hidden units in the hidden layer. </a:t>
            </a:r>
          </a:p>
          <a:p>
            <a:pPr>
              <a:spcBef>
                <a:spcPts val="600"/>
              </a:spcBef>
              <a:buFont typeface="Wingdings" panose="05000000000000000000" pitchFamily="2" charset="2"/>
              <a:buChar char="Ø"/>
            </a:pPr>
            <a:r>
              <a:rPr lang="en-US" sz="2000" dirty="0">
                <a:latin typeface="Calibri" panose="020F0502020204030204" pitchFamily="34" charset="0"/>
                <a:cs typeface="Calibri" panose="020F0502020204030204" pitchFamily="34" charset="0"/>
              </a:rPr>
              <a:t>Dropout - Deep neural networks with large number of parameters are very powerful machines but are extremely susceptible to overﬁtting. Dropout provides a simple way to remedy this problem by randomly dropping hidden units as each example propagates through the network and back</a:t>
            </a:r>
          </a:p>
        </p:txBody>
      </p:sp>
    </p:spTree>
    <p:extLst>
      <p:ext uri="{BB962C8B-B14F-4D97-AF65-F5344CB8AC3E}">
        <p14:creationId xmlns:p14="http://schemas.microsoft.com/office/powerpoint/2010/main" val="212122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2C397-0671-4A1D-8B51-AE8737FDD98A}"/>
              </a:ext>
            </a:extLst>
          </p:cNvPr>
          <p:cNvSpPr>
            <a:spLocks noGrp="1"/>
          </p:cNvSpPr>
          <p:nvPr>
            <p:ph type="title"/>
          </p:nvPr>
        </p:nvSpPr>
        <p:spPr/>
        <p:txBody>
          <a:bodyPr/>
          <a:lstStyle/>
          <a:p>
            <a:r>
              <a:rPr lang="en-US" cap="all" dirty="0">
                <a:latin typeface="Calibri" panose="020F0502020204030204" pitchFamily="34" charset="0"/>
                <a:cs typeface="Calibri" panose="020F0502020204030204" pitchFamily="34" charset="0"/>
              </a:rPr>
              <a:t>Future work</a:t>
            </a:r>
          </a:p>
        </p:txBody>
      </p:sp>
      <p:sp>
        <p:nvSpPr>
          <p:cNvPr id="3" name="Content Placeholder 2">
            <a:extLst>
              <a:ext uri="{FF2B5EF4-FFF2-40B4-BE49-F238E27FC236}">
                <a16:creationId xmlns:a16="http://schemas.microsoft.com/office/drawing/2014/main" id="{5A76C916-62AC-46A8-9CF7-4C918037775F}"/>
              </a:ext>
            </a:extLst>
          </p:cNvPr>
          <p:cNvSpPr>
            <a:spLocks noGrp="1"/>
          </p:cNvSpPr>
          <p:nvPr>
            <p:ph idx="1"/>
          </p:nvPr>
        </p:nvSpPr>
        <p:spPr>
          <a:xfrm>
            <a:off x="1522413" y="1752601"/>
            <a:ext cx="9829799" cy="4267200"/>
          </a:xfrm>
        </p:spPr>
        <p:txBody>
          <a:bodyPr>
            <a:noAutofit/>
          </a:bodyPr>
          <a:lstStyle/>
          <a:p>
            <a:pPr marL="0" indent="0">
              <a:buNone/>
            </a:pPr>
            <a:r>
              <a:rPr lang="en-US" sz="2000" dirty="0">
                <a:latin typeface="Calibri" panose="020F0502020204030204" pitchFamily="34" charset="0"/>
                <a:cs typeface="Calibri" panose="020F0502020204030204" pitchFamily="34" charset="0"/>
              </a:rPr>
              <a:t>Further work is required in dealing with cross domain effects, to allow for “ off-the-shelf” language identiﬁcation in multilingual documents. Previous work has shown that it is possible to generate a document representation that is robust to variation across domains and we intend to investigate if these results are also applicable to language identiﬁcation in multilingual documents. </a:t>
            </a:r>
          </a:p>
        </p:txBody>
      </p:sp>
    </p:spTree>
    <p:extLst>
      <p:ext uri="{BB962C8B-B14F-4D97-AF65-F5344CB8AC3E}">
        <p14:creationId xmlns:p14="http://schemas.microsoft.com/office/powerpoint/2010/main" val="3753745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2C397-0671-4A1D-8B51-AE8737FDD98A}"/>
              </a:ext>
            </a:extLst>
          </p:cNvPr>
          <p:cNvSpPr>
            <a:spLocks noGrp="1"/>
          </p:cNvSpPr>
          <p:nvPr>
            <p:ph type="title"/>
          </p:nvPr>
        </p:nvSpPr>
        <p:spPr>
          <a:xfrm>
            <a:off x="3084512" y="2438400"/>
            <a:ext cx="6019800" cy="1371600"/>
          </a:xfrm>
        </p:spPr>
        <p:txBody>
          <a:bodyPr>
            <a:normAutofit/>
          </a:bodyPr>
          <a:lstStyle/>
          <a:p>
            <a:r>
              <a:rPr lang="en-US" sz="8000" cap="all"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850790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55</TotalTime>
  <Words>524</Words>
  <Application>Microsoft Office PowerPoint</Application>
  <PresentationFormat>Custom</PresentationFormat>
  <Paragraphs>28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Corbel</vt:lpstr>
      <vt:lpstr>Wingdings</vt:lpstr>
      <vt:lpstr>Digital Blue Tunnel 16x9</vt:lpstr>
      <vt:lpstr>Language Identification in Text Mining using Machine Learning Algorithm</vt:lpstr>
      <vt:lpstr>Objective</vt:lpstr>
      <vt:lpstr>DATASET</vt:lpstr>
      <vt:lpstr>DATASET</vt:lpstr>
      <vt:lpstr>Stages in Language verification</vt:lpstr>
      <vt:lpstr>Technology</vt:lpstr>
      <vt:lpstr>PROPOSED  ALGORITHM</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Identification in Text Mining using Machine Learning Algorithm</dc:title>
  <dc:creator>pavithra Krishnamurthy</dc:creator>
  <cp:lastModifiedBy>pavithra Krishnamurthy</cp:lastModifiedBy>
  <cp:revision>10</cp:revision>
  <dcterms:created xsi:type="dcterms:W3CDTF">2019-04-24T01:03:04Z</dcterms:created>
  <dcterms:modified xsi:type="dcterms:W3CDTF">2019-04-24T01:58:13Z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