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Glacial Indifference Bold" charset="1" panose="00000800000000000000"/>
      <p:regular r:id="rId28"/>
    </p:embeddedFont>
    <p:embeddedFont>
      <p:font typeface="Glacial Indifference" charset="1" panose="00000000000000000000"/>
      <p:regular r:id="rId29"/>
    </p:embeddedFont>
    <p:embeddedFont>
      <p:font typeface="Canva Sans" charset="1" panose="020B0503030501040103"/>
      <p:regular r:id="rId30"/>
    </p:embeddedFont>
    <p:embeddedFont>
      <p:font typeface="Canva Sans Bold" charset="1" panose="020B0803030501040103"/>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 Id="rId9" Target="../media/image2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3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3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3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3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3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5.png" Type="http://schemas.openxmlformats.org/officeDocument/2006/relationships/image"/><Relationship Id="rId7" Target="../media/image3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24.png" Type="http://schemas.openxmlformats.org/officeDocument/2006/relationships/image"/><Relationship Id="rId3" Target="../media/image25.svg" Type="http://schemas.openxmlformats.org/officeDocument/2006/relationships/image"/><Relationship Id="rId4" Target="../media/image44.png" Type="http://schemas.openxmlformats.org/officeDocument/2006/relationships/image"/><Relationship Id="rId5" Target="../media/image45.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98845" y="10195690"/>
            <a:ext cx="5348485" cy="3618394"/>
            <a:chOff x="0" y="0"/>
            <a:chExt cx="1408655" cy="952993"/>
          </a:xfrm>
        </p:grpSpPr>
        <p:sp>
          <p:nvSpPr>
            <p:cNvPr name="Freeform 3" id="3"/>
            <p:cNvSpPr/>
            <p:nvPr/>
          </p:nvSpPr>
          <p:spPr>
            <a:xfrm flipH="false" flipV="false" rot="0">
              <a:off x="0" y="0"/>
              <a:ext cx="1408655" cy="952993"/>
            </a:xfrm>
            <a:custGeom>
              <a:avLst/>
              <a:gdLst/>
              <a:ahLst/>
              <a:cxnLst/>
              <a:rect r="r" b="b" t="t" l="l"/>
              <a:pathLst>
                <a:path h="952993" w="1408655">
                  <a:moveTo>
                    <a:pt x="0" y="0"/>
                  </a:moveTo>
                  <a:lnTo>
                    <a:pt x="1408655" y="0"/>
                  </a:lnTo>
                  <a:lnTo>
                    <a:pt x="1408655" y="952993"/>
                  </a:lnTo>
                  <a:lnTo>
                    <a:pt x="0" y="952993"/>
                  </a:lnTo>
                  <a:close/>
                </a:path>
              </a:pathLst>
            </a:custGeom>
            <a:solidFill>
              <a:srgbClr val="E4E4E4"/>
            </a:solidFill>
          </p:spPr>
        </p:sp>
        <p:sp>
          <p:nvSpPr>
            <p:cNvPr name="TextBox 4" id="4"/>
            <p:cNvSpPr txBox="true"/>
            <p:nvPr/>
          </p:nvSpPr>
          <p:spPr>
            <a:xfrm>
              <a:off x="0" y="-38100"/>
              <a:ext cx="1408655" cy="99109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3514" y="2901658"/>
            <a:ext cx="1327633" cy="1327633"/>
          </a:xfrm>
          <a:custGeom>
            <a:avLst/>
            <a:gdLst/>
            <a:ahLst/>
            <a:cxnLst/>
            <a:rect r="r" b="b" t="t" l="l"/>
            <a:pathLst>
              <a:path h="1327633" w="1327633">
                <a:moveTo>
                  <a:pt x="0" y="0"/>
                </a:moveTo>
                <a:lnTo>
                  <a:pt x="1327633" y="0"/>
                </a:lnTo>
                <a:lnTo>
                  <a:pt x="1327633" y="1327633"/>
                </a:lnTo>
                <a:lnTo>
                  <a:pt x="0" y="1327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654596" y="-2093411"/>
            <a:ext cx="4385469" cy="4385469"/>
          </a:xfrm>
          <a:custGeom>
            <a:avLst/>
            <a:gdLst/>
            <a:ahLst/>
            <a:cxnLst/>
            <a:rect r="r" b="b" t="t" l="l"/>
            <a:pathLst>
              <a:path h="4385469" w="4385469">
                <a:moveTo>
                  <a:pt x="0" y="0"/>
                </a:moveTo>
                <a:lnTo>
                  <a:pt x="4385469" y="0"/>
                </a:lnTo>
                <a:lnTo>
                  <a:pt x="4385469" y="4385469"/>
                </a:lnTo>
                <a:lnTo>
                  <a:pt x="0" y="43854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351247" y="4400741"/>
            <a:ext cx="803180" cy="742759"/>
            <a:chOff x="0" y="0"/>
            <a:chExt cx="211537" cy="195624"/>
          </a:xfrm>
        </p:grpSpPr>
        <p:sp>
          <p:nvSpPr>
            <p:cNvPr name="Freeform 8" id="8"/>
            <p:cNvSpPr/>
            <p:nvPr/>
          </p:nvSpPr>
          <p:spPr>
            <a:xfrm flipH="false" flipV="false" rot="0">
              <a:off x="0" y="0"/>
              <a:ext cx="211537" cy="195624"/>
            </a:xfrm>
            <a:custGeom>
              <a:avLst/>
              <a:gdLst/>
              <a:ahLst/>
              <a:cxnLst/>
              <a:rect r="r" b="b" t="t" l="l"/>
              <a:pathLst>
                <a:path h="195624" w="211537">
                  <a:moveTo>
                    <a:pt x="0" y="0"/>
                  </a:moveTo>
                  <a:lnTo>
                    <a:pt x="211537" y="0"/>
                  </a:lnTo>
                  <a:lnTo>
                    <a:pt x="211537" y="195624"/>
                  </a:lnTo>
                  <a:lnTo>
                    <a:pt x="0" y="195624"/>
                  </a:lnTo>
                  <a:close/>
                </a:path>
              </a:pathLst>
            </a:custGeom>
            <a:solidFill>
              <a:srgbClr val="5DA295"/>
            </a:solidFill>
          </p:spPr>
        </p:sp>
        <p:sp>
          <p:nvSpPr>
            <p:cNvPr name="TextBox 9" id="9"/>
            <p:cNvSpPr txBox="true"/>
            <p:nvPr/>
          </p:nvSpPr>
          <p:spPr>
            <a:xfrm>
              <a:off x="0" y="-38100"/>
              <a:ext cx="211537" cy="233724"/>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619741" cy="2934068"/>
            <a:chOff x="0" y="0"/>
            <a:chExt cx="163224" cy="772759"/>
          </a:xfrm>
        </p:grpSpPr>
        <p:sp>
          <p:nvSpPr>
            <p:cNvPr name="Freeform 11" id="11"/>
            <p:cNvSpPr/>
            <p:nvPr/>
          </p:nvSpPr>
          <p:spPr>
            <a:xfrm flipH="false" flipV="false" rot="0">
              <a:off x="0" y="0"/>
              <a:ext cx="163224" cy="772759"/>
            </a:xfrm>
            <a:custGeom>
              <a:avLst/>
              <a:gdLst/>
              <a:ahLst/>
              <a:cxnLst/>
              <a:rect r="r" b="b" t="t" l="l"/>
              <a:pathLst>
                <a:path h="772759" w="163224">
                  <a:moveTo>
                    <a:pt x="0" y="0"/>
                  </a:moveTo>
                  <a:lnTo>
                    <a:pt x="163224" y="0"/>
                  </a:lnTo>
                  <a:lnTo>
                    <a:pt x="163224" y="772759"/>
                  </a:lnTo>
                  <a:lnTo>
                    <a:pt x="0" y="772759"/>
                  </a:lnTo>
                  <a:close/>
                </a:path>
              </a:pathLst>
            </a:custGeom>
            <a:solidFill>
              <a:srgbClr val="5DA295"/>
            </a:solidFill>
          </p:spPr>
        </p:sp>
        <p:sp>
          <p:nvSpPr>
            <p:cNvPr name="TextBox 12" id="12"/>
            <p:cNvSpPr txBox="true"/>
            <p:nvPr/>
          </p:nvSpPr>
          <p:spPr>
            <a:xfrm>
              <a:off x="0" y="-38100"/>
              <a:ext cx="163224" cy="81085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2933707"/>
            <a:ext cx="619741" cy="1004046"/>
            <a:chOff x="0" y="0"/>
            <a:chExt cx="163224" cy="264440"/>
          </a:xfrm>
        </p:grpSpPr>
        <p:sp>
          <p:nvSpPr>
            <p:cNvPr name="Freeform 14" id="14"/>
            <p:cNvSpPr/>
            <p:nvPr/>
          </p:nvSpPr>
          <p:spPr>
            <a:xfrm flipH="false" flipV="false" rot="0">
              <a:off x="0" y="0"/>
              <a:ext cx="163224" cy="264440"/>
            </a:xfrm>
            <a:custGeom>
              <a:avLst/>
              <a:gdLst/>
              <a:ahLst/>
              <a:cxnLst/>
              <a:rect r="r" b="b" t="t" l="l"/>
              <a:pathLst>
                <a:path h="264440" w="163224">
                  <a:moveTo>
                    <a:pt x="0" y="0"/>
                  </a:moveTo>
                  <a:lnTo>
                    <a:pt x="163224" y="0"/>
                  </a:lnTo>
                  <a:lnTo>
                    <a:pt x="163224" y="264440"/>
                  </a:lnTo>
                  <a:lnTo>
                    <a:pt x="0" y="264440"/>
                  </a:lnTo>
                  <a:close/>
                </a:path>
              </a:pathLst>
            </a:custGeom>
            <a:solidFill>
              <a:srgbClr val="BFDDD2"/>
            </a:solidFill>
          </p:spPr>
        </p:sp>
        <p:sp>
          <p:nvSpPr>
            <p:cNvPr name="TextBox 15" id="15"/>
            <p:cNvSpPr txBox="true"/>
            <p:nvPr/>
          </p:nvSpPr>
          <p:spPr>
            <a:xfrm>
              <a:off x="0" y="-38100"/>
              <a:ext cx="163224" cy="30254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0" y="6668606"/>
            <a:ext cx="12939515" cy="3618394"/>
            <a:chOff x="0" y="0"/>
            <a:chExt cx="3407938" cy="952993"/>
          </a:xfrm>
        </p:grpSpPr>
        <p:sp>
          <p:nvSpPr>
            <p:cNvPr name="Freeform 17" id="17"/>
            <p:cNvSpPr/>
            <p:nvPr/>
          </p:nvSpPr>
          <p:spPr>
            <a:xfrm flipH="false" flipV="false" rot="0">
              <a:off x="0" y="0"/>
              <a:ext cx="3407938" cy="952993"/>
            </a:xfrm>
            <a:custGeom>
              <a:avLst/>
              <a:gdLst/>
              <a:ahLst/>
              <a:cxnLst/>
              <a:rect r="r" b="b" t="t" l="l"/>
              <a:pathLst>
                <a:path h="952993" w="3407938">
                  <a:moveTo>
                    <a:pt x="0" y="0"/>
                  </a:moveTo>
                  <a:lnTo>
                    <a:pt x="3407938" y="0"/>
                  </a:lnTo>
                  <a:lnTo>
                    <a:pt x="3407938" y="952993"/>
                  </a:lnTo>
                  <a:lnTo>
                    <a:pt x="0" y="952993"/>
                  </a:lnTo>
                  <a:close/>
                </a:path>
              </a:pathLst>
            </a:custGeom>
            <a:solidFill>
              <a:srgbClr val="5DA295"/>
            </a:solidFill>
          </p:spPr>
        </p:sp>
        <p:sp>
          <p:nvSpPr>
            <p:cNvPr name="TextBox 18" id="18"/>
            <p:cNvSpPr txBox="true"/>
            <p:nvPr/>
          </p:nvSpPr>
          <p:spPr>
            <a:xfrm>
              <a:off x="0" y="-38100"/>
              <a:ext cx="3407938" cy="991093"/>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967885" y="7117855"/>
            <a:ext cx="143103" cy="2691310"/>
            <a:chOff x="0" y="0"/>
            <a:chExt cx="37690" cy="708822"/>
          </a:xfrm>
        </p:grpSpPr>
        <p:sp>
          <p:nvSpPr>
            <p:cNvPr name="Freeform 20" id="20"/>
            <p:cNvSpPr/>
            <p:nvPr/>
          </p:nvSpPr>
          <p:spPr>
            <a:xfrm flipH="false" flipV="false" rot="0">
              <a:off x="0" y="0"/>
              <a:ext cx="37690" cy="708822"/>
            </a:xfrm>
            <a:custGeom>
              <a:avLst/>
              <a:gdLst/>
              <a:ahLst/>
              <a:cxnLst/>
              <a:rect r="r" b="b" t="t" l="l"/>
              <a:pathLst>
                <a:path h="708822" w="37690">
                  <a:moveTo>
                    <a:pt x="0" y="0"/>
                  </a:moveTo>
                  <a:lnTo>
                    <a:pt x="37690" y="0"/>
                  </a:lnTo>
                  <a:lnTo>
                    <a:pt x="37690" y="708822"/>
                  </a:lnTo>
                  <a:lnTo>
                    <a:pt x="0" y="708822"/>
                  </a:lnTo>
                  <a:close/>
                </a:path>
              </a:pathLst>
            </a:custGeom>
            <a:solidFill>
              <a:srgbClr val="BFDDD2"/>
            </a:solidFill>
          </p:spPr>
        </p:sp>
        <p:sp>
          <p:nvSpPr>
            <p:cNvPr name="TextBox 21" id="21"/>
            <p:cNvSpPr txBox="true"/>
            <p:nvPr/>
          </p:nvSpPr>
          <p:spPr>
            <a:xfrm>
              <a:off x="0" y="-38100"/>
              <a:ext cx="37690" cy="746922"/>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957285" y="3197639"/>
            <a:ext cx="11513951" cy="5876229"/>
          </a:xfrm>
          <a:prstGeom prst="rect">
            <a:avLst/>
          </a:prstGeom>
        </p:spPr>
        <p:txBody>
          <a:bodyPr anchor="t" rtlCol="false" tIns="0" lIns="0" bIns="0" rIns="0">
            <a:spAutoFit/>
          </a:bodyPr>
          <a:lstStyle/>
          <a:p>
            <a:pPr algn="l">
              <a:lnSpc>
                <a:spcPts val="11560"/>
              </a:lnSpc>
            </a:pPr>
            <a:r>
              <a:rPr lang="en-US" sz="9797" b="true">
                <a:solidFill>
                  <a:srgbClr val="000000"/>
                </a:solidFill>
                <a:latin typeface="Glacial Indifference Bold"/>
                <a:ea typeface="Glacial Indifference Bold"/>
                <a:cs typeface="Glacial Indifference Bold"/>
                <a:sym typeface="Glacial Indifference Bold"/>
              </a:rPr>
              <a:t>NETFLIX MOVIES AND TV SHOWS </a:t>
            </a:r>
          </a:p>
          <a:p>
            <a:pPr algn="l">
              <a:lnSpc>
                <a:spcPts val="11560"/>
              </a:lnSpc>
            </a:pPr>
          </a:p>
          <a:p>
            <a:pPr algn="l">
              <a:lnSpc>
                <a:spcPts val="11560"/>
              </a:lnSpc>
            </a:pPr>
          </a:p>
        </p:txBody>
      </p:sp>
      <p:sp>
        <p:nvSpPr>
          <p:cNvPr name="Freeform 23" id="23"/>
          <p:cNvSpPr/>
          <p:nvPr/>
        </p:nvSpPr>
        <p:spPr>
          <a:xfrm flipH="false" flipV="false" rot="0">
            <a:off x="14962412" y="7164176"/>
            <a:ext cx="1313627" cy="1313627"/>
          </a:xfrm>
          <a:custGeom>
            <a:avLst/>
            <a:gdLst/>
            <a:ahLst/>
            <a:cxnLst/>
            <a:rect r="r" b="b" t="t" l="l"/>
            <a:pathLst>
              <a:path h="1313627" w="1313627">
                <a:moveTo>
                  <a:pt x="0" y="0"/>
                </a:moveTo>
                <a:lnTo>
                  <a:pt x="1313627" y="0"/>
                </a:lnTo>
                <a:lnTo>
                  <a:pt x="1313627" y="1313627"/>
                </a:lnTo>
                <a:lnTo>
                  <a:pt x="0" y="1313627"/>
                </a:lnTo>
                <a:lnTo>
                  <a:pt x="0" y="0"/>
                </a:lnTo>
                <a:close/>
              </a:path>
            </a:pathLst>
          </a:custGeom>
          <a:blipFill>
            <a:blip r:embed="rId6"/>
            <a:stretch>
              <a:fillRect l="0" t="0" r="0" b="0"/>
            </a:stretch>
          </a:blipFill>
        </p:spPr>
      </p:sp>
      <p:sp>
        <p:nvSpPr>
          <p:cNvPr name="TextBox 24" id="24"/>
          <p:cNvSpPr txBox="true"/>
          <p:nvPr/>
        </p:nvSpPr>
        <p:spPr>
          <a:xfrm rot="0">
            <a:off x="13943156" y="8662165"/>
            <a:ext cx="3341203" cy="923925"/>
          </a:xfrm>
          <a:prstGeom prst="rect">
            <a:avLst/>
          </a:prstGeom>
        </p:spPr>
        <p:txBody>
          <a:bodyPr anchor="t" rtlCol="false" tIns="0" lIns="0" bIns="0" rIns="0">
            <a:spAutoFit/>
          </a:bodyPr>
          <a:lstStyle/>
          <a:p>
            <a:pPr algn="ctr">
              <a:lnSpc>
                <a:spcPts val="3600"/>
              </a:lnSpc>
            </a:pPr>
            <a:r>
              <a:rPr lang="en-US" sz="3000" spc="150">
                <a:solidFill>
                  <a:srgbClr val="000000"/>
                </a:solidFill>
                <a:latin typeface="Glacial Indifference"/>
                <a:ea typeface="Glacial Indifference"/>
                <a:cs typeface="Glacial Indifference"/>
                <a:sym typeface="Glacial Indifference"/>
              </a:rPr>
              <a:t>INSTITUT TEKNOLOGI DEL</a:t>
            </a:r>
          </a:p>
        </p:txBody>
      </p:sp>
      <p:sp>
        <p:nvSpPr>
          <p:cNvPr name="TextBox 25" id="25"/>
          <p:cNvSpPr txBox="true"/>
          <p:nvPr/>
        </p:nvSpPr>
        <p:spPr>
          <a:xfrm rot="0">
            <a:off x="1957285" y="725995"/>
            <a:ext cx="9185967" cy="1908175"/>
          </a:xfrm>
          <a:prstGeom prst="rect">
            <a:avLst/>
          </a:prstGeom>
        </p:spPr>
        <p:txBody>
          <a:bodyPr anchor="t" rtlCol="false" tIns="0" lIns="0" bIns="0" rIns="0">
            <a:spAutoFit/>
          </a:bodyPr>
          <a:lstStyle/>
          <a:p>
            <a:pPr algn="l">
              <a:lnSpc>
                <a:spcPts val="7699"/>
              </a:lnSpc>
            </a:pPr>
            <a:r>
              <a:rPr lang="en-US" b="true" sz="5499" spc="439">
                <a:solidFill>
                  <a:srgbClr val="5DA295"/>
                </a:solidFill>
                <a:latin typeface="Glacial Indifference Bold"/>
                <a:ea typeface="Glacial Indifference Bold"/>
                <a:cs typeface="Glacial Indifference Bold"/>
                <a:sym typeface="Glacial Indifference Bold"/>
              </a:rPr>
              <a:t>LAPORAN PROYEK DATA ANALYTICS</a:t>
            </a:r>
          </a:p>
        </p:txBody>
      </p:sp>
      <p:sp>
        <p:nvSpPr>
          <p:cNvPr name="TextBox 26" id="26"/>
          <p:cNvSpPr txBox="true"/>
          <p:nvPr/>
        </p:nvSpPr>
        <p:spPr>
          <a:xfrm rot="0">
            <a:off x="2676921" y="7078451"/>
            <a:ext cx="5056886" cy="688976"/>
          </a:xfrm>
          <a:prstGeom prst="rect">
            <a:avLst/>
          </a:prstGeom>
        </p:spPr>
        <p:txBody>
          <a:bodyPr anchor="t" rtlCol="false" tIns="0" lIns="0" bIns="0" rIns="0">
            <a:spAutoFit/>
          </a:bodyPr>
          <a:lstStyle/>
          <a:p>
            <a:pPr algn="l">
              <a:lnSpc>
                <a:spcPts val="5599"/>
              </a:lnSpc>
            </a:pPr>
            <a:r>
              <a:rPr lang="en-US" sz="3999" b="true">
                <a:solidFill>
                  <a:srgbClr val="FFFFFF"/>
                </a:solidFill>
                <a:latin typeface="Glacial Indifference Bold"/>
                <a:ea typeface="Glacial Indifference Bold"/>
                <a:cs typeface="Glacial Indifference Bold"/>
                <a:sym typeface="Glacial Indifference Bold"/>
              </a:rPr>
              <a:t>Kelompok 13</a:t>
            </a:r>
          </a:p>
        </p:txBody>
      </p:sp>
      <p:sp>
        <p:nvSpPr>
          <p:cNvPr name="TextBox 27" id="27"/>
          <p:cNvSpPr txBox="true"/>
          <p:nvPr/>
        </p:nvSpPr>
        <p:spPr>
          <a:xfrm rot="0">
            <a:off x="2676921" y="7850223"/>
            <a:ext cx="8466331" cy="2380615"/>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ea typeface="Glacial Indifference"/>
                <a:cs typeface="Glacial Indifference"/>
                <a:sym typeface="Glacial Indifference"/>
              </a:rPr>
              <a:t>11423015                Samson Nicholas Sitorus</a:t>
            </a:r>
          </a:p>
          <a:p>
            <a:pPr algn="l">
              <a:lnSpc>
                <a:spcPts val="4759"/>
              </a:lnSpc>
            </a:pPr>
            <a:r>
              <a:rPr lang="en-US" sz="3399">
                <a:solidFill>
                  <a:srgbClr val="FFFFFF"/>
                </a:solidFill>
                <a:latin typeface="Glacial Indifference"/>
                <a:ea typeface="Glacial Indifference"/>
                <a:cs typeface="Glacial Indifference"/>
                <a:sym typeface="Glacial Indifference"/>
              </a:rPr>
              <a:t>11423041                Dewa Armada Gurusinga</a:t>
            </a:r>
          </a:p>
          <a:p>
            <a:pPr algn="l">
              <a:lnSpc>
                <a:spcPts val="4759"/>
              </a:lnSpc>
            </a:pPr>
            <a:r>
              <a:rPr lang="en-US" sz="3399">
                <a:solidFill>
                  <a:srgbClr val="FFFFFF"/>
                </a:solidFill>
                <a:latin typeface="Glacial Indifference"/>
                <a:ea typeface="Glacial Indifference"/>
                <a:cs typeface="Glacial Indifference"/>
                <a:sym typeface="Glacial Indifference"/>
              </a:rPr>
              <a:t>11423067                </a:t>
            </a:r>
            <a:r>
              <a:rPr lang="en-US" sz="3399">
                <a:solidFill>
                  <a:srgbClr val="FFFFFF"/>
                </a:solidFill>
                <a:latin typeface="Glacial Indifference"/>
                <a:ea typeface="Glacial Indifference"/>
                <a:cs typeface="Glacial Indifference"/>
                <a:sym typeface="Glacial Indifference"/>
              </a:rPr>
              <a:t>Yohana Rajagukguk</a:t>
            </a:r>
          </a:p>
          <a:p>
            <a:pPr algn="l">
              <a:lnSpc>
                <a:spcPts val="475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10</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Pengisian Missing Values</a:t>
            </a:r>
          </a:p>
        </p:txBody>
      </p:sp>
      <p:sp>
        <p:nvSpPr>
          <p:cNvPr name="TextBox 17" id="17"/>
          <p:cNvSpPr txBox="true"/>
          <p:nvPr/>
        </p:nvSpPr>
        <p:spPr>
          <a:xfrm rot="0">
            <a:off x="2722931" y="3977119"/>
            <a:ext cx="11083330" cy="3290399"/>
          </a:xfrm>
          <a:prstGeom prst="rect">
            <a:avLst/>
          </a:prstGeom>
        </p:spPr>
        <p:txBody>
          <a:bodyPr anchor="t" rtlCol="false" tIns="0" lIns="0" bIns="0" rIns="0">
            <a:spAutoFit/>
          </a:bodyPr>
          <a:lstStyle/>
          <a:p>
            <a:pPr algn="just">
              <a:lnSpc>
                <a:spcPts val="4388"/>
              </a:lnSpc>
            </a:pPr>
            <a:r>
              <a:rPr lang="en-US" sz="3134">
                <a:solidFill>
                  <a:srgbClr val="000000"/>
                </a:solidFill>
                <a:latin typeface="Glacial Indifference"/>
                <a:ea typeface="Glacial Indifference"/>
                <a:cs typeface="Glacial Indifference"/>
                <a:sym typeface="Glacial Indifference"/>
              </a:rPr>
              <a:t>pengisian missing value dilakukan terhadap beberapa column seperti:</a:t>
            </a:r>
          </a:p>
          <a:p>
            <a:pPr algn="just">
              <a:lnSpc>
                <a:spcPts val="4388"/>
              </a:lnSpc>
            </a:pPr>
            <a:r>
              <a:rPr lang="en-US" sz="3134">
                <a:solidFill>
                  <a:srgbClr val="000000"/>
                </a:solidFill>
                <a:latin typeface="Glacial Indifference"/>
                <a:ea typeface="Glacial Indifference"/>
                <a:cs typeface="Glacial Indifference"/>
                <a:sym typeface="Glacial Indifference"/>
              </a:rPr>
              <a:t>director  -&gt;input dengan “Uknown Director”</a:t>
            </a:r>
          </a:p>
          <a:p>
            <a:pPr algn="just">
              <a:lnSpc>
                <a:spcPts val="4388"/>
              </a:lnSpc>
            </a:pPr>
            <a:r>
              <a:rPr lang="en-US" sz="3134">
                <a:solidFill>
                  <a:srgbClr val="000000"/>
                </a:solidFill>
                <a:latin typeface="Glacial Indifference"/>
                <a:ea typeface="Glacial Indifference"/>
                <a:cs typeface="Glacial Indifference"/>
                <a:sym typeface="Glacial Indifference"/>
              </a:rPr>
              <a:t>cast       -&gt;input dengan “Uknown Cast”</a:t>
            </a:r>
          </a:p>
          <a:p>
            <a:pPr algn="just">
              <a:lnSpc>
                <a:spcPts val="4388"/>
              </a:lnSpc>
            </a:pPr>
            <a:r>
              <a:rPr lang="en-US" sz="3134">
                <a:solidFill>
                  <a:srgbClr val="000000"/>
                </a:solidFill>
                <a:latin typeface="Glacial Indifference"/>
                <a:ea typeface="Glacial Indifference"/>
                <a:cs typeface="Glacial Indifference"/>
                <a:sym typeface="Glacial Indifference"/>
              </a:rPr>
              <a:t>country  -&gt;input dengan modus yaitu “United States”</a:t>
            </a:r>
          </a:p>
          <a:p>
            <a:pPr algn="just">
              <a:lnSpc>
                <a:spcPts val="4388"/>
              </a:lnSpc>
            </a:pPr>
            <a:r>
              <a:rPr lang="en-US" sz="3134">
                <a:solidFill>
                  <a:srgbClr val="000000"/>
                </a:solidFill>
                <a:latin typeface="Glacial Indifference"/>
                <a:ea typeface="Glacial Indifference"/>
                <a:cs typeface="Glacial Indifference"/>
                <a:sym typeface="Glacial Indifference"/>
              </a:rPr>
              <a:t>Rating    -&gt;input dengan modus yaitu “TV-MA’’</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11</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grpSp>
        <p:nvGrpSpPr>
          <p:cNvPr name="Group 16" id="16"/>
          <p:cNvGrpSpPr/>
          <p:nvPr/>
        </p:nvGrpSpPr>
        <p:grpSpPr>
          <a:xfrm rot="0">
            <a:off x="0" y="466091"/>
            <a:ext cx="2387197" cy="1730390"/>
            <a:chOff x="0" y="0"/>
            <a:chExt cx="3182929" cy="2307187"/>
          </a:xfrm>
        </p:grpSpPr>
        <p:sp>
          <p:nvSpPr>
            <p:cNvPr name="Freeform 17" id="17"/>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8" id="18"/>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19" id="19"/>
          <p:cNvSpPr/>
          <p:nvPr/>
        </p:nvSpPr>
        <p:spPr>
          <a:xfrm flipH="false" flipV="false" rot="0">
            <a:off x="2741125" y="5027713"/>
            <a:ext cx="11065136" cy="3849841"/>
          </a:xfrm>
          <a:custGeom>
            <a:avLst/>
            <a:gdLst/>
            <a:ahLst/>
            <a:cxnLst/>
            <a:rect r="r" b="b" t="t" l="l"/>
            <a:pathLst>
              <a:path h="3849841" w="11065136">
                <a:moveTo>
                  <a:pt x="0" y="0"/>
                </a:moveTo>
                <a:lnTo>
                  <a:pt x="11065136" y="0"/>
                </a:lnTo>
                <a:lnTo>
                  <a:pt x="11065136" y="3849841"/>
                </a:lnTo>
                <a:lnTo>
                  <a:pt x="0" y="3849841"/>
                </a:lnTo>
                <a:lnTo>
                  <a:pt x="0" y="0"/>
                </a:lnTo>
                <a:close/>
              </a:path>
            </a:pathLst>
          </a:custGeom>
          <a:blipFill>
            <a:blip r:embed="rId9"/>
            <a:stretch>
              <a:fillRect l="0" t="0" r="-96114" b="-19779"/>
            </a:stretch>
          </a:blipFill>
        </p:spPr>
      </p:sp>
      <p:sp>
        <p:nvSpPr>
          <p:cNvPr name="TextBox 20" id="20"/>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Rating Encode </a:t>
            </a:r>
          </a:p>
        </p:txBody>
      </p:sp>
      <p:sp>
        <p:nvSpPr>
          <p:cNvPr name="TextBox 21" id="21"/>
          <p:cNvSpPr txBox="true"/>
          <p:nvPr/>
        </p:nvSpPr>
        <p:spPr>
          <a:xfrm rot="0">
            <a:off x="2722931" y="3558536"/>
            <a:ext cx="11083330" cy="1638723"/>
          </a:xfrm>
          <a:prstGeom prst="rect">
            <a:avLst/>
          </a:prstGeom>
        </p:spPr>
        <p:txBody>
          <a:bodyPr anchor="t" rtlCol="false" tIns="0" lIns="0" bIns="0" rIns="0">
            <a:spAutoFit/>
          </a:bodyPr>
          <a:lstStyle/>
          <a:p>
            <a:pPr algn="just">
              <a:lnSpc>
                <a:spcPts val="4388"/>
              </a:lnSpc>
            </a:pPr>
            <a:r>
              <a:rPr lang="en-US" sz="3134">
                <a:solidFill>
                  <a:srgbClr val="000000"/>
                </a:solidFill>
                <a:latin typeface="Glacial Indifference"/>
                <a:ea typeface="Glacial Indifference"/>
                <a:cs typeface="Glacial Indifference"/>
                <a:sym typeface="Glacial Indifference"/>
              </a:rPr>
              <a:t>Rating encode digunakan untuk mmeberikan nilai numerik pada column yang merupakan categorikal.</a:t>
            </a:r>
          </a:p>
          <a:p>
            <a:pPr algn="just">
              <a:lnSpc>
                <a:spcPts val="4388"/>
              </a:lnSpc>
            </a:pPr>
          </a:p>
        </p:txBody>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12</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96722"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93002"/>
            <a:ext cx="11212583" cy="969644"/>
          </a:xfrm>
          <a:prstGeom prst="rect">
            <a:avLst/>
          </a:prstGeom>
        </p:spPr>
        <p:txBody>
          <a:bodyPr anchor="t" rtlCol="false" tIns="0" lIns="0" bIns="0" rIns="0">
            <a:spAutoFit/>
          </a:bodyPr>
          <a:lstStyle/>
          <a:p>
            <a:pPr algn="ctr">
              <a:lnSpc>
                <a:spcPts val="7980"/>
              </a:lnSpc>
            </a:pPr>
            <a:r>
              <a:rPr lang="en-US" sz="5700" b="true">
                <a:solidFill>
                  <a:srgbClr val="000000"/>
                </a:solidFill>
                <a:latin typeface="Glacial Indifference Bold"/>
                <a:ea typeface="Glacial Indifference Bold"/>
                <a:cs typeface="Glacial Indifference Bold"/>
                <a:sym typeface="Glacial Indifference Bold"/>
              </a:rPr>
              <a:t>Modeling (Descriptive Analytics) </a:t>
            </a:r>
          </a:p>
        </p:txBody>
      </p:sp>
      <p:sp>
        <p:nvSpPr>
          <p:cNvPr name="TextBox 17" id="17"/>
          <p:cNvSpPr txBox="true"/>
          <p:nvPr/>
        </p:nvSpPr>
        <p:spPr>
          <a:xfrm rot="0">
            <a:off x="2890840" y="4025958"/>
            <a:ext cx="10915420" cy="2157124"/>
          </a:xfrm>
          <a:prstGeom prst="rect">
            <a:avLst/>
          </a:prstGeom>
        </p:spPr>
        <p:txBody>
          <a:bodyPr anchor="t" rtlCol="false" tIns="0" lIns="0" bIns="0" rIns="0">
            <a:spAutoFit/>
          </a:bodyPr>
          <a:lstStyle/>
          <a:p>
            <a:pPr algn="just">
              <a:lnSpc>
                <a:spcPts val="4322"/>
              </a:lnSpc>
            </a:pPr>
            <a:r>
              <a:rPr lang="en-US" sz="3087">
                <a:solidFill>
                  <a:srgbClr val="000000"/>
                </a:solidFill>
                <a:latin typeface="Glacial Indifference"/>
                <a:ea typeface="Glacial Indifference"/>
                <a:cs typeface="Glacial Indifference"/>
                <a:sym typeface="Glacial Indifference"/>
              </a:rPr>
              <a:t>Modeling deskriptif yang digunakan adalah model(visualisasi) yang mendeskripsikan pola dan tren dalam dataset. Seperti menggunakan visualisasi area chart untuk memetakan tren penambahan konten baru di Netflix dari tahun ke tahun.</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564000" y="8834437"/>
            <a:ext cx="955170" cy="1552576"/>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13</a:t>
            </a:r>
          </a:p>
          <a:p>
            <a:pPr algn="r">
              <a:lnSpc>
                <a:spcPts val="6299"/>
              </a:lnSpc>
            </a:pPr>
          </a:p>
        </p:txBody>
      </p:sp>
      <p:sp>
        <p:nvSpPr>
          <p:cNvPr name="AutoShape 12" id="12"/>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Freeform 13" id="13"/>
          <p:cNvSpPr/>
          <p:nvPr/>
        </p:nvSpPr>
        <p:spPr>
          <a:xfrm flipH="false" flipV="false" rot="0">
            <a:off x="2738930" y="3716221"/>
            <a:ext cx="6405070" cy="4495194"/>
          </a:xfrm>
          <a:custGeom>
            <a:avLst/>
            <a:gdLst/>
            <a:ahLst/>
            <a:cxnLst/>
            <a:rect r="r" b="b" t="t" l="l"/>
            <a:pathLst>
              <a:path h="4495194" w="6405070">
                <a:moveTo>
                  <a:pt x="0" y="0"/>
                </a:moveTo>
                <a:lnTo>
                  <a:pt x="6405070" y="0"/>
                </a:lnTo>
                <a:lnTo>
                  <a:pt x="6405070" y="4495194"/>
                </a:lnTo>
                <a:lnTo>
                  <a:pt x="0" y="44951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16368649" y="2629502"/>
            <a:ext cx="1150521" cy="1006706"/>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3991448" y="1465545"/>
            <a:ext cx="10305103"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Hasil dan Pembahasan</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10"/>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TextBox 22" id="22"/>
          <p:cNvSpPr txBox="true"/>
          <p:nvPr/>
        </p:nvSpPr>
        <p:spPr>
          <a:xfrm rot="0">
            <a:off x="9786714" y="4742805"/>
            <a:ext cx="8039094" cy="2356301"/>
          </a:xfrm>
          <a:prstGeom prst="rect">
            <a:avLst/>
          </a:prstGeom>
        </p:spPr>
        <p:txBody>
          <a:bodyPr anchor="t" rtlCol="false" tIns="0" lIns="0" bIns="0" rIns="0">
            <a:spAutoFit/>
          </a:bodyPr>
          <a:lstStyle/>
          <a:p>
            <a:pPr algn="l" marL="969583" indent="-484791" lvl="1">
              <a:lnSpc>
                <a:spcPts val="6287"/>
              </a:lnSpc>
              <a:buFont typeface="Arial"/>
              <a:buChar char="•"/>
            </a:pPr>
            <a:r>
              <a:rPr lang="en-US" sz="4490">
                <a:solidFill>
                  <a:srgbClr val="000000"/>
                </a:solidFill>
                <a:latin typeface="Canva Sans"/>
                <a:ea typeface="Canva Sans"/>
                <a:cs typeface="Canva Sans"/>
                <a:sym typeface="Canva Sans"/>
              </a:rPr>
              <a:t>Hasil Visualisasi Data Descriptive Analysis</a:t>
            </a:r>
          </a:p>
          <a:p>
            <a:pPr algn="l" marL="969583" indent="-484791" lvl="1">
              <a:lnSpc>
                <a:spcPts val="6287"/>
              </a:lnSpc>
              <a:buFont typeface="Arial"/>
              <a:buChar char="•"/>
            </a:pPr>
            <a:r>
              <a:rPr lang="en-US" sz="4490">
                <a:solidFill>
                  <a:srgbClr val="000000"/>
                </a:solidFill>
                <a:latin typeface="Canva Sans"/>
                <a:ea typeface="Canva Sans"/>
                <a:cs typeface="Canva Sans"/>
                <a:sym typeface="Canva Sans"/>
              </a:rPr>
              <a:t>Hasil Dashboard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1552576"/>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14</a:t>
            </a:r>
          </a:p>
          <a:p>
            <a:pPr algn="r">
              <a:lnSpc>
                <a:spcPts val="6299"/>
              </a:lnSpc>
            </a:pP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3493371" y="2014464"/>
            <a:ext cx="11301259" cy="6258072"/>
          </a:xfrm>
          <a:custGeom>
            <a:avLst/>
            <a:gdLst/>
            <a:ahLst/>
            <a:cxnLst/>
            <a:rect r="r" b="b" t="t" l="l"/>
            <a:pathLst>
              <a:path h="6258072" w="11301259">
                <a:moveTo>
                  <a:pt x="0" y="0"/>
                </a:moveTo>
                <a:lnTo>
                  <a:pt x="11301258" y="0"/>
                </a:lnTo>
                <a:lnTo>
                  <a:pt x="11301258" y="6258072"/>
                </a:lnTo>
                <a:lnTo>
                  <a:pt x="0" y="6258072"/>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TextBox 23" id="23"/>
          <p:cNvSpPr txBox="true"/>
          <p:nvPr/>
        </p:nvSpPr>
        <p:spPr>
          <a:xfrm rot="0">
            <a:off x="4934133" y="787614"/>
            <a:ext cx="7346871"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Total Movies  and TV Show by Year</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15</a:t>
            </a: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3493371" y="2014464"/>
            <a:ext cx="11301259" cy="6258072"/>
          </a:xfrm>
          <a:custGeom>
            <a:avLst/>
            <a:gdLst/>
            <a:ahLst/>
            <a:cxnLst/>
            <a:rect r="r" b="b" t="t" l="l"/>
            <a:pathLst>
              <a:path h="6258072" w="11301259">
                <a:moveTo>
                  <a:pt x="0" y="0"/>
                </a:moveTo>
                <a:lnTo>
                  <a:pt x="11301258" y="0"/>
                </a:lnTo>
                <a:lnTo>
                  <a:pt x="11301258" y="6258072"/>
                </a:lnTo>
                <a:lnTo>
                  <a:pt x="0" y="6258072"/>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TextBox 23" id="23"/>
          <p:cNvSpPr txBox="true"/>
          <p:nvPr/>
        </p:nvSpPr>
        <p:spPr>
          <a:xfrm rot="0">
            <a:off x="6441003" y="1003773"/>
            <a:ext cx="5405993"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Percentage Netflix Genre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16</a:t>
            </a: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3493371" y="2007401"/>
            <a:ext cx="11301259" cy="6272199"/>
          </a:xfrm>
          <a:custGeom>
            <a:avLst/>
            <a:gdLst/>
            <a:ahLst/>
            <a:cxnLst/>
            <a:rect r="r" b="b" t="t" l="l"/>
            <a:pathLst>
              <a:path h="6272199" w="11301259">
                <a:moveTo>
                  <a:pt x="0" y="0"/>
                </a:moveTo>
                <a:lnTo>
                  <a:pt x="11301258" y="0"/>
                </a:lnTo>
                <a:lnTo>
                  <a:pt x="11301258" y="6272198"/>
                </a:lnTo>
                <a:lnTo>
                  <a:pt x="0" y="6272198"/>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TextBox 23" id="23"/>
          <p:cNvSpPr txBox="true"/>
          <p:nvPr/>
        </p:nvSpPr>
        <p:spPr>
          <a:xfrm rot="0">
            <a:off x="8456335" y="701187"/>
            <a:ext cx="1375331"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Rating</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17</a:t>
            </a: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3493371" y="2042717"/>
            <a:ext cx="11301259" cy="6201566"/>
          </a:xfrm>
          <a:custGeom>
            <a:avLst/>
            <a:gdLst/>
            <a:ahLst/>
            <a:cxnLst/>
            <a:rect r="r" b="b" t="t" l="l"/>
            <a:pathLst>
              <a:path h="6201566" w="11301259">
                <a:moveTo>
                  <a:pt x="0" y="0"/>
                </a:moveTo>
                <a:lnTo>
                  <a:pt x="11301258" y="0"/>
                </a:lnTo>
                <a:lnTo>
                  <a:pt x="11301258" y="6201566"/>
                </a:lnTo>
                <a:lnTo>
                  <a:pt x="0" y="6201566"/>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TextBox 23" id="23"/>
          <p:cNvSpPr txBox="true"/>
          <p:nvPr/>
        </p:nvSpPr>
        <p:spPr>
          <a:xfrm rot="0">
            <a:off x="6503987" y="962025"/>
            <a:ext cx="5280025"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Negara Pengguna Netflix</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18</a:t>
            </a: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3493371" y="2028590"/>
            <a:ext cx="11301259" cy="6229819"/>
          </a:xfrm>
          <a:custGeom>
            <a:avLst/>
            <a:gdLst/>
            <a:ahLst/>
            <a:cxnLst/>
            <a:rect r="r" b="b" t="t" l="l"/>
            <a:pathLst>
              <a:path h="6229819" w="11301259">
                <a:moveTo>
                  <a:pt x="0" y="0"/>
                </a:moveTo>
                <a:lnTo>
                  <a:pt x="11301258" y="0"/>
                </a:lnTo>
                <a:lnTo>
                  <a:pt x="11301258" y="6229820"/>
                </a:lnTo>
                <a:lnTo>
                  <a:pt x="0" y="6229820"/>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TextBox 23" id="23"/>
          <p:cNvSpPr txBox="true"/>
          <p:nvPr/>
        </p:nvSpPr>
        <p:spPr>
          <a:xfrm rot="0">
            <a:off x="6401713" y="793565"/>
            <a:ext cx="5484575"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Prediksi 3 Tahun Kedepan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19</a:t>
            </a:r>
          </a:p>
        </p:txBody>
      </p:sp>
      <p:sp>
        <p:nvSpPr>
          <p:cNvPr name="AutoShape 10" id="10"/>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3493371" y="2466514"/>
            <a:ext cx="11301259" cy="5353971"/>
          </a:xfrm>
          <a:custGeom>
            <a:avLst/>
            <a:gdLst/>
            <a:ahLst/>
            <a:cxnLst/>
            <a:rect r="r" b="b" t="t" l="l"/>
            <a:pathLst>
              <a:path h="5353971" w="11301259">
                <a:moveTo>
                  <a:pt x="0" y="0"/>
                </a:moveTo>
                <a:lnTo>
                  <a:pt x="11301258" y="0"/>
                </a:lnTo>
                <a:lnTo>
                  <a:pt x="11301258" y="5353972"/>
                </a:lnTo>
                <a:lnTo>
                  <a:pt x="0" y="5353972"/>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TextBox 23" id="23"/>
          <p:cNvSpPr txBox="true"/>
          <p:nvPr/>
        </p:nvSpPr>
        <p:spPr>
          <a:xfrm rot="0">
            <a:off x="7967742" y="962025"/>
            <a:ext cx="2352516"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Dashboard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Freeform 6" id="6"/>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0" y="10073435"/>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7600950" y="1943955"/>
            <a:ext cx="10687050" cy="6343049"/>
            <a:chOff x="0" y="0"/>
            <a:chExt cx="2814696" cy="1670597"/>
          </a:xfrm>
        </p:grpSpPr>
        <p:sp>
          <p:nvSpPr>
            <p:cNvPr name="Freeform 11" id="11"/>
            <p:cNvSpPr/>
            <p:nvPr/>
          </p:nvSpPr>
          <p:spPr>
            <a:xfrm flipH="false" flipV="false" rot="0">
              <a:off x="0" y="0"/>
              <a:ext cx="2814696" cy="1670597"/>
            </a:xfrm>
            <a:custGeom>
              <a:avLst/>
              <a:gdLst/>
              <a:ahLst/>
              <a:cxnLst/>
              <a:rect r="r" b="b" t="t" l="l"/>
              <a:pathLst>
                <a:path h="1670597" w="2814696">
                  <a:moveTo>
                    <a:pt x="0" y="0"/>
                  </a:moveTo>
                  <a:lnTo>
                    <a:pt x="2814696" y="0"/>
                  </a:lnTo>
                  <a:lnTo>
                    <a:pt x="2814696" y="1670597"/>
                  </a:lnTo>
                  <a:lnTo>
                    <a:pt x="0" y="1670597"/>
                  </a:lnTo>
                  <a:close/>
                </a:path>
              </a:pathLst>
            </a:custGeom>
            <a:solidFill>
              <a:srgbClr val="BFDDD2"/>
            </a:solidFill>
          </p:spPr>
        </p:sp>
        <p:sp>
          <p:nvSpPr>
            <p:cNvPr name="TextBox 12" id="12"/>
            <p:cNvSpPr txBox="true"/>
            <p:nvPr/>
          </p:nvSpPr>
          <p:spPr>
            <a:xfrm>
              <a:off x="0" y="-38100"/>
              <a:ext cx="2814696" cy="1708697"/>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497027" y="3028287"/>
            <a:ext cx="4949639" cy="2103755"/>
          </a:xfrm>
          <a:prstGeom prst="rect">
            <a:avLst/>
          </a:prstGeom>
        </p:spPr>
        <p:txBody>
          <a:bodyPr anchor="t" rtlCol="false" tIns="0" lIns="0" bIns="0" rIns="0">
            <a:spAutoFit/>
          </a:bodyPr>
          <a:lstStyle/>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Latar</a:t>
            </a:r>
          </a:p>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Belakang</a:t>
            </a:r>
          </a:p>
        </p:txBody>
      </p:sp>
      <p:sp>
        <p:nvSpPr>
          <p:cNvPr name="TextBox 15" id="15"/>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02</a:t>
            </a:r>
          </a:p>
        </p:txBody>
      </p:sp>
      <p:sp>
        <p:nvSpPr>
          <p:cNvPr name="AutoShape 16" id="16"/>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TextBox 17" id="17"/>
          <p:cNvSpPr txBox="true"/>
          <p:nvPr/>
        </p:nvSpPr>
        <p:spPr>
          <a:xfrm rot="0">
            <a:off x="7665888" y="2393420"/>
            <a:ext cx="10306646" cy="5559425"/>
          </a:xfrm>
          <a:prstGeom prst="rect">
            <a:avLst/>
          </a:prstGeom>
        </p:spPr>
        <p:txBody>
          <a:bodyPr anchor="t" rtlCol="false" tIns="0" lIns="0" bIns="0" rIns="0">
            <a:spAutoFit/>
          </a:bodyPr>
          <a:lstStyle/>
          <a:p>
            <a:pPr algn="l">
              <a:lnSpc>
                <a:spcPts val="4900"/>
              </a:lnSpc>
            </a:pPr>
            <a:r>
              <a:rPr lang="en-US" sz="3500">
                <a:solidFill>
                  <a:srgbClr val="000000"/>
                </a:solidFill>
                <a:latin typeface="Glacial Indifference"/>
                <a:ea typeface="Glacial Indifference"/>
                <a:cs typeface="Glacial Indifference"/>
                <a:sym typeface="Glacial Indifference"/>
              </a:rPr>
              <a:t>Di tengah persaingan ketat industri streaming, Netflix unggul dengan memanfaatkan analisis data untuk pengambilan keputusan konten. Proyek ini menganalisis dataset "Netflix Titles" untuk membedah dua strategi kunci: alokasi sumber daya antara film dan acara TV, serta strategi pasar global mereka. Tujuannya adalah untuk memetakan formula keberhasilan Netflix dan mendukung pengambilan keputusan bisnis yang lebih cerdas berbasis data.</a:t>
            </a:r>
          </a:p>
        </p:txBody>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sp>
        <p:nvSpPr>
          <p:cNvPr name="TextBox 2" id="2"/>
          <p:cNvSpPr txBox="true"/>
          <p:nvPr/>
        </p:nvSpPr>
        <p:spPr>
          <a:xfrm rot="0">
            <a:off x="6091988" y="1377739"/>
            <a:ext cx="6104024" cy="1295400"/>
          </a:xfrm>
          <a:prstGeom prst="rect">
            <a:avLst/>
          </a:prstGeom>
        </p:spPr>
        <p:txBody>
          <a:bodyPr anchor="t" rtlCol="false" tIns="0" lIns="0" bIns="0" rIns="0">
            <a:spAutoFit/>
          </a:bodyPr>
          <a:lstStyle/>
          <a:p>
            <a:pPr algn="l">
              <a:lnSpc>
                <a:spcPts val="10500"/>
              </a:lnSpc>
            </a:pPr>
            <a:r>
              <a:rPr lang="en-US" sz="7500" b="true">
                <a:solidFill>
                  <a:srgbClr val="000000"/>
                </a:solidFill>
                <a:latin typeface="Glacial Indifference Bold"/>
                <a:ea typeface="Glacial Indifference Bold"/>
                <a:cs typeface="Glacial Indifference Bold"/>
                <a:sym typeface="Glacial Indifference Bold"/>
              </a:rPr>
              <a:t>Kesimpulan</a:t>
            </a:r>
          </a:p>
        </p:txBody>
      </p:sp>
      <p:sp>
        <p:nvSpPr>
          <p:cNvPr name="Freeform 3" id="3"/>
          <p:cNvSpPr/>
          <p:nvPr/>
        </p:nvSpPr>
        <p:spPr>
          <a:xfrm flipH="false" flipV="false" rot="0">
            <a:off x="389196" y="7453479"/>
            <a:ext cx="4072345" cy="4066842"/>
          </a:xfrm>
          <a:custGeom>
            <a:avLst/>
            <a:gdLst/>
            <a:ahLst/>
            <a:cxnLst/>
            <a:rect r="r" b="b" t="t" l="l"/>
            <a:pathLst>
              <a:path h="4066842" w="4072345">
                <a:moveTo>
                  <a:pt x="0" y="0"/>
                </a:moveTo>
                <a:lnTo>
                  <a:pt x="4072345" y="0"/>
                </a:lnTo>
                <a:lnTo>
                  <a:pt x="4072345" y="4066842"/>
                </a:lnTo>
                <a:lnTo>
                  <a:pt x="0" y="40668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729434" y="-317609"/>
            <a:ext cx="4180831" cy="3386473"/>
          </a:xfrm>
          <a:custGeom>
            <a:avLst/>
            <a:gdLst/>
            <a:ahLst/>
            <a:cxnLst/>
            <a:rect r="r" b="b" t="t" l="l"/>
            <a:pathLst>
              <a:path h="3386473" w="4180831">
                <a:moveTo>
                  <a:pt x="0" y="3386473"/>
                </a:moveTo>
                <a:lnTo>
                  <a:pt x="4180831" y="3386473"/>
                </a:lnTo>
                <a:lnTo>
                  <a:pt x="4180831" y="0"/>
                </a:lnTo>
                <a:lnTo>
                  <a:pt x="0" y="0"/>
                </a:lnTo>
                <a:lnTo>
                  <a:pt x="0" y="3386473"/>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20</a:t>
            </a:r>
          </a:p>
        </p:txBody>
      </p:sp>
      <p:sp>
        <p:nvSpPr>
          <p:cNvPr name="AutoShape 12" id="12"/>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TextBox 13" id="13"/>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
        <p:nvSpPr>
          <p:cNvPr name="Freeform 14" id="14"/>
          <p:cNvSpPr/>
          <p:nvPr/>
        </p:nvSpPr>
        <p:spPr>
          <a:xfrm flipH="false" flipV="false" rot="0">
            <a:off x="14023509" y="649617"/>
            <a:ext cx="1792620" cy="1452022"/>
          </a:xfrm>
          <a:custGeom>
            <a:avLst/>
            <a:gdLst/>
            <a:ahLst/>
            <a:cxnLst/>
            <a:rect r="r" b="b" t="t" l="l"/>
            <a:pathLst>
              <a:path h="1452022" w="1792620">
                <a:moveTo>
                  <a:pt x="0" y="0"/>
                </a:moveTo>
                <a:lnTo>
                  <a:pt x="1792620" y="0"/>
                </a:lnTo>
                <a:lnTo>
                  <a:pt x="1792620" y="1452022"/>
                </a:lnTo>
                <a:lnTo>
                  <a:pt x="0" y="14520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0" y="466091"/>
            <a:ext cx="2387197" cy="1730390"/>
            <a:chOff x="0" y="0"/>
            <a:chExt cx="3182929" cy="2307187"/>
          </a:xfrm>
        </p:grpSpPr>
        <p:sp>
          <p:nvSpPr>
            <p:cNvPr name="Freeform 16" id="16"/>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7" id="17"/>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TextBox 18" id="18"/>
          <p:cNvSpPr txBox="true"/>
          <p:nvPr/>
        </p:nvSpPr>
        <p:spPr>
          <a:xfrm rot="0">
            <a:off x="2387197" y="2863639"/>
            <a:ext cx="15604601" cy="53809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Glacial Indifference"/>
                <a:ea typeface="Glacial Indifference"/>
                <a:cs typeface="Glacial Indifference"/>
                <a:sym typeface="Glacial Indifference"/>
              </a:rPr>
              <a:t>Strategi Konten: Film (68%) jadi pendorong utama akuisisi pelanggan.</a:t>
            </a:r>
          </a:p>
          <a:p>
            <a:pPr algn="l" marL="734059" indent="-367030" lvl="1">
              <a:lnSpc>
                <a:spcPts val="4759"/>
              </a:lnSpc>
              <a:buFont typeface="Arial"/>
              <a:buChar char="•"/>
            </a:pPr>
            <a:r>
              <a:rPr lang="en-US" sz="3399">
                <a:solidFill>
                  <a:srgbClr val="000000"/>
                </a:solidFill>
                <a:latin typeface="Glacial Indifference"/>
                <a:ea typeface="Glacial Indifference"/>
                <a:cs typeface="Glacial Indifference"/>
                <a:sym typeface="Glacial Indifference"/>
              </a:rPr>
              <a:t>Tren Produksi: Puncak ekspansi 2016-2019, kini masuk fase pertumbuhan stabil.</a:t>
            </a:r>
          </a:p>
          <a:p>
            <a:pPr algn="l" marL="734059" indent="-367030" lvl="1">
              <a:lnSpc>
                <a:spcPts val="4759"/>
              </a:lnSpc>
              <a:buFont typeface="Arial"/>
              <a:buChar char="•"/>
            </a:pPr>
            <a:r>
              <a:rPr lang="en-US" sz="3399">
                <a:solidFill>
                  <a:srgbClr val="000000"/>
                </a:solidFill>
                <a:latin typeface="Glacial Indifference"/>
                <a:ea typeface="Glacial Indifference"/>
                <a:cs typeface="Glacial Indifference"/>
                <a:sym typeface="Glacial Indifference"/>
              </a:rPr>
              <a:t>Target Pasar: Fokus pada Remaja &amp; Dewasa (TV-MA, TV-14).</a:t>
            </a:r>
          </a:p>
          <a:p>
            <a:pPr algn="l" marL="734059" indent="-367030" lvl="1">
              <a:lnSpc>
                <a:spcPts val="4759"/>
              </a:lnSpc>
              <a:buFont typeface="Arial"/>
              <a:buChar char="•"/>
            </a:pPr>
            <a:r>
              <a:rPr lang="en-US" sz="3399">
                <a:solidFill>
                  <a:srgbClr val="000000"/>
                </a:solidFill>
                <a:latin typeface="Glacial Indifference"/>
                <a:ea typeface="Glacial Indifference"/>
                <a:cs typeface="Glacial Indifference"/>
                <a:sym typeface="Glacial Indifference"/>
              </a:rPr>
              <a:t>Peluang Pertumbuhan: Segmen Keluarga &amp; Anak belum tergarap maksimal.</a:t>
            </a:r>
          </a:p>
          <a:p>
            <a:pPr algn="l" marL="734059" indent="-367030" lvl="1">
              <a:lnSpc>
                <a:spcPts val="4759"/>
              </a:lnSpc>
              <a:buFont typeface="Arial"/>
              <a:buChar char="•"/>
            </a:pPr>
            <a:r>
              <a:rPr lang="en-US" sz="3399">
                <a:solidFill>
                  <a:srgbClr val="000000"/>
                </a:solidFill>
                <a:latin typeface="Glacial Indifference"/>
                <a:ea typeface="Glacial Indifference"/>
                <a:cs typeface="Glacial Indifference"/>
                <a:sym typeface="Glacial Indifference"/>
              </a:rPr>
              <a:t>Produksi Global: Masih terpusat di AS, India, Inggris. Peluang besar di konten lokal Asia.</a:t>
            </a:r>
          </a:p>
          <a:p>
            <a:pPr algn="l" marL="734059" indent="-367030" lvl="1">
              <a:lnSpc>
                <a:spcPts val="4759"/>
              </a:lnSpc>
              <a:buFont typeface="Arial"/>
              <a:buChar char="•"/>
            </a:pPr>
            <a:r>
              <a:rPr lang="en-US" sz="3399">
                <a:solidFill>
                  <a:srgbClr val="000000"/>
                </a:solidFill>
                <a:latin typeface="Glacial Indifference"/>
                <a:ea typeface="Glacial Indifference"/>
                <a:cs typeface="Glacial Indifference"/>
                <a:sym typeface="Glacial Indifference"/>
              </a:rPr>
              <a:t>Pola Tontonan: Populer film durasi sedang (90-120 mnt) dan serial pendek (1 season).</a:t>
            </a:r>
          </a:p>
          <a:p>
            <a:pPr algn="l">
              <a:lnSpc>
                <a:spcPts val="4759"/>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841339" y="401637"/>
            <a:ext cx="13316144" cy="1120775"/>
          </a:xfrm>
          <a:prstGeom prst="rect">
            <a:avLst/>
          </a:prstGeom>
        </p:spPr>
        <p:txBody>
          <a:bodyPr anchor="t" rtlCol="false" tIns="0" lIns="0" bIns="0" rIns="0">
            <a:spAutoFit/>
          </a:bodyPr>
          <a:lstStyle/>
          <a:p>
            <a:pPr algn="l">
              <a:lnSpc>
                <a:spcPts val="9100"/>
              </a:lnSpc>
            </a:pPr>
            <a:r>
              <a:rPr lang="en-US" sz="6500" b="true">
                <a:solidFill>
                  <a:srgbClr val="000000"/>
                </a:solidFill>
                <a:latin typeface="Glacial Indifference Bold"/>
                <a:ea typeface="Glacial Indifference Bold"/>
                <a:cs typeface="Glacial Indifference Bold"/>
                <a:sym typeface="Glacial Indifference Bold"/>
              </a:rPr>
              <a:t>Referensi Sumber Penelitian</a:t>
            </a:r>
          </a:p>
        </p:txBody>
      </p:sp>
      <p:sp>
        <p:nvSpPr>
          <p:cNvPr name="Freeform 3" id="3"/>
          <p:cNvSpPr/>
          <p:nvPr/>
        </p:nvSpPr>
        <p:spPr>
          <a:xfrm flipH="false" flipV="false" rot="0">
            <a:off x="-325912" y="6736891"/>
            <a:ext cx="4384217" cy="3551216"/>
          </a:xfrm>
          <a:custGeom>
            <a:avLst/>
            <a:gdLst/>
            <a:ahLst/>
            <a:cxnLst/>
            <a:rect r="r" b="b" t="t" l="l"/>
            <a:pathLst>
              <a:path h="3551216" w="4384217">
                <a:moveTo>
                  <a:pt x="0" y="0"/>
                </a:moveTo>
                <a:lnTo>
                  <a:pt x="4384216" y="0"/>
                </a:lnTo>
                <a:lnTo>
                  <a:pt x="4384216" y="3551216"/>
                </a:lnTo>
                <a:lnTo>
                  <a:pt x="0" y="35512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0"/>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21</a:t>
            </a:r>
          </a:p>
        </p:txBody>
      </p:sp>
      <p:sp>
        <p:nvSpPr>
          <p:cNvPr name="AutoShape 11" id="11"/>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Freeform 12" id="12"/>
          <p:cNvSpPr/>
          <p:nvPr/>
        </p:nvSpPr>
        <p:spPr>
          <a:xfrm flipH="false" flipV="false" rot="0">
            <a:off x="16611625" y="599086"/>
            <a:ext cx="1206502" cy="1206502"/>
          </a:xfrm>
          <a:custGeom>
            <a:avLst/>
            <a:gdLst/>
            <a:ahLst/>
            <a:cxnLst/>
            <a:rect r="r" b="b" t="t" l="l"/>
            <a:pathLst>
              <a:path h="1206502" w="1206502">
                <a:moveTo>
                  <a:pt x="0" y="0"/>
                </a:moveTo>
                <a:lnTo>
                  <a:pt x="1206501" y="0"/>
                </a:lnTo>
                <a:lnTo>
                  <a:pt x="1206501" y="1206502"/>
                </a:lnTo>
                <a:lnTo>
                  <a:pt x="0" y="12065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414780" y="7736953"/>
            <a:ext cx="1140601" cy="1140601"/>
          </a:xfrm>
          <a:custGeom>
            <a:avLst/>
            <a:gdLst/>
            <a:ahLst/>
            <a:cxnLst/>
            <a:rect r="r" b="b" t="t" l="l"/>
            <a:pathLst>
              <a:path h="1140601" w="1140601">
                <a:moveTo>
                  <a:pt x="0" y="0"/>
                </a:moveTo>
                <a:lnTo>
                  <a:pt x="1140601" y="0"/>
                </a:lnTo>
                <a:lnTo>
                  <a:pt x="1140601" y="1140601"/>
                </a:lnTo>
                <a:lnTo>
                  <a:pt x="0" y="11406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3327105" y="7258226"/>
            <a:ext cx="456551" cy="456551"/>
          </a:xfrm>
          <a:custGeom>
            <a:avLst/>
            <a:gdLst/>
            <a:ahLst/>
            <a:cxnLst/>
            <a:rect r="r" b="b" t="t" l="l"/>
            <a:pathLst>
              <a:path h="456551" w="456551">
                <a:moveTo>
                  <a:pt x="0" y="0"/>
                </a:moveTo>
                <a:lnTo>
                  <a:pt x="456551" y="0"/>
                </a:lnTo>
                <a:lnTo>
                  <a:pt x="456551" y="456551"/>
                </a:lnTo>
                <a:lnTo>
                  <a:pt x="0" y="4565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2575425" y="1748438"/>
            <a:ext cx="14683875" cy="5365081"/>
          </a:xfrm>
          <a:prstGeom prst="rect">
            <a:avLst/>
          </a:prstGeom>
        </p:spPr>
        <p:txBody>
          <a:bodyPr anchor="t" rtlCol="false" tIns="0" lIns="0" bIns="0" rIns="0">
            <a:spAutoFit/>
          </a:bodyPr>
          <a:lstStyle/>
          <a:p>
            <a:pPr algn="l" marL="545433" indent="-272717" lvl="1">
              <a:lnSpc>
                <a:spcPts val="3536"/>
              </a:lnSpc>
              <a:buAutoNum type="arabicPeriod" startAt="1"/>
            </a:pPr>
            <a:r>
              <a:rPr lang="en-US" sz="2526">
                <a:solidFill>
                  <a:srgbClr val="000000"/>
                </a:solidFill>
                <a:latin typeface="Glacial Indifference"/>
                <a:ea typeface="Glacial Indifference"/>
                <a:cs typeface="Glacial Indifference"/>
                <a:sym typeface="Glacial Indifference"/>
              </a:rPr>
              <a:t>Netflix, Inc. (2024). Netflix Annual Report 2023. Diakses dari https://ir.netflix.net</a:t>
            </a:r>
          </a:p>
          <a:p>
            <a:pPr algn="just" marL="545433" indent="-272717" lvl="1">
              <a:lnSpc>
                <a:spcPts val="3536"/>
              </a:lnSpc>
              <a:buAutoNum type="arabicPeriod" startAt="1"/>
            </a:pPr>
            <a:r>
              <a:rPr lang="en-US" sz="2526">
                <a:solidFill>
                  <a:srgbClr val="000000"/>
                </a:solidFill>
                <a:latin typeface="Glacial Indifference"/>
                <a:ea typeface="Glacial Indifference"/>
                <a:cs typeface="Glacial Indifference"/>
                <a:sym typeface="Glacial Indifference"/>
              </a:rPr>
              <a:t>Tableau Software. (2024). Data Visualization and Dashboard Best Practices. Diakses dari https://www.tableau.com/learn/articles/data-visualization-best-practices</a:t>
            </a:r>
          </a:p>
          <a:p>
            <a:pPr algn="l" marL="545433" indent="-272717" lvl="1">
              <a:lnSpc>
                <a:spcPts val="3536"/>
              </a:lnSpc>
              <a:buAutoNum type="arabicPeriod" startAt="1"/>
            </a:pPr>
            <a:r>
              <a:rPr lang="en-US" sz="2526">
                <a:solidFill>
                  <a:srgbClr val="000000"/>
                </a:solidFill>
                <a:latin typeface="Glacial Indifference"/>
                <a:ea typeface="Glacial Indifference"/>
                <a:cs typeface="Glacial Indifference"/>
                <a:sym typeface="Glacial Indifference"/>
              </a:rPr>
              <a:t>Han, J., Kamber, M., &amp; Pei, J. (2022). Data Mining: Concepts and Techniques (4th ed.). Morgan Kaufmann.</a:t>
            </a:r>
          </a:p>
          <a:p>
            <a:pPr algn="l" marL="545433" indent="-272717" lvl="1">
              <a:lnSpc>
                <a:spcPts val="3536"/>
              </a:lnSpc>
              <a:buAutoNum type="arabicPeriod" startAt="1"/>
            </a:pPr>
            <a:r>
              <a:rPr lang="en-US" sz="2526">
                <a:solidFill>
                  <a:srgbClr val="000000"/>
                </a:solidFill>
                <a:latin typeface="Glacial Indifference"/>
                <a:ea typeface="Glacial Indifference"/>
                <a:cs typeface="Glacial Indifference"/>
                <a:sym typeface="Glacial Indifference"/>
              </a:rPr>
              <a:t>Wirth, R., &amp; Hipp, J. (2000). CRISP-DM: Towards a Standard Process Model for Data Mining. In Proceedings of the 4th International Conference on the Practical Applications of Knowledge Discovery and Data Mining (pp. 29–39).</a:t>
            </a:r>
          </a:p>
          <a:p>
            <a:pPr algn="l" marL="545433" indent="-272717" lvl="1">
              <a:lnSpc>
                <a:spcPts val="3536"/>
              </a:lnSpc>
              <a:buAutoNum type="arabicPeriod" startAt="1"/>
            </a:pPr>
            <a:r>
              <a:rPr lang="en-US" sz="2526">
                <a:solidFill>
                  <a:srgbClr val="000000"/>
                </a:solidFill>
                <a:latin typeface="Glacial Indifference"/>
                <a:ea typeface="Glacial Indifference"/>
                <a:cs typeface="Glacial Indifference"/>
                <a:sym typeface="Glacial Indifference"/>
              </a:rPr>
              <a:t>IBM Analytics. (2023). CRISP-DM Methodology Overview. Diakses dari https://www.ibm.com/docs/en/spss-modeler Statista. (2024). Global Streaming Market Share 2024. Diakses dari https://www.statista.com/topics/842/netflix/</a:t>
            </a:r>
          </a:p>
          <a:p>
            <a:pPr algn="l">
              <a:lnSpc>
                <a:spcPts val="3536"/>
              </a:lnSpc>
            </a:pPr>
          </a:p>
        </p:txBody>
      </p:sp>
      <p:sp>
        <p:nvSpPr>
          <p:cNvPr name="TextBox 16" id="16"/>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7" id="17"/>
          <p:cNvGrpSpPr/>
          <p:nvPr/>
        </p:nvGrpSpPr>
        <p:grpSpPr>
          <a:xfrm rot="0">
            <a:off x="0" y="466091"/>
            <a:ext cx="2387197" cy="1730390"/>
            <a:chOff x="0" y="0"/>
            <a:chExt cx="3182929" cy="2307187"/>
          </a:xfrm>
        </p:grpSpPr>
        <p:sp>
          <p:nvSpPr>
            <p:cNvPr name="Freeform 18" id="18"/>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10"/>
              <a:stretch>
                <a:fillRect l="0" t="0" r="0" b="0"/>
              </a:stretch>
            </a:blipFill>
          </p:spPr>
        </p:sp>
        <p:sp>
          <p:nvSpPr>
            <p:cNvPr name="TextBox 19" id="19"/>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grpSp>
        <p:nvGrpSpPr>
          <p:cNvPr name="Group 2" id="2"/>
          <p:cNvGrpSpPr/>
          <p:nvPr/>
        </p:nvGrpSpPr>
        <p:grpSpPr>
          <a:xfrm rot="0">
            <a:off x="1785341" y="1679079"/>
            <a:ext cx="14717318" cy="6928841"/>
            <a:chOff x="0" y="0"/>
            <a:chExt cx="3876166" cy="1824880"/>
          </a:xfrm>
        </p:grpSpPr>
        <p:sp>
          <p:nvSpPr>
            <p:cNvPr name="Freeform 3" id="3"/>
            <p:cNvSpPr/>
            <p:nvPr/>
          </p:nvSpPr>
          <p:spPr>
            <a:xfrm flipH="false" flipV="false" rot="0">
              <a:off x="0" y="0"/>
              <a:ext cx="3876166" cy="1824880"/>
            </a:xfrm>
            <a:custGeom>
              <a:avLst/>
              <a:gdLst/>
              <a:ahLst/>
              <a:cxnLst/>
              <a:rect r="r" b="b" t="t" l="l"/>
              <a:pathLst>
                <a:path h="1824880" w="3876166">
                  <a:moveTo>
                    <a:pt x="0" y="0"/>
                  </a:moveTo>
                  <a:lnTo>
                    <a:pt x="3876166" y="0"/>
                  </a:lnTo>
                  <a:lnTo>
                    <a:pt x="3876166" y="1824880"/>
                  </a:lnTo>
                  <a:lnTo>
                    <a:pt x="0" y="1824880"/>
                  </a:lnTo>
                  <a:close/>
                </a:path>
              </a:pathLst>
            </a:custGeom>
            <a:solidFill>
              <a:srgbClr val="5DA295"/>
            </a:solidFill>
          </p:spPr>
        </p:sp>
        <p:sp>
          <p:nvSpPr>
            <p:cNvPr name="TextBox 4" id="4"/>
            <p:cNvSpPr txBox="true"/>
            <p:nvPr/>
          </p:nvSpPr>
          <p:spPr>
            <a:xfrm>
              <a:off x="0" y="-38100"/>
              <a:ext cx="3876166" cy="18629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061903" y="-1566138"/>
            <a:ext cx="4761674" cy="4761674"/>
          </a:xfrm>
          <a:custGeom>
            <a:avLst/>
            <a:gdLst/>
            <a:ahLst/>
            <a:cxnLst/>
            <a:rect r="r" b="b" t="t" l="l"/>
            <a:pathLst>
              <a:path h="4761674" w="4761674">
                <a:moveTo>
                  <a:pt x="0" y="0"/>
                </a:moveTo>
                <a:lnTo>
                  <a:pt x="4761674" y="0"/>
                </a:lnTo>
                <a:lnTo>
                  <a:pt x="4761674" y="4761675"/>
                </a:lnTo>
                <a:lnTo>
                  <a:pt x="0" y="4761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42740" y="2842069"/>
            <a:ext cx="1413018" cy="1236391"/>
            <a:chOff x="0" y="0"/>
            <a:chExt cx="812800" cy="711200"/>
          </a:xfrm>
        </p:grpSpPr>
        <p:sp>
          <p:nvSpPr>
            <p:cNvPr name="Freeform 7" id="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FFFFF"/>
            </a:solidFill>
          </p:spPr>
        </p:sp>
        <p:sp>
          <p:nvSpPr>
            <p:cNvPr name="TextBox 8" id="8"/>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28700" y="1313694"/>
            <a:ext cx="1528376" cy="1528376"/>
          </a:xfrm>
          <a:custGeom>
            <a:avLst/>
            <a:gdLst/>
            <a:ahLst/>
            <a:cxnLst/>
            <a:rect r="r" b="b" t="t" l="l"/>
            <a:pathLst>
              <a:path h="1528376" w="1528376">
                <a:moveTo>
                  <a:pt x="0" y="0"/>
                </a:moveTo>
                <a:lnTo>
                  <a:pt x="1528376" y="0"/>
                </a:lnTo>
                <a:lnTo>
                  <a:pt x="1528376" y="1528375"/>
                </a:lnTo>
                <a:lnTo>
                  <a:pt x="0" y="1528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24221" y="7272116"/>
            <a:ext cx="4777529" cy="4771073"/>
          </a:xfrm>
          <a:custGeom>
            <a:avLst/>
            <a:gdLst/>
            <a:ahLst/>
            <a:cxnLst/>
            <a:rect r="r" b="b" t="t" l="l"/>
            <a:pathLst>
              <a:path h="4771073" w="4777529">
                <a:moveTo>
                  <a:pt x="0" y="0"/>
                </a:moveTo>
                <a:lnTo>
                  <a:pt x="4777529" y="0"/>
                </a:lnTo>
                <a:lnTo>
                  <a:pt x="4777529" y="4771073"/>
                </a:lnTo>
                <a:lnTo>
                  <a:pt x="0" y="47710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386547" y="3908425"/>
            <a:ext cx="13514906" cy="2222501"/>
          </a:xfrm>
          <a:prstGeom prst="rect">
            <a:avLst/>
          </a:prstGeom>
        </p:spPr>
        <p:txBody>
          <a:bodyPr anchor="t" rtlCol="false" tIns="0" lIns="0" bIns="0" rIns="0">
            <a:spAutoFit/>
          </a:bodyPr>
          <a:lstStyle/>
          <a:p>
            <a:pPr algn="ctr">
              <a:lnSpc>
                <a:spcPts val="18199"/>
              </a:lnSpc>
            </a:pPr>
            <a:r>
              <a:rPr lang="en-US" sz="12999" b="true">
                <a:solidFill>
                  <a:srgbClr val="FFFFFF"/>
                </a:solidFill>
                <a:latin typeface="Glacial Indifference Bold"/>
                <a:ea typeface="Glacial Indifference Bold"/>
                <a:cs typeface="Glacial Indifference Bold"/>
                <a:sym typeface="Glacial Indifference Bold"/>
              </a:rPr>
              <a:t>Terima Kasih</a:t>
            </a:r>
          </a:p>
        </p:txBody>
      </p:sp>
      <p:sp>
        <p:nvSpPr>
          <p:cNvPr name="Freeform 12" id="12"/>
          <p:cNvSpPr/>
          <p:nvPr/>
        </p:nvSpPr>
        <p:spPr>
          <a:xfrm flipH="false" flipV="false" rot="0">
            <a:off x="4317571" y="7272116"/>
            <a:ext cx="1084179" cy="1084179"/>
          </a:xfrm>
          <a:custGeom>
            <a:avLst/>
            <a:gdLst/>
            <a:ahLst/>
            <a:cxnLst/>
            <a:rect r="r" b="b" t="t" l="l"/>
            <a:pathLst>
              <a:path h="1084179" w="1084179">
                <a:moveTo>
                  <a:pt x="0" y="0"/>
                </a:moveTo>
                <a:lnTo>
                  <a:pt x="1084179" y="0"/>
                </a:lnTo>
                <a:lnTo>
                  <a:pt x="1084179" y="1084179"/>
                </a:lnTo>
                <a:lnTo>
                  <a:pt x="0" y="10841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049" y="6833950"/>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7098690" y="3077663"/>
            <a:ext cx="11329315" cy="0"/>
          </a:xfrm>
          <a:prstGeom prst="line">
            <a:avLst/>
          </a:prstGeom>
          <a:ln cap="flat" w="38100">
            <a:solidFill>
              <a:srgbClr val="5DA295"/>
            </a:solidFill>
            <a:prstDash val="solid"/>
            <a:headEnd type="none" len="sm" w="sm"/>
            <a:tailEnd type="none" len="sm" w="sm"/>
          </a:ln>
        </p:spPr>
      </p:sp>
      <p:sp>
        <p:nvSpPr>
          <p:cNvPr name="AutoShape 10" id="10"/>
          <p:cNvSpPr/>
          <p:nvPr/>
        </p:nvSpPr>
        <p:spPr>
          <a:xfrm>
            <a:off x="7098690" y="5821470"/>
            <a:ext cx="11329315" cy="0"/>
          </a:xfrm>
          <a:prstGeom prst="line">
            <a:avLst/>
          </a:prstGeom>
          <a:ln cap="flat" w="38100">
            <a:solidFill>
              <a:srgbClr val="5DA295"/>
            </a:solidFill>
            <a:prstDash val="solid"/>
            <a:headEnd type="none" len="sm" w="sm"/>
            <a:tailEnd type="none" len="sm" w="sm"/>
          </a:ln>
        </p:spPr>
      </p:sp>
      <p:sp>
        <p:nvSpPr>
          <p:cNvPr name="AutoShape 11" id="11"/>
          <p:cNvSpPr/>
          <p:nvPr/>
        </p:nvSpPr>
        <p:spPr>
          <a:xfrm>
            <a:off x="7218655" y="8494762"/>
            <a:ext cx="11329315" cy="0"/>
          </a:xfrm>
          <a:prstGeom prst="line">
            <a:avLst/>
          </a:prstGeom>
          <a:ln cap="flat" w="38100">
            <a:solidFill>
              <a:srgbClr val="5DA295"/>
            </a:solidFill>
            <a:prstDash val="solid"/>
            <a:headEnd type="none" len="sm" w="sm"/>
            <a:tailEnd type="none" len="sm" w="sm"/>
          </a:ln>
        </p:spPr>
      </p:sp>
      <p:sp>
        <p:nvSpPr>
          <p:cNvPr name="Freeform 12" id="12"/>
          <p:cNvSpPr/>
          <p:nvPr/>
        </p:nvSpPr>
        <p:spPr>
          <a:xfrm flipH="false" flipV="false" rot="0">
            <a:off x="4138092" y="6650005"/>
            <a:ext cx="1210872" cy="1210872"/>
          </a:xfrm>
          <a:custGeom>
            <a:avLst/>
            <a:gdLst/>
            <a:ahLst/>
            <a:cxnLst/>
            <a:rect r="r" b="b" t="t" l="l"/>
            <a:pathLst>
              <a:path h="1210872" w="1210872">
                <a:moveTo>
                  <a:pt x="0" y="0"/>
                </a:moveTo>
                <a:lnTo>
                  <a:pt x="1210872" y="0"/>
                </a:lnTo>
                <a:lnTo>
                  <a:pt x="1210872" y="1210872"/>
                </a:lnTo>
                <a:lnTo>
                  <a:pt x="0" y="1210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03</a:t>
            </a:r>
          </a:p>
        </p:txBody>
      </p:sp>
      <p:sp>
        <p:nvSpPr>
          <p:cNvPr name="AutoShape 14" id="14"/>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TextBox 15" id="15"/>
          <p:cNvSpPr txBox="true"/>
          <p:nvPr/>
        </p:nvSpPr>
        <p:spPr>
          <a:xfrm rot="0">
            <a:off x="1517951" y="2801438"/>
            <a:ext cx="4727341" cy="2432050"/>
          </a:xfrm>
          <a:prstGeom prst="rect">
            <a:avLst/>
          </a:prstGeom>
        </p:spPr>
        <p:txBody>
          <a:bodyPr anchor="t" rtlCol="false" tIns="0" lIns="0" bIns="0" rIns="0">
            <a:spAutoFit/>
          </a:bodyPr>
          <a:lstStyle/>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Rumusan</a:t>
            </a:r>
          </a:p>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Masalah</a:t>
            </a:r>
          </a:p>
        </p:txBody>
      </p:sp>
      <p:sp>
        <p:nvSpPr>
          <p:cNvPr name="TextBox 16" id="16"/>
          <p:cNvSpPr txBox="true"/>
          <p:nvPr/>
        </p:nvSpPr>
        <p:spPr>
          <a:xfrm rot="0">
            <a:off x="7218655" y="853111"/>
            <a:ext cx="93833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01.</a:t>
            </a:r>
          </a:p>
        </p:txBody>
      </p:sp>
      <p:sp>
        <p:nvSpPr>
          <p:cNvPr name="TextBox 17" id="17"/>
          <p:cNvSpPr txBox="true"/>
          <p:nvPr/>
        </p:nvSpPr>
        <p:spPr>
          <a:xfrm rot="0">
            <a:off x="8470302" y="608669"/>
            <a:ext cx="3489679" cy="596900"/>
          </a:xfrm>
          <a:prstGeom prst="rect">
            <a:avLst/>
          </a:prstGeom>
        </p:spPr>
        <p:txBody>
          <a:bodyPr anchor="t" rtlCol="false" tIns="0" lIns="0" bIns="0" rIns="0">
            <a:spAutoFit/>
          </a:bodyPr>
          <a:lstStyle/>
          <a:p>
            <a:pPr algn="l">
              <a:lnSpc>
                <a:spcPts val="4899"/>
              </a:lnSpc>
            </a:pPr>
            <a:r>
              <a:rPr lang="en-US" sz="3499" b="true">
                <a:solidFill>
                  <a:srgbClr val="5DA295"/>
                </a:solidFill>
                <a:latin typeface="Glacial Indifference Bold"/>
                <a:ea typeface="Glacial Indifference Bold"/>
                <a:cs typeface="Glacial Indifference Bold"/>
                <a:sym typeface="Glacial Indifference Bold"/>
              </a:rPr>
              <a:t>Rumusan Satu</a:t>
            </a:r>
          </a:p>
        </p:txBody>
      </p:sp>
      <p:sp>
        <p:nvSpPr>
          <p:cNvPr name="TextBox 18" id="18"/>
          <p:cNvSpPr txBox="true"/>
          <p:nvPr/>
        </p:nvSpPr>
        <p:spPr>
          <a:xfrm rot="0">
            <a:off x="7098690" y="3440537"/>
            <a:ext cx="109674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02.</a:t>
            </a:r>
          </a:p>
        </p:txBody>
      </p:sp>
      <p:sp>
        <p:nvSpPr>
          <p:cNvPr name="TextBox 19" id="19"/>
          <p:cNvSpPr txBox="true"/>
          <p:nvPr/>
        </p:nvSpPr>
        <p:spPr>
          <a:xfrm rot="0">
            <a:off x="8508747" y="3200825"/>
            <a:ext cx="3489679" cy="596900"/>
          </a:xfrm>
          <a:prstGeom prst="rect">
            <a:avLst/>
          </a:prstGeom>
        </p:spPr>
        <p:txBody>
          <a:bodyPr anchor="t" rtlCol="false" tIns="0" lIns="0" bIns="0" rIns="0">
            <a:spAutoFit/>
          </a:bodyPr>
          <a:lstStyle/>
          <a:p>
            <a:pPr algn="l">
              <a:lnSpc>
                <a:spcPts val="4899"/>
              </a:lnSpc>
            </a:pPr>
            <a:r>
              <a:rPr lang="en-US" sz="3499" b="true">
                <a:solidFill>
                  <a:srgbClr val="5DA295"/>
                </a:solidFill>
                <a:latin typeface="Glacial Indifference Bold"/>
                <a:ea typeface="Glacial Indifference Bold"/>
                <a:cs typeface="Glacial Indifference Bold"/>
                <a:sym typeface="Glacial Indifference Bold"/>
              </a:rPr>
              <a:t>Rumusan Dua</a:t>
            </a:r>
          </a:p>
        </p:txBody>
      </p:sp>
      <p:sp>
        <p:nvSpPr>
          <p:cNvPr name="TextBox 20" id="20"/>
          <p:cNvSpPr txBox="true"/>
          <p:nvPr/>
        </p:nvSpPr>
        <p:spPr>
          <a:xfrm rot="0">
            <a:off x="8508747" y="3807250"/>
            <a:ext cx="9491932" cy="1661795"/>
          </a:xfrm>
          <a:prstGeom prst="rect">
            <a:avLst/>
          </a:prstGeom>
        </p:spPr>
        <p:txBody>
          <a:bodyPr anchor="t" rtlCol="false" tIns="0" lIns="0" bIns="0" rIns="0">
            <a:spAutoFit/>
          </a:bodyPr>
          <a:lstStyle/>
          <a:p>
            <a:pPr algn="l">
              <a:lnSpc>
                <a:spcPts val="4480"/>
              </a:lnSpc>
            </a:pPr>
            <a:r>
              <a:rPr lang="en-US" sz="3200">
                <a:solidFill>
                  <a:srgbClr val="000000"/>
                </a:solidFill>
                <a:latin typeface="Glacial Indifference"/>
                <a:ea typeface="Glacial Indifference"/>
                <a:cs typeface="Glacial Indifference"/>
                <a:sym typeface="Glacial Indifference"/>
              </a:rPr>
              <a:t>Negara mana produsen konten teratas, dan bagaimana polanya merefleksikan strategi lokalisasi &amp; ekspansi global Netflix?</a:t>
            </a:r>
          </a:p>
        </p:txBody>
      </p:sp>
      <p:sp>
        <p:nvSpPr>
          <p:cNvPr name="TextBox 21" id="21"/>
          <p:cNvSpPr txBox="true"/>
          <p:nvPr/>
        </p:nvSpPr>
        <p:spPr>
          <a:xfrm rot="0">
            <a:off x="8386005" y="5897670"/>
            <a:ext cx="3489679" cy="596900"/>
          </a:xfrm>
          <a:prstGeom prst="rect">
            <a:avLst/>
          </a:prstGeom>
        </p:spPr>
        <p:txBody>
          <a:bodyPr anchor="t" rtlCol="false" tIns="0" lIns="0" bIns="0" rIns="0">
            <a:spAutoFit/>
          </a:bodyPr>
          <a:lstStyle/>
          <a:p>
            <a:pPr algn="l">
              <a:lnSpc>
                <a:spcPts val="4899"/>
              </a:lnSpc>
            </a:pPr>
            <a:r>
              <a:rPr lang="en-US" sz="3499" b="true">
                <a:solidFill>
                  <a:srgbClr val="5DA295"/>
                </a:solidFill>
                <a:latin typeface="Glacial Indifference Bold"/>
                <a:ea typeface="Glacial Indifference Bold"/>
                <a:cs typeface="Glacial Indifference Bold"/>
                <a:sym typeface="Glacial Indifference Bold"/>
              </a:rPr>
              <a:t>Rumusan Tiga</a:t>
            </a:r>
          </a:p>
        </p:txBody>
      </p:sp>
      <p:sp>
        <p:nvSpPr>
          <p:cNvPr name="TextBox 22" id="22"/>
          <p:cNvSpPr txBox="true"/>
          <p:nvPr/>
        </p:nvSpPr>
        <p:spPr>
          <a:xfrm rot="0">
            <a:off x="8386005" y="6504095"/>
            <a:ext cx="9614674" cy="1661795"/>
          </a:xfrm>
          <a:prstGeom prst="rect">
            <a:avLst/>
          </a:prstGeom>
        </p:spPr>
        <p:txBody>
          <a:bodyPr anchor="t" rtlCol="false" tIns="0" lIns="0" bIns="0" rIns="0">
            <a:spAutoFit/>
          </a:bodyPr>
          <a:lstStyle/>
          <a:p>
            <a:pPr algn="l">
              <a:lnSpc>
                <a:spcPts val="4480"/>
              </a:lnSpc>
            </a:pPr>
            <a:r>
              <a:rPr lang="en-US" sz="3200">
                <a:solidFill>
                  <a:srgbClr val="000000"/>
                </a:solidFill>
                <a:latin typeface="Glacial Indifference"/>
                <a:ea typeface="Glacial Indifference"/>
                <a:cs typeface="Glacial Indifference"/>
                <a:sym typeface="Glacial Indifference"/>
              </a:rPr>
              <a:t>Apa genre konten yang paling dominan, dan bagaimana popularitasnya berkorelasi dengan negara asal produksi?</a:t>
            </a:r>
          </a:p>
        </p:txBody>
      </p:sp>
      <p:sp>
        <p:nvSpPr>
          <p:cNvPr name="TextBox 23" id="23"/>
          <p:cNvSpPr txBox="true"/>
          <p:nvPr/>
        </p:nvSpPr>
        <p:spPr>
          <a:xfrm rot="0">
            <a:off x="6975948" y="6079280"/>
            <a:ext cx="109674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03.</a:t>
            </a:r>
          </a:p>
        </p:txBody>
      </p:sp>
      <p:sp>
        <p:nvSpPr>
          <p:cNvPr name="TextBox 24" id="24"/>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25" id="25"/>
          <p:cNvGrpSpPr/>
          <p:nvPr/>
        </p:nvGrpSpPr>
        <p:grpSpPr>
          <a:xfrm rot="0">
            <a:off x="0" y="466091"/>
            <a:ext cx="2387197" cy="1730390"/>
            <a:chOff x="0" y="0"/>
            <a:chExt cx="3182929" cy="2307187"/>
          </a:xfrm>
        </p:grpSpPr>
        <p:sp>
          <p:nvSpPr>
            <p:cNvPr name="Freeform 26" id="26"/>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7" id="27"/>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TextBox 28" id="28"/>
          <p:cNvSpPr txBox="true"/>
          <p:nvPr/>
        </p:nvSpPr>
        <p:spPr>
          <a:xfrm rot="0">
            <a:off x="8470302" y="1272993"/>
            <a:ext cx="9808190" cy="1661795"/>
          </a:xfrm>
          <a:prstGeom prst="rect">
            <a:avLst/>
          </a:prstGeom>
        </p:spPr>
        <p:txBody>
          <a:bodyPr anchor="t" rtlCol="false" tIns="0" lIns="0" bIns="0" rIns="0">
            <a:spAutoFit/>
          </a:bodyPr>
          <a:lstStyle/>
          <a:p>
            <a:pPr algn="l">
              <a:lnSpc>
                <a:spcPts val="4480"/>
              </a:lnSpc>
            </a:pPr>
            <a:r>
              <a:rPr lang="en-US" sz="3200">
                <a:solidFill>
                  <a:srgbClr val="000000"/>
                </a:solidFill>
                <a:latin typeface="Glacial Indifference"/>
                <a:ea typeface="Glacial Indifference"/>
                <a:cs typeface="Glacial Indifference"/>
                <a:sym typeface="Glacial Indifference"/>
              </a:rPr>
              <a:t>Bagaimana tren produksi konten (Movie vs. TV Show) per tahun dan dampaknya terhadap strategi investasi Netflix?</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04</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4718528" y="1490623"/>
            <a:ext cx="8850944"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Tujuan Penelitian</a:t>
            </a:r>
          </a:p>
        </p:txBody>
      </p:sp>
      <p:sp>
        <p:nvSpPr>
          <p:cNvPr name="TextBox 17" id="17"/>
          <p:cNvSpPr txBox="true"/>
          <p:nvPr/>
        </p:nvSpPr>
        <p:spPr>
          <a:xfrm rot="0">
            <a:off x="2994081" y="3767835"/>
            <a:ext cx="10812180" cy="3241561"/>
          </a:xfrm>
          <a:prstGeom prst="rect">
            <a:avLst/>
          </a:prstGeom>
        </p:spPr>
        <p:txBody>
          <a:bodyPr anchor="t" rtlCol="false" tIns="0" lIns="0" bIns="0" rIns="0">
            <a:spAutoFit/>
          </a:bodyPr>
          <a:lstStyle/>
          <a:p>
            <a:pPr algn="just">
              <a:lnSpc>
                <a:spcPts val="4322"/>
              </a:lnSpc>
            </a:pPr>
            <a:r>
              <a:rPr lang="en-US" sz="3087">
                <a:solidFill>
                  <a:srgbClr val="000000"/>
                </a:solidFill>
                <a:latin typeface="Glacial Indifference"/>
                <a:ea typeface="Glacial Indifference"/>
                <a:cs typeface="Glacial Indifference"/>
                <a:sym typeface="Glacial Indifference"/>
              </a:rPr>
              <a:t>Menganalisis strategi konten Netflix dengan fokus pada alokasi investasi (Movie vs. TV Show) dan strategi ekspansi pasar global. Penelitian ini bertujuan untuk memahami bagaimana Netflix menyeimbangkan akuisisi dan retensi pelanggan serta melokalkan kontennya, guna menghasilkan wawasan berbasis data untuk pengambilan keputusan strategis di industri digital.</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DA295"/>
        </a:solidFill>
      </p:bgPr>
    </p:bg>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E4E4E4"/>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FFFFFF"/>
                </a:solidFill>
                <a:latin typeface="Glacial Indifference Bold"/>
                <a:ea typeface="Glacial Indifference Bold"/>
                <a:cs typeface="Glacial Indifference Bold"/>
                <a:sym typeface="Glacial Indifference Bold"/>
              </a:rPr>
              <a:t>05</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sp>
        <p:nvSpPr>
          <p:cNvPr name="Freeform 10" id="10"/>
          <p:cNvSpPr/>
          <p:nvPr/>
        </p:nvSpPr>
        <p:spPr>
          <a:xfrm flipH="false" flipV="false" rot="0">
            <a:off x="16315549" y="677272"/>
            <a:ext cx="1452071" cy="1457537"/>
          </a:xfrm>
          <a:custGeom>
            <a:avLst/>
            <a:gdLst/>
            <a:ahLst/>
            <a:cxnLst/>
            <a:rect r="r" b="b" t="t" l="l"/>
            <a:pathLst>
              <a:path h="1457537" w="1452071">
                <a:moveTo>
                  <a:pt x="0" y="0"/>
                </a:moveTo>
                <a:lnTo>
                  <a:pt x="1452072" y="0"/>
                </a:lnTo>
                <a:lnTo>
                  <a:pt x="1452072" y="1457537"/>
                </a:lnTo>
                <a:lnTo>
                  <a:pt x="0" y="14575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555294" y="2275495"/>
            <a:ext cx="713130" cy="713130"/>
          </a:xfrm>
          <a:custGeom>
            <a:avLst/>
            <a:gdLst/>
            <a:ahLst/>
            <a:cxnLst/>
            <a:rect r="r" b="b" t="t" l="l"/>
            <a:pathLst>
              <a:path h="713130" w="713130">
                <a:moveTo>
                  <a:pt x="0" y="0"/>
                </a:moveTo>
                <a:lnTo>
                  <a:pt x="713131" y="0"/>
                </a:lnTo>
                <a:lnTo>
                  <a:pt x="713131" y="713130"/>
                </a:lnTo>
                <a:lnTo>
                  <a:pt x="0" y="7131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546230" y="6885480"/>
            <a:ext cx="3984149" cy="3984149"/>
          </a:xfrm>
          <a:custGeom>
            <a:avLst/>
            <a:gdLst/>
            <a:ahLst/>
            <a:cxnLst/>
            <a:rect r="r" b="b" t="t" l="l"/>
            <a:pathLst>
              <a:path h="3984149" w="3984149">
                <a:moveTo>
                  <a:pt x="0" y="0"/>
                </a:moveTo>
                <a:lnTo>
                  <a:pt x="3984149" y="0"/>
                </a:lnTo>
                <a:lnTo>
                  <a:pt x="3984149" y="3984148"/>
                </a:lnTo>
                <a:lnTo>
                  <a:pt x="0" y="39841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986928" y="7590541"/>
            <a:ext cx="1909190" cy="1546444"/>
          </a:xfrm>
          <a:custGeom>
            <a:avLst/>
            <a:gdLst/>
            <a:ahLst/>
            <a:cxnLst/>
            <a:rect r="r" b="b" t="t" l="l"/>
            <a:pathLst>
              <a:path h="1546444" w="1909190">
                <a:moveTo>
                  <a:pt x="0" y="0"/>
                </a:moveTo>
                <a:lnTo>
                  <a:pt x="1909190" y="0"/>
                </a:lnTo>
                <a:lnTo>
                  <a:pt x="1909190" y="1546444"/>
                </a:lnTo>
                <a:lnTo>
                  <a:pt x="0" y="15464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5151964" y="2072656"/>
            <a:ext cx="7984073" cy="2210195"/>
          </a:xfrm>
          <a:prstGeom prst="rect">
            <a:avLst/>
          </a:prstGeom>
        </p:spPr>
        <p:txBody>
          <a:bodyPr anchor="t" rtlCol="false" tIns="0" lIns="0" bIns="0" rIns="0">
            <a:spAutoFit/>
          </a:bodyPr>
          <a:lstStyle/>
          <a:p>
            <a:pPr algn="ctr">
              <a:lnSpc>
                <a:spcPts val="8894"/>
              </a:lnSpc>
            </a:pPr>
            <a:r>
              <a:rPr lang="en-US" sz="6353" b="true">
                <a:solidFill>
                  <a:srgbClr val="FFFFFF"/>
                </a:solidFill>
                <a:latin typeface="Glacial Indifference Bold"/>
                <a:ea typeface="Glacial Indifference Bold"/>
                <a:cs typeface="Glacial Indifference Bold"/>
                <a:sym typeface="Glacial Indifference Bold"/>
              </a:rPr>
              <a:t>Metode Penelitian (CRISP-DM)</a:t>
            </a:r>
          </a:p>
        </p:txBody>
      </p:sp>
      <p:sp>
        <p:nvSpPr>
          <p:cNvPr name="TextBox 15" id="15"/>
          <p:cNvSpPr txBox="true"/>
          <p:nvPr/>
        </p:nvSpPr>
        <p:spPr>
          <a:xfrm rot="0">
            <a:off x="4605663" y="4807267"/>
            <a:ext cx="7593916" cy="3073400"/>
          </a:xfrm>
          <a:prstGeom prst="rect">
            <a:avLst/>
          </a:prstGeom>
        </p:spPr>
        <p:txBody>
          <a:bodyPr anchor="t" rtlCol="false" tIns="0" lIns="0" bIns="0" rIns="0">
            <a:spAutoFit/>
          </a:bodyPr>
          <a:lstStyle/>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Business Understanding</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Collection</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Understanding</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Preparation</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Modeling (Descriptive Analytics )</a:t>
            </a:r>
          </a:p>
        </p:txBody>
      </p:sp>
      <p:sp>
        <p:nvSpPr>
          <p:cNvPr name="TextBox 16" id="16"/>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FFFFFF"/>
                </a:solidFill>
                <a:latin typeface="Glacial Indifference Bold"/>
                <a:ea typeface="Glacial Indifference Bold"/>
                <a:cs typeface="Glacial Indifference Bold"/>
                <a:sym typeface="Glacial Indifference Bold"/>
              </a:rPr>
              <a:t>LAPORAN PROYEK DATA ANALYTICS</a:t>
            </a:r>
          </a:p>
        </p:txBody>
      </p:sp>
      <p:grpSp>
        <p:nvGrpSpPr>
          <p:cNvPr name="Group 17" id="17"/>
          <p:cNvGrpSpPr/>
          <p:nvPr/>
        </p:nvGrpSpPr>
        <p:grpSpPr>
          <a:xfrm rot="0">
            <a:off x="0" y="466091"/>
            <a:ext cx="2387197" cy="1724777"/>
            <a:chOff x="0" y="0"/>
            <a:chExt cx="3182929" cy="2299702"/>
          </a:xfrm>
        </p:grpSpPr>
        <p:sp>
          <p:nvSpPr>
            <p:cNvPr name="Freeform 18" id="18"/>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10"/>
              <a:stretch>
                <a:fillRect l="0" t="0" r="0" b="0"/>
              </a:stretch>
            </a:blipFill>
          </p:spPr>
        </p:sp>
        <p:sp>
          <p:nvSpPr>
            <p:cNvPr name="TextBox 19" id="19"/>
            <p:cNvSpPr txBox="true"/>
            <p:nvPr/>
          </p:nvSpPr>
          <p:spPr>
            <a:xfrm rot="0">
              <a:off x="0" y="1436102"/>
              <a:ext cx="3182929" cy="863600"/>
            </a:xfrm>
            <a:prstGeom prst="rect">
              <a:avLst/>
            </a:prstGeom>
          </p:spPr>
          <p:txBody>
            <a:bodyPr anchor="t" rtlCol="false" tIns="0" lIns="0" bIns="0" rIns="0">
              <a:spAutoFit/>
            </a:bodyPr>
            <a:lstStyle/>
            <a:p>
              <a:pPr algn="ctr">
                <a:lnSpc>
                  <a:spcPts val="2572"/>
                </a:lnSpc>
              </a:pPr>
              <a:r>
                <a:rPr lang="en-US" sz="2143" spc="107">
                  <a:solidFill>
                    <a:srgbClr val="FFFFFF"/>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06</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Business Understanding</a:t>
            </a:r>
          </a:p>
        </p:txBody>
      </p:sp>
      <p:sp>
        <p:nvSpPr>
          <p:cNvPr name="TextBox 17" id="17"/>
          <p:cNvSpPr txBox="true"/>
          <p:nvPr/>
        </p:nvSpPr>
        <p:spPr>
          <a:xfrm rot="0">
            <a:off x="2890840" y="4025958"/>
            <a:ext cx="10812180" cy="2699343"/>
          </a:xfrm>
          <a:prstGeom prst="rect">
            <a:avLst/>
          </a:prstGeom>
        </p:spPr>
        <p:txBody>
          <a:bodyPr anchor="t" rtlCol="false" tIns="0" lIns="0" bIns="0" rIns="0">
            <a:spAutoFit/>
          </a:bodyPr>
          <a:lstStyle/>
          <a:p>
            <a:pPr algn="just">
              <a:lnSpc>
                <a:spcPts val="4322"/>
              </a:lnSpc>
            </a:pPr>
            <a:r>
              <a:rPr lang="en-US" sz="3087">
                <a:solidFill>
                  <a:srgbClr val="000000"/>
                </a:solidFill>
                <a:latin typeface="Glacial Indifference"/>
                <a:ea typeface="Glacial Indifference"/>
                <a:cs typeface="Glacial Indifference"/>
                <a:sym typeface="Glacial Indifference"/>
              </a:rPr>
              <a:t>Menghadapi "Perang Streaming," analisis ini bertujuan membongkar formula sukses Netflix dengan membedah dua strategi inti: keseimbangan investasi antara Film (untuk akuisisi) dan Acara TV (untuk retensi), serta pola produksi konten global mereka untuk mendukung keputusan bisnis yang cerdas.</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07</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Data Collection</a:t>
            </a:r>
          </a:p>
        </p:txBody>
      </p:sp>
      <p:sp>
        <p:nvSpPr>
          <p:cNvPr name="TextBox 17" id="17"/>
          <p:cNvSpPr txBox="true"/>
          <p:nvPr/>
        </p:nvSpPr>
        <p:spPr>
          <a:xfrm rot="0">
            <a:off x="2890840" y="4025958"/>
            <a:ext cx="10812180" cy="2699343"/>
          </a:xfrm>
          <a:prstGeom prst="rect">
            <a:avLst/>
          </a:prstGeom>
        </p:spPr>
        <p:txBody>
          <a:bodyPr anchor="t" rtlCol="false" tIns="0" lIns="0" bIns="0" rIns="0">
            <a:spAutoFit/>
          </a:bodyPr>
          <a:lstStyle/>
          <a:p>
            <a:pPr algn="just">
              <a:lnSpc>
                <a:spcPts val="4322"/>
              </a:lnSpc>
            </a:pPr>
            <a:r>
              <a:rPr lang="en-US" sz="3087">
                <a:solidFill>
                  <a:srgbClr val="000000"/>
                </a:solidFill>
                <a:latin typeface="Glacial Indifference"/>
                <a:ea typeface="Glacial Indifference"/>
                <a:cs typeface="Glacial Indifference"/>
                <a:sym typeface="Glacial Indifference"/>
              </a:rPr>
              <a:t>Analisis ini menggunakan data sekunder dari dataset publik "Netflix Titles" yang diunduh dari Kaggle. Dataset berformat CSV ini terdiri dari 6.237 baris dan 12 kolom, berisi informasi katalog film dan acara TV di Netflix.</a:t>
            </a:r>
          </a:p>
          <a:p>
            <a:pPr algn="just">
              <a:lnSpc>
                <a:spcPts val="4322"/>
              </a:lnSpc>
            </a:pP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08</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632097" y="3315008"/>
            <a:ext cx="14619464" cy="3874285"/>
            <a:chOff x="0" y="0"/>
            <a:chExt cx="3850394" cy="1020388"/>
          </a:xfrm>
        </p:grpSpPr>
        <p:sp>
          <p:nvSpPr>
            <p:cNvPr name="Freeform 11" id="11"/>
            <p:cNvSpPr/>
            <p:nvPr/>
          </p:nvSpPr>
          <p:spPr>
            <a:xfrm flipH="false" flipV="false" rot="0">
              <a:off x="0" y="0"/>
              <a:ext cx="3850394" cy="1020388"/>
            </a:xfrm>
            <a:custGeom>
              <a:avLst/>
              <a:gdLst/>
              <a:ahLst/>
              <a:cxnLst/>
              <a:rect r="r" b="b" t="t" l="l"/>
              <a:pathLst>
                <a:path h="1020388" w="3850394">
                  <a:moveTo>
                    <a:pt x="0" y="0"/>
                  </a:moveTo>
                  <a:lnTo>
                    <a:pt x="3850394" y="0"/>
                  </a:lnTo>
                  <a:lnTo>
                    <a:pt x="3850394" y="1020388"/>
                  </a:lnTo>
                  <a:lnTo>
                    <a:pt x="0" y="1020388"/>
                  </a:lnTo>
                  <a:close/>
                </a:path>
              </a:pathLst>
            </a:custGeom>
            <a:solidFill>
              <a:srgbClr val="BFDDD2"/>
            </a:solidFill>
          </p:spPr>
        </p:sp>
        <p:sp>
          <p:nvSpPr>
            <p:cNvPr name="TextBox 12" id="12"/>
            <p:cNvSpPr txBox="true"/>
            <p:nvPr/>
          </p:nvSpPr>
          <p:spPr>
            <a:xfrm>
              <a:off x="0" y="-38100"/>
              <a:ext cx="3850394" cy="1058488"/>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grpSp>
        <p:nvGrpSpPr>
          <p:cNvPr name="Group 16" id="16"/>
          <p:cNvGrpSpPr/>
          <p:nvPr/>
        </p:nvGrpSpPr>
        <p:grpSpPr>
          <a:xfrm rot="0">
            <a:off x="0" y="466091"/>
            <a:ext cx="2387197" cy="1730390"/>
            <a:chOff x="0" y="0"/>
            <a:chExt cx="3182929" cy="2307187"/>
          </a:xfrm>
        </p:grpSpPr>
        <p:sp>
          <p:nvSpPr>
            <p:cNvPr name="Freeform 17" id="17"/>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8" id="18"/>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TextBox 19" id="19"/>
          <p:cNvSpPr txBox="true"/>
          <p:nvPr/>
        </p:nvSpPr>
        <p:spPr>
          <a:xfrm rot="0">
            <a:off x="3300492" y="2082181"/>
            <a:ext cx="7913562" cy="1044312"/>
          </a:xfrm>
          <a:prstGeom prst="rect">
            <a:avLst/>
          </a:prstGeom>
        </p:spPr>
        <p:txBody>
          <a:bodyPr anchor="t" rtlCol="false" tIns="0" lIns="0" bIns="0" rIns="0">
            <a:spAutoFit/>
          </a:bodyPr>
          <a:lstStyle/>
          <a:p>
            <a:pPr algn="ctr">
              <a:lnSpc>
                <a:spcPts val="8594"/>
              </a:lnSpc>
            </a:pPr>
            <a:r>
              <a:rPr lang="en-US" sz="6138" b="true">
                <a:solidFill>
                  <a:srgbClr val="000000"/>
                </a:solidFill>
                <a:latin typeface="Glacial Indifference Bold"/>
                <a:ea typeface="Glacial Indifference Bold"/>
                <a:cs typeface="Glacial Indifference Bold"/>
                <a:sym typeface="Glacial Indifference Bold"/>
              </a:rPr>
              <a:t>Data Understanding</a:t>
            </a:r>
          </a:p>
        </p:txBody>
      </p:sp>
      <p:sp>
        <p:nvSpPr>
          <p:cNvPr name="TextBox 20" id="20"/>
          <p:cNvSpPr txBox="true"/>
          <p:nvPr/>
        </p:nvSpPr>
        <p:spPr>
          <a:xfrm rot="0">
            <a:off x="1009701" y="3796137"/>
            <a:ext cx="13864255" cy="2845353"/>
          </a:xfrm>
          <a:prstGeom prst="rect">
            <a:avLst/>
          </a:prstGeom>
        </p:spPr>
        <p:txBody>
          <a:bodyPr anchor="t" rtlCol="false" tIns="0" lIns="0" bIns="0" rIns="0">
            <a:spAutoFit/>
          </a:bodyPr>
          <a:lstStyle/>
          <a:p>
            <a:pPr algn="just">
              <a:lnSpc>
                <a:spcPts val="4562"/>
              </a:lnSpc>
            </a:pPr>
            <a:r>
              <a:rPr lang="en-US" sz="3258">
                <a:solidFill>
                  <a:srgbClr val="000000"/>
                </a:solidFill>
                <a:latin typeface="Glacial Indifference"/>
                <a:ea typeface="Glacial Indifference"/>
                <a:cs typeface="Glacial Indifference"/>
                <a:sym typeface="Glacial Indifference"/>
              </a:rPr>
              <a:t>Dataset Netflix ini adalah gambaran kaya dari perpustakaan konten global, yang muncul dengan tantangan kualitas data yang signifikan. Dimana masalah utamanya muncul di nilai kosong yang tinggi pada kolom krusial  seperti sutradara dan pemeran, yang memiliki resiko mengaburkan analisis strategis.</a:t>
            </a:r>
          </a:p>
        </p:txBody>
      </p:sp>
      <p:sp>
        <p:nvSpPr>
          <p:cNvPr name="TextBox 21" id="21"/>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09</a:t>
            </a:r>
          </a:p>
        </p:txBody>
      </p:sp>
      <p:sp>
        <p:nvSpPr>
          <p:cNvPr name="AutoShape 9" id="9"/>
          <p:cNvSpPr/>
          <p:nvPr/>
        </p:nvSpPr>
        <p:spPr>
          <a:xfrm>
            <a:off x="16564000" y="8877554"/>
            <a:ext cx="0" cy="761492"/>
          </a:xfrm>
          <a:prstGeom prst="line">
            <a:avLst/>
          </a:prstGeom>
          <a:ln cap="flat" w="95250">
            <a:solidFill>
              <a:srgbClr val="BFDDD2"/>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BFDDD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Data Preparation</a:t>
            </a:r>
          </a:p>
        </p:txBody>
      </p:sp>
      <p:sp>
        <p:nvSpPr>
          <p:cNvPr name="TextBox 17" id="17"/>
          <p:cNvSpPr txBox="true"/>
          <p:nvPr/>
        </p:nvSpPr>
        <p:spPr>
          <a:xfrm rot="0">
            <a:off x="2890840" y="4025958"/>
            <a:ext cx="10915420" cy="2699342"/>
          </a:xfrm>
          <a:prstGeom prst="rect">
            <a:avLst/>
          </a:prstGeom>
        </p:spPr>
        <p:txBody>
          <a:bodyPr anchor="t" rtlCol="false" tIns="0" lIns="0" bIns="0" rIns="0">
            <a:spAutoFit/>
          </a:bodyPr>
          <a:lstStyle/>
          <a:p>
            <a:pPr algn="just">
              <a:lnSpc>
                <a:spcPts val="4322"/>
              </a:lnSpc>
            </a:pPr>
            <a:r>
              <a:rPr lang="en-US" sz="3087">
                <a:solidFill>
                  <a:srgbClr val="000000"/>
                </a:solidFill>
                <a:latin typeface="Glacial Indifference"/>
                <a:ea typeface="Glacial Indifference"/>
                <a:cs typeface="Glacial Indifference"/>
                <a:sym typeface="Glacial Indifference"/>
              </a:rPr>
              <a:t>Fokus utama pada persiapan data ini adalah pembersihan data mentah yang diubah menjadi data bersih,konsisten, dan akurat. Contohnya, melalui imputasi untuk menangani nilai yang hilang(missing values). Strategi disesuaikan berdasarkan seberapa parah data yang hilang disetiap kolom. </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A</a:t>
            </a:r>
            <a:r>
              <a:rPr lang="en-US" b="true" sz="3000" spc="300">
                <a:solidFill>
                  <a:srgbClr val="000000"/>
                </a:solidFill>
                <a:latin typeface="Glacial Indifference Bold"/>
                <a:ea typeface="Glacial Indifference Bold"/>
                <a:cs typeface="Glacial Indifference Bold"/>
                <a:sym typeface="Glacial Indifference Bold"/>
              </a:rPr>
              <a:t>NALYTICS</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DAG13Q9QKBU</dc:identifier>
  <dcterms:modified xsi:type="dcterms:W3CDTF">2011-08-01T06:04:30Z</dcterms:modified>
  <cp:revision>1</cp:revision>
  <dc:title>Presentasi_UTS_Prak_13</dc:title>
</cp:coreProperties>
</file>