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Glacial Indifference Bold" charset="1" panose="00000800000000000000"/>
      <p:regular r:id="rId27"/>
    </p:embeddedFont>
    <p:embeddedFont>
      <p:font typeface="Glacial Indifference" charset="1" panose="00000000000000000000"/>
      <p:regular r:id="rId28"/>
    </p:embeddedFont>
    <p:embeddedFont>
      <p:font typeface="Canva Sans" charset="1" panose="020B0503030501040103"/>
      <p:regular r:id="rId29"/>
    </p:embeddedFont>
    <p:embeddedFont>
      <p:font typeface="Canva Sans Bold" charset="1" panose="020B08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 Id="rId9"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3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3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3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3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3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4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4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 Id="rId9"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 Id="rId9"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 Id="rId9"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98845" y="10195690"/>
            <a:ext cx="5348485" cy="3618394"/>
            <a:chOff x="0" y="0"/>
            <a:chExt cx="1408655" cy="952993"/>
          </a:xfrm>
        </p:grpSpPr>
        <p:sp>
          <p:nvSpPr>
            <p:cNvPr name="Freeform 3" id="3"/>
            <p:cNvSpPr/>
            <p:nvPr/>
          </p:nvSpPr>
          <p:spPr>
            <a:xfrm flipH="false" flipV="false" rot="0">
              <a:off x="0" y="0"/>
              <a:ext cx="1408655" cy="952993"/>
            </a:xfrm>
            <a:custGeom>
              <a:avLst/>
              <a:gdLst/>
              <a:ahLst/>
              <a:cxnLst/>
              <a:rect r="r" b="b" t="t" l="l"/>
              <a:pathLst>
                <a:path h="952993" w="1408655">
                  <a:moveTo>
                    <a:pt x="0" y="0"/>
                  </a:moveTo>
                  <a:lnTo>
                    <a:pt x="1408655" y="0"/>
                  </a:lnTo>
                  <a:lnTo>
                    <a:pt x="1408655" y="952993"/>
                  </a:lnTo>
                  <a:lnTo>
                    <a:pt x="0" y="952993"/>
                  </a:lnTo>
                  <a:close/>
                </a:path>
              </a:pathLst>
            </a:custGeom>
            <a:solidFill>
              <a:srgbClr val="E4E4E4"/>
            </a:solidFill>
          </p:spPr>
        </p:sp>
        <p:sp>
          <p:nvSpPr>
            <p:cNvPr name="TextBox 4" id="4"/>
            <p:cNvSpPr txBox="true"/>
            <p:nvPr/>
          </p:nvSpPr>
          <p:spPr>
            <a:xfrm>
              <a:off x="0" y="-38100"/>
              <a:ext cx="1408655" cy="99109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3514" y="2901658"/>
            <a:ext cx="1327633" cy="1327633"/>
          </a:xfrm>
          <a:custGeom>
            <a:avLst/>
            <a:gdLst/>
            <a:ahLst/>
            <a:cxnLst/>
            <a:rect r="r" b="b" t="t" l="l"/>
            <a:pathLst>
              <a:path h="1327633" w="1327633">
                <a:moveTo>
                  <a:pt x="0" y="0"/>
                </a:moveTo>
                <a:lnTo>
                  <a:pt x="1327633" y="0"/>
                </a:lnTo>
                <a:lnTo>
                  <a:pt x="1327633"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654596" y="-2093411"/>
            <a:ext cx="4385469" cy="4385469"/>
          </a:xfrm>
          <a:custGeom>
            <a:avLst/>
            <a:gdLst/>
            <a:ahLst/>
            <a:cxnLst/>
            <a:rect r="r" b="b" t="t" l="l"/>
            <a:pathLst>
              <a:path h="4385469" w="4385469">
                <a:moveTo>
                  <a:pt x="0" y="0"/>
                </a:moveTo>
                <a:lnTo>
                  <a:pt x="4385469" y="0"/>
                </a:lnTo>
                <a:lnTo>
                  <a:pt x="4385469" y="4385469"/>
                </a:lnTo>
                <a:lnTo>
                  <a:pt x="0" y="43854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351247" y="4400741"/>
            <a:ext cx="803180" cy="742759"/>
            <a:chOff x="0" y="0"/>
            <a:chExt cx="211537" cy="195624"/>
          </a:xfrm>
        </p:grpSpPr>
        <p:sp>
          <p:nvSpPr>
            <p:cNvPr name="Freeform 8" id="8"/>
            <p:cNvSpPr/>
            <p:nvPr/>
          </p:nvSpPr>
          <p:spPr>
            <a:xfrm flipH="false" flipV="false" rot="0">
              <a:off x="0" y="0"/>
              <a:ext cx="211537" cy="195624"/>
            </a:xfrm>
            <a:custGeom>
              <a:avLst/>
              <a:gdLst/>
              <a:ahLst/>
              <a:cxnLst/>
              <a:rect r="r" b="b" t="t" l="l"/>
              <a:pathLst>
                <a:path h="195624" w="211537">
                  <a:moveTo>
                    <a:pt x="0" y="0"/>
                  </a:moveTo>
                  <a:lnTo>
                    <a:pt x="211537" y="0"/>
                  </a:lnTo>
                  <a:lnTo>
                    <a:pt x="211537" y="195624"/>
                  </a:lnTo>
                  <a:lnTo>
                    <a:pt x="0" y="195624"/>
                  </a:lnTo>
                  <a:close/>
                </a:path>
              </a:pathLst>
            </a:custGeom>
            <a:solidFill>
              <a:srgbClr val="08B9CD"/>
            </a:solidFill>
          </p:spPr>
        </p:sp>
        <p:sp>
          <p:nvSpPr>
            <p:cNvPr name="TextBox 9" id="9"/>
            <p:cNvSpPr txBox="true"/>
            <p:nvPr/>
          </p:nvSpPr>
          <p:spPr>
            <a:xfrm>
              <a:off x="0" y="-38100"/>
              <a:ext cx="211537" cy="23372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619741" cy="2934068"/>
            <a:chOff x="0" y="0"/>
            <a:chExt cx="163224" cy="772759"/>
          </a:xfrm>
        </p:grpSpPr>
        <p:sp>
          <p:nvSpPr>
            <p:cNvPr name="Freeform 11" id="11"/>
            <p:cNvSpPr/>
            <p:nvPr/>
          </p:nvSpPr>
          <p:spPr>
            <a:xfrm flipH="false" flipV="false" rot="0">
              <a:off x="0" y="0"/>
              <a:ext cx="163224" cy="772759"/>
            </a:xfrm>
            <a:custGeom>
              <a:avLst/>
              <a:gdLst/>
              <a:ahLst/>
              <a:cxnLst/>
              <a:rect r="r" b="b" t="t" l="l"/>
              <a:pathLst>
                <a:path h="772759" w="163224">
                  <a:moveTo>
                    <a:pt x="0" y="0"/>
                  </a:moveTo>
                  <a:lnTo>
                    <a:pt x="163224" y="0"/>
                  </a:lnTo>
                  <a:lnTo>
                    <a:pt x="163224" y="772759"/>
                  </a:lnTo>
                  <a:lnTo>
                    <a:pt x="0" y="772759"/>
                  </a:lnTo>
                  <a:close/>
                </a:path>
              </a:pathLst>
            </a:custGeom>
            <a:solidFill>
              <a:srgbClr val="08B9CD"/>
            </a:solidFill>
          </p:spPr>
        </p:sp>
        <p:sp>
          <p:nvSpPr>
            <p:cNvPr name="TextBox 12" id="12"/>
            <p:cNvSpPr txBox="true"/>
            <p:nvPr/>
          </p:nvSpPr>
          <p:spPr>
            <a:xfrm>
              <a:off x="0" y="-38100"/>
              <a:ext cx="163224" cy="81085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2933707"/>
            <a:ext cx="619741" cy="1004046"/>
            <a:chOff x="0" y="0"/>
            <a:chExt cx="163224" cy="264440"/>
          </a:xfrm>
        </p:grpSpPr>
        <p:sp>
          <p:nvSpPr>
            <p:cNvPr name="Freeform 14" id="14"/>
            <p:cNvSpPr/>
            <p:nvPr/>
          </p:nvSpPr>
          <p:spPr>
            <a:xfrm flipH="false" flipV="false" rot="0">
              <a:off x="0" y="0"/>
              <a:ext cx="163224" cy="264440"/>
            </a:xfrm>
            <a:custGeom>
              <a:avLst/>
              <a:gdLst/>
              <a:ahLst/>
              <a:cxnLst/>
              <a:rect r="r" b="b" t="t" l="l"/>
              <a:pathLst>
                <a:path h="264440" w="163224">
                  <a:moveTo>
                    <a:pt x="0" y="0"/>
                  </a:moveTo>
                  <a:lnTo>
                    <a:pt x="163224" y="0"/>
                  </a:lnTo>
                  <a:lnTo>
                    <a:pt x="163224" y="264440"/>
                  </a:lnTo>
                  <a:lnTo>
                    <a:pt x="0" y="264440"/>
                  </a:lnTo>
                  <a:close/>
                </a:path>
              </a:pathLst>
            </a:custGeom>
            <a:solidFill>
              <a:srgbClr val="C1BFDD"/>
            </a:solidFill>
          </p:spPr>
        </p:sp>
        <p:sp>
          <p:nvSpPr>
            <p:cNvPr name="TextBox 15" id="15"/>
            <p:cNvSpPr txBox="true"/>
            <p:nvPr/>
          </p:nvSpPr>
          <p:spPr>
            <a:xfrm>
              <a:off x="0" y="-38100"/>
              <a:ext cx="163224" cy="30254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6668606"/>
            <a:ext cx="12939515" cy="3618394"/>
            <a:chOff x="0" y="0"/>
            <a:chExt cx="3407938" cy="952993"/>
          </a:xfrm>
        </p:grpSpPr>
        <p:sp>
          <p:nvSpPr>
            <p:cNvPr name="Freeform 17" id="17"/>
            <p:cNvSpPr/>
            <p:nvPr/>
          </p:nvSpPr>
          <p:spPr>
            <a:xfrm flipH="false" flipV="false" rot="0">
              <a:off x="0" y="0"/>
              <a:ext cx="3407938" cy="952993"/>
            </a:xfrm>
            <a:custGeom>
              <a:avLst/>
              <a:gdLst/>
              <a:ahLst/>
              <a:cxnLst/>
              <a:rect r="r" b="b" t="t" l="l"/>
              <a:pathLst>
                <a:path h="952993" w="3407938">
                  <a:moveTo>
                    <a:pt x="0" y="0"/>
                  </a:moveTo>
                  <a:lnTo>
                    <a:pt x="3407938" y="0"/>
                  </a:lnTo>
                  <a:lnTo>
                    <a:pt x="3407938" y="952993"/>
                  </a:lnTo>
                  <a:lnTo>
                    <a:pt x="0" y="952993"/>
                  </a:lnTo>
                  <a:close/>
                </a:path>
              </a:pathLst>
            </a:custGeom>
            <a:solidFill>
              <a:srgbClr val="08B9CD"/>
            </a:solidFill>
          </p:spPr>
        </p:sp>
        <p:sp>
          <p:nvSpPr>
            <p:cNvPr name="TextBox 18" id="18"/>
            <p:cNvSpPr txBox="true"/>
            <p:nvPr/>
          </p:nvSpPr>
          <p:spPr>
            <a:xfrm>
              <a:off x="0" y="-38100"/>
              <a:ext cx="3407938" cy="991093"/>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967885" y="7117855"/>
            <a:ext cx="143103" cy="2691310"/>
            <a:chOff x="0" y="0"/>
            <a:chExt cx="37690" cy="708822"/>
          </a:xfrm>
        </p:grpSpPr>
        <p:sp>
          <p:nvSpPr>
            <p:cNvPr name="Freeform 20" id="20"/>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0097B2"/>
            </a:solidFill>
          </p:spPr>
        </p:sp>
        <p:sp>
          <p:nvSpPr>
            <p:cNvPr name="TextBox 21" id="21"/>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995881" y="3197639"/>
            <a:ext cx="11513951" cy="2941032"/>
          </a:xfrm>
          <a:prstGeom prst="rect">
            <a:avLst/>
          </a:prstGeom>
        </p:spPr>
        <p:txBody>
          <a:bodyPr anchor="t" rtlCol="false" tIns="0" lIns="0" bIns="0" rIns="0">
            <a:spAutoFit/>
          </a:bodyPr>
          <a:lstStyle/>
          <a:p>
            <a:pPr algn="l">
              <a:lnSpc>
                <a:spcPts val="11560"/>
              </a:lnSpc>
            </a:pPr>
            <a:r>
              <a:rPr lang="en-US" sz="9797" b="true">
                <a:solidFill>
                  <a:srgbClr val="000000"/>
                </a:solidFill>
                <a:latin typeface="Glacial Indifference Bold"/>
                <a:ea typeface="Glacial Indifference Bold"/>
                <a:cs typeface="Glacial Indifference Bold"/>
                <a:sym typeface="Glacial Indifference Bold"/>
              </a:rPr>
              <a:t>COMPUTER FOR ALL</a:t>
            </a:r>
          </a:p>
          <a:p>
            <a:pPr algn="l">
              <a:lnSpc>
                <a:spcPts val="11560"/>
              </a:lnSpc>
            </a:pPr>
          </a:p>
        </p:txBody>
      </p:sp>
      <p:sp>
        <p:nvSpPr>
          <p:cNvPr name="Freeform 23" id="23"/>
          <p:cNvSpPr/>
          <p:nvPr/>
        </p:nvSpPr>
        <p:spPr>
          <a:xfrm flipH="false" flipV="false" rot="0">
            <a:off x="14962412" y="7164176"/>
            <a:ext cx="1313627" cy="1313627"/>
          </a:xfrm>
          <a:custGeom>
            <a:avLst/>
            <a:gdLst/>
            <a:ahLst/>
            <a:cxnLst/>
            <a:rect r="r" b="b" t="t" l="l"/>
            <a:pathLst>
              <a:path h="1313627" w="1313627">
                <a:moveTo>
                  <a:pt x="0" y="0"/>
                </a:moveTo>
                <a:lnTo>
                  <a:pt x="1313627" y="0"/>
                </a:lnTo>
                <a:lnTo>
                  <a:pt x="1313627" y="1313627"/>
                </a:lnTo>
                <a:lnTo>
                  <a:pt x="0" y="1313627"/>
                </a:lnTo>
                <a:lnTo>
                  <a:pt x="0" y="0"/>
                </a:lnTo>
                <a:close/>
              </a:path>
            </a:pathLst>
          </a:custGeom>
          <a:blipFill>
            <a:blip r:embed="rId6"/>
            <a:stretch>
              <a:fillRect l="0" t="0" r="0" b="0"/>
            </a:stretch>
          </a:blipFill>
        </p:spPr>
      </p:sp>
      <p:sp>
        <p:nvSpPr>
          <p:cNvPr name="TextBox 24" id="24"/>
          <p:cNvSpPr txBox="true"/>
          <p:nvPr/>
        </p:nvSpPr>
        <p:spPr>
          <a:xfrm rot="0">
            <a:off x="13943156" y="8662165"/>
            <a:ext cx="3341203" cy="923925"/>
          </a:xfrm>
          <a:prstGeom prst="rect">
            <a:avLst/>
          </a:prstGeom>
        </p:spPr>
        <p:txBody>
          <a:bodyPr anchor="t" rtlCol="false" tIns="0" lIns="0" bIns="0" rIns="0">
            <a:spAutoFit/>
          </a:bodyPr>
          <a:lstStyle/>
          <a:p>
            <a:pPr algn="ctr">
              <a:lnSpc>
                <a:spcPts val="3600"/>
              </a:lnSpc>
            </a:pPr>
            <a:r>
              <a:rPr lang="en-US" sz="3000" spc="150">
                <a:solidFill>
                  <a:srgbClr val="000000"/>
                </a:solidFill>
                <a:latin typeface="Glacial Indifference"/>
                <a:ea typeface="Glacial Indifference"/>
                <a:cs typeface="Glacial Indifference"/>
                <a:sym typeface="Glacial Indifference"/>
              </a:rPr>
              <a:t>INSTITUT TEKNOLOGI DEL</a:t>
            </a:r>
          </a:p>
        </p:txBody>
      </p:sp>
      <p:sp>
        <p:nvSpPr>
          <p:cNvPr name="TextBox 25" id="25"/>
          <p:cNvSpPr txBox="true"/>
          <p:nvPr/>
        </p:nvSpPr>
        <p:spPr>
          <a:xfrm rot="0">
            <a:off x="1957285" y="725995"/>
            <a:ext cx="9185967" cy="1908175"/>
          </a:xfrm>
          <a:prstGeom prst="rect">
            <a:avLst/>
          </a:prstGeom>
        </p:spPr>
        <p:txBody>
          <a:bodyPr anchor="t" rtlCol="false" tIns="0" lIns="0" bIns="0" rIns="0">
            <a:spAutoFit/>
          </a:bodyPr>
          <a:lstStyle/>
          <a:p>
            <a:pPr algn="l">
              <a:lnSpc>
                <a:spcPts val="7699"/>
              </a:lnSpc>
            </a:pPr>
            <a:r>
              <a:rPr lang="en-US" b="true" sz="5499" spc="439">
                <a:solidFill>
                  <a:srgbClr val="5DA295"/>
                </a:solidFill>
                <a:latin typeface="Glacial Indifference Bold"/>
                <a:ea typeface="Glacial Indifference Bold"/>
                <a:cs typeface="Glacial Indifference Bold"/>
                <a:sym typeface="Glacial Indifference Bold"/>
              </a:rPr>
              <a:t>LAPORAN PROYEK DATA SCIENCE</a:t>
            </a:r>
          </a:p>
        </p:txBody>
      </p:sp>
      <p:sp>
        <p:nvSpPr>
          <p:cNvPr name="TextBox 26" id="26"/>
          <p:cNvSpPr txBox="true"/>
          <p:nvPr/>
        </p:nvSpPr>
        <p:spPr>
          <a:xfrm rot="0">
            <a:off x="2676921" y="7078451"/>
            <a:ext cx="5056886" cy="688976"/>
          </a:xfrm>
          <a:prstGeom prst="rect">
            <a:avLst/>
          </a:prstGeom>
        </p:spPr>
        <p:txBody>
          <a:bodyPr anchor="t" rtlCol="false" tIns="0" lIns="0" bIns="0" rIns="0">
            <a:spAutoFit/>
          </a:bodyPr>
          <a:lstStyle/>
          <a:p>
            <a:pPr algn="l">
              <a:lnSpc>
                <a:spcPts val="5599"/>
              </a:lnSpc>
            </a:pPr>
            <a:r>
              <a:rPr lang="en-US" sz="3999" b="true">
                <a:solidFill>
                  <a:srgbClr val="FFFFFF"/>
                </a:solidFill>
                <a:latin typeface="Glacial Indifference Bold"/>
                <a:ea typeface="Glacial Indifference Bold"/>
                <a:cs typeface="Glacial Indifference Bold"/>
                <a:sym typeface="Glacial Indifference Bold"/>
              </a:rPr>
              <a:t>Kelompok 13</a:t>
            </a:r>
          </a:p>
        </p:txBody>
      </p:sp>
      <p:sp>
        <p:nvSpPr>
          <p:cNvPr name="TextBox 27" id="27"/>
          <p:cNvSpPr txBox="true"/>
          <p:nvPr/>
        </p:nvSpPr>
        <p:spPr>
          <a:xfrm rot="0">
            <a:off x="2676921" y="7850223"/>
            <a:ext cx="8466331" cy="2380615"/>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ea typeface="Glacial Indifference"/>
                <a:cs typeface="Glacial Indifference"/>
                <a:sym typeface="Glacial Indifference"/>
              </a:rPr>
              <a:t>11423015                Samson Nicholas Sitorus</a:t>
            </a:r>
          </a:p>
          <a:p>
            <a:pPr algn="l">
              <a:lnSpc>
                <a:spcPts val="4759"/>
              </a:lnSpc>
            </a:pPr>
            <a:r>
              <a:rPr lang="en-US" sz="3399">
                <a:solidFill>
                  <a:srgbClr val="FFFFFF"/>
                </a:solidFill>
                <a:latin typeface="Glacial Indifference"/>
                <a:ea typeface="Glacial Indifference"/>
                <a:cs typeface="Glacial Indifference"/>
                <a:sym typeface="Glacial Indifference"/>
              </a:rPr>
              <a:t>11423041                Dewa Armada Gurusinga</a:t>
            </a:r>
          </a:p>
          <a:p>
            <a:pPr algn="l">
              <a:lnSpc>
                <a:spcPts val="4759"/>
              </a:lnSpc>
            </a:pPr>
            <a:r>
              <a:rPr lang="en-US" sz="3399">
                <a:solidFill>
                  <a:srgbClr val="FFFFFF"/>
                </a:solidFill>
                <a:latin typeface="Glacial Indifference"/>
                <a:ea typeface="Glacial Indifference"/>
                <a:cs typeface="Glacial Indifference"/>
                <a:sym typeface="Glacial Indifference"/>
              </a:rPr>
              <a:t>11423067                </a:t>
            </a:r>
            <a:r>
              <a:rPr lang="en-US" sz="3399">
                <a:solidFill>
                  <a:srgbClr val="FFFFFF"/>
                </a:solidFill>
                <a:latin typeface="Glacial Indifference"/>
                <a:ea typeface="Glacial Indifference"/>
                <a:cs typeface="Glacial Indifference"/>
                <a:sym typeface="Glacial Indifference"/>
              </a:rPr>
              <a:t>Yohana Rajagukguk</a:t>
            </a:r>
          </a:p>
          <a:p>
            <a:pPr algn="l">
              <a:lnSpc>
                <a:spcPts val="475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10</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1395764" y="6709387"/>
            <a:ext cx="13282577" cy="3087972"/>
            <a:chOff x="0" y="0"/>
            <a:chExt cx="3498292" cy="813293"/>
          </a:xfrm>
        </p:grpSpPr>
        <p:sp>
          <p:nvSpPr>
            <p:cNvPr name="Freeform 11" id="11"/>
            <p:cNvSpPr/>
            <p:nvPr/>
          </p:nvSpPr>
          <p:spPr>
            <a:xfrm flipH="false" flipV="false" rot="0">
              <a:off x="0" y="0"/>
              <a:ext cx="3498292" cy="813293"/>
            </a:xfrm>
            <a:custGeom>
              <a:avLst/>
              <a:gdLst/>
              <a:ahLst/>
              <a:cxnLst/>
              <a:rect r="r" b="b" t="t" l="l"/>
              <a:pathLst>
                <a:path h="813293" w="3498292">
                  <a:moveTo>
                    <a:pt x="0" y="0"/>
                  </a:moveTo>
                  <a:lnTo>
                    <a:pt x="3498292" y="0"/>
                  </a:lnTo>
                  <a:lnTo>
                    <a:pt x="3498292" y="813293"/>
                  </a:lnTo>
                  <a:lnTo>
                    <a:pt x="0" y="813293"/>
                  </a:lnTo>
                  <a:close/>
                </a:path>
              </a:pathLst>
            </a:custGeom>
            <a:solidFill>
              <a:srgbClr val="0097B2"/>
            </a:solidFill>
          </p:spPr>
        </p:sp>
        <p:sp>
          <p:nvSpPr>
            <p:cNvPr name="TextBox 12" id="12"/>
            <p:cNvSpPr txBox="true"/>
            <p:nvPr/>
          </p:nvSpPr>
          <p:spPr>
            <a:xfrm>
              <a:off x="0" y="-38100"/>
              <a:ext cx="3498292" cy="851393"/>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19" id="19"/>
          <p:cNvSpPr/>
          <p:nvPr/>
        </p:nvSpPr>
        <p:spPr>
          <a:xfrm flipH="false" flipV="false" rot="0">
            <a:off x="1847967" y="2196481"/>
            <a:ext cx="14984578" cy="4083297"/>
          </a:xfrm>
          <a:custGeom>
            <a:avLst/>
            <a:gdLst/>
            <a:ahLst/>
            <a:cxnLst/>
            <a:rect r="r" b="b" t="t" l="l"/>
            <a:pathLst>
              <a:path h="4083297" w="14984578">
                <a:moveTo>
                  <a:pt x="0" y="0"/>
                </a:moveTo>
                <a:lnTo>
                  <a:pt x="14984578" y="0"/>
                </a:lnTo>
                <a:lnTo>
                  <a:pt x="14984578" y="4083297"/>
                </a:lnTo>
                <a:lnTo>
                  <a:pt x="0" y="4083297"/>
                </a:lnTo>
                <a:lnTo>
                  <a:pt x="0" y="0"/>
                </a:lnTo>
                <a:close/>
              </a:path>
            </a:pathLst>
          </a:custGeom>
          <a:blipFill>
            <a:blip r:embed="rId9"/>
            <a:stretch>
              <a:fillRect l="0" t="0" r="0" b="0"/>
            </a:stretch>
          </a:blipFill>
        </p:spPr>
      </p:sp>
      <p:sp>
        <p:nvSpPr>
          <p:cNvPr name="TextBox 20" id="20"/>
          <p:cNvSpPr txBox="true"/>
          <p:nvPr/>
        </p:nvSpPr>
        <p:spPr>
          <a:xfrm rot="0">
            <a:off x="2009697" y="464904"/>
            <a:ext cx="13481123" cy="243205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Feature selection/reduction</a:t>
            </a:r>
          </a:p>
          <a:p>
            <a:pPr algn="ctr">
              <a:lnSpc>
                <a:spcPts val="9799"/>
              </a:lnSpc>
            </a:pPr>
          </a:p>
        </p:txBody>
      </p:sp>
      <p:sp>
        <p:nvSpPr>
          <p:cNvPr name="TextBox 21" id="21"/>
          <p:cNvSpPr txBox="true"/>
          <p:nvPr/>
        </p:nvSpPr>
        <p:spPr>
          <a:xfrm rot="0">
            <a:off x="1847967" y="6774497"/>
            <a:ext cx="12668643" cy="3245802"/>
          </a:xfrm>
          <a:prstGeom prst="rect">
            <a:avLst/>
          </a:prstGeom>
        </p:spPr>
        <p:txBody>
          <a:bodyPr anchor="t" rtlCol="false" tIns="0" lIns="0" bIns="0" rIns="0">
            <a:spAutoFit/>
          </a:bodyPr>
          <a:lstStyle/>
          <a:p>
            <a:pPr algn="just">
              <a:lnSpc>
                <a:spcPts val="4322"/>
              </a:lnSpc>
            </a:pPr>
            <a:r>
              <a:rPr lang="en-US" sz="3087">
                <a:solidFill>
                  <a:srgbClr val="FFFFFF"/>
                </a:solidFill>
                <a:latin typeface="Glacial Indifference"/>
                <a:ea typeface="Glacial Indifference"/>
                <a:cs typeface="Glacial Indifference"/>
                <a:sym typeface="Glacial Indifference"/>
              </a:rPr>
              <a:t>Ini adalah tahap di mana kita secara sadar memilih(fitur) mana yang akan kita gunakan dan membuang yang tidak perlu,sehingga lebih mudah menentukan fitur yang akan dipakai dalam pembuatan visualisasi.hasil akhirnya didapatkan 60 column dengan pengurangan 5 setelah dilakukan feature selection.</a:t>
            </a:r>
          </a:p>
          <a:p>
            <a:pPr algn="just">
              <a:lnSpc>
                <a:spcPts val="4322"/>
              </a:lnSpc>
            </a:pPr>
          </a:p>
        </p:txBody>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25"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11</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0097B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Data Visualization</a:t>
            </a:r>
          </a:p>
        </p:txBody>
      </p:sp>
      <p:sp>
        <p:nvSpPr>
          <p:cNvPr name="TextBox 17" id="17"/>
          <p:cNvSpPr txBox="true"/>
          <p:nvPr/>
        </p:nvSpPr>
        <p:spPr>
          <a:xfrm rot="0">
            <a:off x="2722931" y="3977119"/>
            <a:ext cx="11083330" cy="2189281"/>
          </a:xfrm>
          <a:prstGeom prst="rect">
            <a:avLst/>
          </a:prstGeom>
        </p:spPr>
        <p:txBody>
          <a:bodyPr anchor="t" rtlCol="false" tIns="0" lIns="0" bIns="0" rIns="0">
            <a:spAutoFit/>
          </a:bodyPr>
          <a:lstStyle/>
          <a:p>
            <a:pPr algn="just">
              <a:lnSpc>
                <a:spcPts val="4388"/>
              </a:lnSpc>
            </a:pPr>
            <a:r>
              <a:rPr lang="en-US" sz="3134">
                <a:solidFill>
                  <a:srgbClr val="000000"/>
                </a:solidFill>
                <a:latin typeface="Glacial Indifference"/>
                <a:ea typeface="Glacial Indifference"/>
                <a:cs typeface="Glacial Indifference"/>
                <a:sym typeface="Glacial Indifference"/>
              </a:rPr>
              <a:t>Membuat bermacam grafik(visual) untuk mempermudah dalam memahami pola,distribusi data, serta melihat hubungan antara variabel secara visual sebelum melakukan uji statistik yang lebih mendalam. Misalnya, histogram,bar chart, dan heatmap.</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834437"/>
            <a:ext cx="955170" cy="1552576"/>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12</a:t>
            </a:r>
          </a:p>
          <a:p>
            <a:pPr algn="r">
              <a:lnSpc>
                <a:spcPts val="6299"/>
              </a:lnSpc>
            </a:pPr>
          </a:p>
        </p:txBody>
      </p:sp>
      <p:sp>
        <p:nvSpPr>
          <p:cNvPr name="AutoShape 12" id="12"/>
          <p:cNvSpPr/>
          <p:nvPr/>
        </p:nvSpPr>
        <p:spPr>
          <a:xfrm>
            <a:off x="16564000" y="8877554"/>
            <a:ext cx="0" cy="761492"/>
          </a:xfrm>
          <a:prstGeom prst="line">
            <a:avLst/>
          </a:prstGeom>
          <a:ln cap="flat" w="95250">
            <a:solidFill>
              <a:srgbClr val="08B9CD"/>
            </a:solidFill>
            <a:prstDash val="solid"/>
            <a:headEnd type="none" len="sm" w="sm"/>
            <a:tailEnd type="none" len="sm" w="sm"/>
          </a:ln>
        </p:spPr>
      </p:sp>
      <p:sp>
        <p:nvSpPr>
          <p:cNvPr name="Freeform 13" id="13"/>
          <p:cNvSpPr/>
          <p:nvPr/>
        </p:nvSpPr>
        <p:spPr>
          <a:xfrm flipH="false" flipV="false" rot="0">
            <a:off x="2738930" y="3716221"/>
            <a:ext cx="6405070" cy="4495194"/>
          </a:xfrm>
          <a:custGeom>
            <a:avLst/>
            <a:gdLst/>
            <a:ahLst/>
            <a:cxnLst/>
            <a:rect r="r" b="b" t="t" l="l"/>
            <a:pathLst>
              <a:path h="4495194" w="6405070">
                <a:moveTo>
                  <a:pt x="0" y="0"/>
                </a:moveTo>
                <a:lnTo>
                  <a:pt x="6405070" y="0"/>
                </a:lnTo>
                <a:lnTo>
                  <a:pt x="6405070" y="4495194"/>
                </a:lnTo>
                <a:lnTo>
                  <a:pt x="0" y="44951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16368649" y="2629502"/>
            <a:ext cx="1150521" cy="1006706"/>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3991448" y="1465545"/>
            <a:ext cx="10305103"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Hasil dan Pembahasan</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10"/>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22" id="22"/>
          <p:cNvSpPr txBox="true"/>
          <p:nvPr/>
        </p:nvSpPr>
        <p:spPr>
          <a:xfrm rot="0">
            <a:off x="9786714" y="4742805"/>
            <a:ext cx="8039094" cy="1561419"/>
          </a:xfrm>
          <a:prstGeom prst="rect">
            <a:avLst/>
          </a:prstGeom>
        </p:spPr>
        <p:txBody>
          <a:bodyPr anchor="t" rtlCol="false" tIns="0" lIns="0" bIns="0" rIns="0">
            <a:spAutoFit/>
          </a:bodyPr>
          <a:lstStyle/>
          <a:p>
            <a:pPr algn="l" marL="969583" indent="-484791" lvl="1">
              <a:lnSpc>
                <a:spcPts val="6287"/>
              </a:lnSpc>
              <a:buFont typeface="Arial"/>
              <a:buChar char="•"/>
            </a:pPr>
            <a:r>
              <a:rPr lang="en-US" sz="4490">
                <a:solidFill>
                  <a:srgbClr val="000000"/>
                </a:solidFill>
                <a:latin typeface="Canva Sans"/>
                <a:ea typeface="Canva Sans"/>
                <a:cs typeface="Canva Sans"/>
                <a:sym typeface="Canva Sans"/>
              </a:rPr>
              <a:t>Hasil Visualisasi Data yang sudah dianalisis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13</a:t>
            </a: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7330404" y="2135243"/>
            <a:ext cx="8741813" cy="5976200"/>
          </a:xfrm>
          <a:custGeom>
            <a:avLst/>
            <a:gdLst/>
            <a:ahLst/>
            <a:cxnLst/>
            <a:rect r="r" b="b" t="t" l="l"/>
            <a:pathLst>
              <a:path h="5976200" w="8741813">
                <a:moveTo>
                  <a:pt x="0" y="0"/>
                </a:moveTo>
                <a:lnTo>
                  <a:pt x="8741812" y="0"/>
                </a:lnTo>
                <a:lnTo>
                  <a:pt x="8741812" y="5976200"/>
                </a:lnTo>
                <a:lnTo>
                  <a:pt x="0" y="5976200"/>
                </a:lnTo>
                <a:lnTo>
                  <a:pt x="0" y="0"/>
                </a:lnTo>
                <a:close/>
              </a:path>
            </a:pathLst>
          </a:custGeom>
          <a:blipFill>
            <a:blip r:embed="rId7"/>
            <a:stretch>
              <a:fillRect l="0" t="-5349"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6290508" y="742936"/>
            <a:ext cx="5706984"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Distribusi Harga Komputer</a:t>
            </a:r>
          </a:p>
        </p:txBody>
      </p:sp>
      <p:sp>
        <p:nvSpPr>
          <p:cNvPr name="TextBox 24" id="24"/>
          <p:cNvSpPr txBox="true"/>
          <p:nvPr/>
        </p:nvSpPr>
        <p:spPr>
          <a:xfrm rot="0">
            <a:off x="6681625" y="8130493"/>
            <a:ext cx="8741813"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Teks paragraf Anda</a:t>
            </a:r>
          </a:p>
        </p:txBody>
      </p:sp>
      <p:sp>
        <p:nvSpPr>
          <p:cNvPr name="TextBox 25" id="25"/>
          <p:cNvSpPr txBox="true"/>
          <p:nvPr/>
        </p:nvSpPr>
        <p:spPr>
          <a:xfrm rot="0">
            <a:off x="1038225" y="3514546"/>
            <a:ext cx="5652925" cy="2450821"/>
          </a:xfrm>
          <a:prstGeom prst="rect">
            <a:avLst/>
          </a:prstGeom>
        </p:spPr>
        <p:txBody>
          <a:bodyPr anchor="t" rtlCol="false" tIns="0" lIns="0" bIns="0" rIns="0">
            <a:spAutoFit/>
          </a:bodyPr>
          <a:lstStyle/>
          <a:p>
            <a:pPr algn="ctr">
              <a:lnSpc>
                <a:spcPts val="3287"/>
              </a:lnSpc>
              <a:spcBef>
                <a:spcPct val="0"/>
              </a:spcBef>
            </a:pPr>
            <a:r>
              <a:rPr lang="en-US" sz="2348">
                <a:solidFill>
                  <a:srgbClr val="000000"/>
                </a:solidFill>
                <a:latin typeface="Canva Sans"/>
                <a:ea typeface="Canva Sans"/>
                <a:cs typeface="Canva Sans"/>
                <a:sym typeface="Canva Sans"/>
              </a:rPr>
              <a:t>Puncak tertinggi grafik ini ada di sekitar angka 2.000. Ini berarti sebagian besar komputer yang ada di data Anda harganya berkisar di angka tersebut. Semakin tinggi batangnya, semakin banyak komputer di rentang harga itu.</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14</a:t>
            </a: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5673658" y="2095786"/>
            <a:ext cx="8917234" cy="5796202"/>
          </a:xfrm>
          <a:custGeom>
            <a:avLst/>
            <a:gdLst/>
            <a:ahLst/>
            <a:cxnLst/>
            <a:rect r="r" b="b" t="t" l="l"/>
            <a:pathLst>
              <a:path h="5796202" w="8917234">
                <a:moveTo>
                  <a:pt x="0" y="0"/>
                </a:moveTo>
                <a:lnTo>
                  <a:pt x="8917234" y="0"/>
                </a:lnTo>
                <a:lnTo>
                  <a:pt x="8917234" y="5796202"/>
                </a:lnTo>
                <a:lnTo>
                  <a:pt x="0" y="5796202"/>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6074212" y="1003773"/>
            <a:ext cx="6139577" cy="1197950"/>
          </a:xfrm>
          <a:prstGeom prst="rect">
            <a:avLst/>
          </a:prstGeom>
        </p:spPr>
        <p:txBody>
          <a:bodyPr anchor="t" rtlCol="false" tIns="0" lIns="0" bIns="0" rIns="0">
            <a:spAutoFit/>
          </a:bodyPr>
          <a:lstStyle/>
          <a:p>
            <a:pPr algn="ctr">
              <a:lnSpc>
                <a:spcPts val="4846"/>
              </a:lnSpc>
            </a:pPr>
            <a:r>
              <a:rPr lang="en-US" sz="3461" b="true">
                <a:solidFill>
                  <a:srgbClr val="000000"/>
                </a:solidFill>
                <a:latin typeface="Canva Sans Bold"/>
                <a:ea typeface="Canva Sans Bold"/>
                <a:cs typeface="Canva Sans Bold"/>
                <a:sym typeface="Canva Sans Bold"/>
              </a:rPr>
              <a:t>Jumlah Komputer per Merek</a:t>
            </a:r>
          </a:p>
          <a:p>
            <a:pPr algn="ctr">
              <a:lnSpc>
                <a:spcPts val="4846"/>
              </a:lnSpc>
              <a:spcBef>
                <a:spcPct val="0"/>
              </a:spcBef>
            </a:pPr>
          </a:p>
        </p:txBody>
      </p:sp>
      <p:sp>
        <p:nvSpPr>
          <p:cNvPr name="TextBox 24" id="24"/>
          <p:cNvSpPr txBox="true"/>
          <p:nvPr/>
        </p:nvSpPr>
        <p:spPr>
          <a:xfrm rot="0">
            <a:off x="1745147" y="3678341"/>
            <a:ext cx="3196763" cy="2045893"/>
          </a:xfrm>
          <a:prstGeom prst="rect">
            <a:avLst/>
          </a:prstGeom>
        </p:spPr>
        <p:txBody>
          <a:bodyPr anchor="t" rtlCol="false" tIns="0" lIns="0" bIns="0" rIns="0">
            <a:spAutoFit/>
          </a:bodyPr>
          <a:lstStyle/>
          <a:p>
            <a:pPr algn="ctr">
              <a:lnSpc>
                <a:spcPts val="3299"/>
              </a:lnSpc>
              <a:spcBef>
                <a:spcPct val="0"/>
              </a:spcBef>
            </a:pPr>
            <a:r>
              <a:rPr lang="en-US" sz="2356">
                <a:solidFill>
                  <a:srgbClr val="000000"/>
                </a:solidFill>
                <a:latin typeface="Canva Sans"/>
                <a:ea typeface="Canva Sans"/>
                <a:cs typeface="Canva Sans"/>
                <a:sym typeface="Canva Sans"/>
              </a:rPr>
              <a:t>3 Raja Pasar: Lenovo, HP, dan Dell jelas mendominasi. Mereka punya jumlah produk paling banyak.</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15</a:t>
            </a: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6791627" y="2196481"/>
            <a:ext cx="8889987" cy="5800717"/>
          </a:xfrm>
          <a:custGeom>
            <a:avLst/>
            <a:gdLst/>
            <a:ahLst/>
            <a:cxnLst/>
            <a:rect r="r" b="b" t="t" l="l"/>
            <a:pathLst>
              <a:path h="5800717" w="8889987">
                <a:moveTo>
                  <a:pt x="0" y="0"/>
                </a:moveTo>
                <a:lnTo>
                  <a:pt x="8889987" y="0"/>
                </a:lnTo>
                <a:lnTo>
                  <a:pt x="8889987" y="5800716"/>
                </a:lnTo>
                <a:lnTo>
                  <a:pt x="0" y="5800716"/>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5587901" y="701187"/>
            <a:ext cx="7112198" cy="1197950"/>
          </a:xfrm>
          <a:prstGeom prst="rect">
            <a:avLst/>
          </a:prstGeom>
        </p:spPr>
        <p:txBody>
          <a:bodyPr anchor="t" rtlCol="false" tIns="0" lIns="0" bIns="0" rIns="0">
            <a:spAutoFit/>
          </a:bodyPr>
          <a:lstStyle/>
          <a:p>
            <a:pPr algn="ctr">
              <a:lnSpc>
                <a:spcPts val="4846"/>
              </a:lnSpc>
            </a:pPr>
            <a:r>
              <a:rPr lang="en-US" sz="3461" b="true">
                <a:solidFill>
                  <a:srgbClr val="000000"/>
                </a:solidFill>
                <a:latin typeface="Canva Sans Bold"/>
                <a:ea typeface="Canva Sans Bold"/>
                <a:cs typeface="Canva Sans Bold"/>
                <a:sym typeface="Canva Sans Bold"/>
              </a:rPr>
              <a:t>Hubungan antara RAM dan Harga</a:t>
            </a:r>
          </a:p>
          <a:p>
            <a:pPr algn="ctr">
              <a:lnSpc>
                <a:spcPts val="4846"/>
              </a:lnSpc>
              <a:spcBef>
                <a:spcPct val="0"/>
              </a:spcBef>
            </a:pPr>
          </a:p>
        </p:txBody>
      </p:sp>
      <p:sp>
        <p:nvSpPr>
          <p:cNvPr name="TextBox 24" id="24"/>
          <p:cNvSpPr txBox="true"/>
          <p:nvPr/>
        </p:nvSpPr>
        <p:spPr>
          <a:xfrm rot="0">
            <a:off x="508922" y="3955927"/>
            <a:ext cx="5078979" cy="2042335"/>
          </a:xfrm>
          <a:prstGeom prst="rect">
            <a:avLst/>
          </a:prstGeom>
        </p:spPr>
        <p:txBody>
          <a:bodyPr anchor="t" rtlCol="false" tIns="0" lIns="0" bIns="0" rIns="0">
            <a:spAutoFit/>
          </a:bodyPr>
          <a:lstStyle/>
          <a:p>
            <a:pPr algn="ctr">
              <a:lnSpc>
                <a:spcPts val="3293"/>
              </a:lnSpc>
              <a:spcBef>
                <a:spcPct val="0"/>
              </a:spcBef>
            </a:pPr>
            <a:r>
              <a:rPr lang="en-US" sz="2352">
                <a:solidFill>
                  <a:srgbClr val="000000"/>
                </a:solidFill>
                <a:latin typeface="Canva Sans"/>
                <a:ea typeface="Canva Sans"/>
                <a:cs typeface="Canva Sans"/>
                <a:sym typeface="Canva Sans"/>
              </a:rPr>
              <a:t>· RAM Bukan Faktor Utama Penentu Harga. Ini adalah kesimpulan paling penting. Anda tidak bisa menebak harga laptop hanya dari besaran RAM-nya.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16</a:t>
            </a: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7952622" y="1692606"/>
            <a:ext cx="6875319" cy="7337094"/>
          </a:xfrm>
          <a:custGeom>
            <a:avLst/>
            <a:gdLst/>
            <a:ahLst/>
            <a:cxnLst/>
            <a:rect r="r" b="b" t="t" l="l"/>
            <a:pathLst>
              <a:path h="7337094" w="6875319">
                <a:moveTo>
                  <a:pt x="0" y="0"/>
                </a:moveTo>
                <a:lnTo>
                  <a:pt x="6875318" y="0"/>
                </a:lnTo>
                <a:lnTo>
                  <a:pt x="6875318" y="7337094"/>
                </a:lnTo>
                <a:lnTo>
                  <a:pt x="0" y="7337094"/>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3898106" y="793565"/>
            <a:ext cx="10491788"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Korelasi Fitur Numerik terhadap Harga Komputer</a:t>
            </a:r>
          </a:p>
        </p:txBody>
      </p:sp>
      <p:sp>
        <p:nvSpPr>
          <p:cNvPr name="TextBox 24" id="24"/>
          <p:cNvSpPr txBox="true"/>
          <p:nvPr/>
        </p:nvSpPr>
        <p:spPr>
          <a:xfrm rot="0">
            <a:off x="805937" y="2698695"/>
            <a:ext cx="6923922" cy="5277291"/>
          </a:xfrm>
          <a:prstGeom prst="rect">
            <a:avLst/>
          </a:prstGeom>
        </p:spPr>
        <p:txBody>
          <a:bodyPr anchor="t" rtlCol="false" tIns="0" lIns="0" bIns="0" rIns="0">
            <a:spAutoFit/>
          </a:bodyPr>
          <a:lstStyle/>
          <a:p>
            <a:pPr algn="ctr">
              <a:lnSpc>
                <a:spcPts val="3245"/>
              </a:lnSpc>
              <a:spcBef>
                <a:spcPct val="0"/>
              </a:spcBef>
            </a:pPr>
            <a:r>
              <a:rPr lang="en-US" sz="2318">
                <a:solidFill>
                  <a:srgbClr val="000000"/>
                </a:solidFill>
                <a:latin typeface="Canva Sans"/>
                <a:ea typeface="Canva Sans"/>
                <a:cs typeface="Canva Sans"/>
                <a:sym typeface="Canva Sans"/>
              </a:rPr>
              <a:t>Warna Merah Pekat: Menandakan hubungan positif yang kuat. Artinya, jika nilai fitur ini naik, harga komputer juga cenderung ikut naik.Warna Biru Pekat: Menandakan hubungan negatif yang kuat. Artinya, jika nilai fitur ini naik, harga komputer justru cenderung turun.Warna Pucat/Abu-abu: Menandakan hubungan yang lemah atau hampir tidak ada hubungan sama sekali.Angka (Koefisien Korelasi): Angka di dalam kotak mengukur hubungan ini. Semakin dekat ke 1.00 (sangat positif) atau -1.00 (sangat negatif), semakin kuat hubungannya. Semakin dekat ke 0, semakin lemah hubungannya.atu negara.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17</a:t>
            </a: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1619529" y="1381915"/>
            <a:ext cx="14452687" cy="5744943"/>
          </a:xfrm>
          <a:custGeom>
            <a:avLst/>
            <a:gdLst/>
            <a:ahLst/>
            <a:cxnLst/>
            <a:rect r="r" b="b" t="t" l="l"/>
            <a:pathLst>
              <a:path h="5744943" w="14452687">
                <a:moveTo>
                  <a:pt x="0" y="0"/>
                </a:moveTo>
                <a:lnTo>
                  <a:pt x="14452687" y="0"/>
                </a:lnTo>
                <a:lnTo>
                  <a:pt x="14452687" y="5744944"/>
                </a:lnTo>
                <a:lnTo>
                  <a:pt x="0" y="5744944"/>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5832128" y="793565"/>
            <a:ext cx="6623745"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Tren Harga Rata-rata per tahun</a:t>
            </a:r>
          </a:p>
        </p:txBody>
      </p:sp>
      <p:sp>
        <p:nvSpPr>
          <p:cNvPr name="TextBox 24" id="24"/>
          <p:cNvSpPr txBox="true"/>
          <p:nvPr/>
        </p:nvSpPr>
        <p:spPr>
          <a:xfrm rot="0">
            <a:off x="2692644" y="7411545"/>
            <a:ext cx="10182704" cy="2184893"/>
          </a:xfrm>
          <a:prstGeom prst="rect">
            <a:avLst/>
          </a:prstGeom>
        </p:spPr>
        <p:txBody>
          <a:bodyPr anchor="t" rtlCol="false" tIns="0" lIns="0" bIns="0" rIns="0">
            <a:spAutoFit/>
          </a:bodyPr>
          <a:lstStyle/>
          <a:p>
            <a:pPr algn="ctr">
              <a:lnSpc>
                <a:spcPts val="2509"/>
              </a:lnSpc>
              <a:spcBef>
                <a:spcPct val="0"/>
              </a:spcBef>
            </a:pPr>
            <a:r>
              <a:rPr lang="en-US" sz="1792">
                <a:solidFill>
                  <a:srgbClr val="000000"/>
                </a:solidFill>
                <a:latin typeface="Canva Sans"/>
                <a:ea typeface="Canva Sans"/>
                <a:cs typeface="Canva Sans"/>
                <a:sym typeface="Canva Sans"/>
              </a:rPr>
              <a:t>T</a:t>
            </a:r>
            <a:r>
              <a:rPr lang="en-US" sz="1792">
                <a:solidFill>
                  <a:srgbClr val="000000"/>
                </a:solidFill>
                <a:latin typeface="Canva Sans"/>
                <a:ea typeface="Canva Sans"/>
                <a:cs typeface="Canva Sans"/>
                <a:sym typeface="Canva Sans"/>
              </a:rPr>
              <a:t>ren Kenaikan yang Jelas: Terdapat tren kenaikan (uptrend) yang kuat dan konsisten dari tahun ke tahun. Ini berarti, secara rata-rata, harga komputer menjadi lebih mahal setiap tahunnya sejak 2019</a:t>
            </a:r>
          </a:p>
          <a:p>
            <a:pPr algn="ctr">
              <a:lnSpc>
                <a:spcPts val="2509"/>
              </a:lnSpc>
              <a:spcBef>
                <a:spcPct val="0"/>
              </a:spcBef>
            </a:pPr>
            <a:r>
              <a:rPr lang="en-US" sz="1792">
                <a:solidFill>
                  <a:srgbClr val="000000"/>
                </a:solidFill>
                <a:latin typeface="Canva Sans"/>
                <a:ea typeface="Canva Sans"/>
                <a:cs typeface="Canva Sans"/>
                <a:sym typeface="Canva Sans"/>
              </a:rPr>
              <a:t>Kenaikan Median: Sama seperti harga rata-rata, harga median (garis tengah di setiap kotak) juga menunjukkan tren kenaikan yang bertahap dari tahun ke tahun. Ini mengonfirmasi tren yang terlihat di grafik pertama.</a:t>
            </a:r>
          </a:p>
          <a:p>
            <a:pPr algn="ctr">
              <a:lnSpc>
                <a:spcPts val="2509"/>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1552576"/>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18</a:t>
            </a:r>
          </a:p>
          <a:p>
            <a:pPr algn="r">
              <a:lnSpc>
                <a:spcPts val="6299"/>
              </a:lnSpc>
            </a:pP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1273070" y="2567768"/>
            <a:ext cx="16532466" cy="4162869"/>
          </a:xfrm>
          <a:custGeom>
            <a:avLst/>
            <a:gdLst/>
            <a:ahLst/>
            <a:cxnLst/>
            <a:rect r="r" b="b" t="t" l="l"/>
            <a:pathLst>
              <a:path h="4162869" w="16532466">
                <a:moveTo>
                  <a:pt x="0" y="0"/>
                </a:moveTo>
                <a:lnTo>
                  <a:pt x="16532467" y="0"/>
                </a:lnTo>
                <a:lnTo>
                  <a:pt x="16532467" y="4162870"/>
                </a:lnTo>
                <a:lnTo>
                  <a:pt x="0" y="4162870"/>
                </a:lnTo>
                <a:lnTo>
                  <a:pt x="0" y="0"/>
                </a:lnTo>
                <a:close/>
              </a:path>
            </a:pathLst>
          </a:custGeom>
          <a:blipFill>
            <a:blip r:embed="rId7"/>
            <a:stretch>
              <a:fillRect l="-2732" t="0" r="-2732"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7619740" y="793565"/>
            <a:ext cx="3048521"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Uji Parametrik</a:t>
            </a:r>
          </a:p>
        </p:txBody>
      </p:sp>
      <p:sp>
        <p:nvSpPr>
          <p:cNvPr name="TextBox 24" id="24"/>
          <p:cNvSpPr txBox="true"/>
          <p:nvPr/>
        </p:nvSpPr>
        <p:spPr>
          <a:xfrm rot="0">
            <a:off x="2496446" y="7458928"/>
            <a:ext cx="13866275" cy="926691"/>
          </a:xfrm>
          <a:prstGeom prst="rect">
            <a:avLst/>
          </a:prstGeom>
        </p:spPr>
        <p:txBody>
          <a:bodyPr anchor="t" rtlCol="false" tIns="0" lIns="0" bIns="0" rIns="0">
            <a:spAutoFit/>
          </a:bodyPr>
          <a:lstStyle/>
          <a:p>
            <a:pPr algn="ctr">
              <a:lnSpc>
                <a:spcPts val="2509"/>
              </a:lnSpc>
              <a:spcBef>
                <a:spcPct val="0"/>
              </a:spcBef>
            </a:pPr>
            <a:r>
              <a:rPr lang="en-US" sz="1792">
                <a:solidFill>
                  <a:srgbClr val="000000"/>
                </a:solidFill>
                <a:latin typeface="Canva Sans"/>
                <a:ea typeface="Canva Sans"/>
                <a:cs typeface="Canva Sans"/>
                <a:sym typeface="Canva Sans"/>
              </a:rPr>
              <a:t>Hasil uji</a:t>
            </a:r>
            <a:r>
              <a:rPr lang="en-US" sz="1792">
                <a:solidFill>
                  <a:srgbClr val="000000"/>
                </a:solidFill>
                <a:latin typeface="Canva Sans"/>
                <a:ea typeface="Canva Sans"/>
                <a:cs typeface="Canva Sans"/>
                <a:sym typeface="Canva Sans"/>
              </a:rPr>
              <a:t> korelasi Pearson menunjukkan adanya hubungan linear positif yang kuat dan sangat signifikan secara statistik antara kapasitas RAM dan harga komputer, dengan r = 0.76, p &lt; .001. Effect size yang besar ini mengindikasikan bahwa RAM memiliki pengaruh praktis yang kuat terhadap harga.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1552576"/>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18</a:t>
            </a:r>
          </a:p>
          <a:p>
            <a:pPr algn="r">
              <a:lnSpc>
                <a:spcPts val="6299"/>
              </a:lnSpc>
            </a:pP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0" y="2933930"/>
            <a:ext cx="18288000" cy="3223260"/>
          </a:xfrm>
          <a:custGeom>
            <a:avLst/>
            <a:gdLst/>
            <a:ahLst/>
            <a:cxnLst/>
            <a:rect r="r" b="b" t="t" l="l"/>
            <a:pathLst>
              <a:path h="3223260" w="18288000">
                <a:moveTo>
                  <a:pt x="0" y="0"/>
                </a:moveTo>
                <a:lnTo>
                  <a:pt x="18288000" y="0"/>
                </a:lnTo>
                <a:lnTo>
                  <a:pt x="18288000" y="3223260"/>
                </a:lnTo>
                <a:lnTo>
                  <a:pt x="0" y="3223260"/>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7223596" y="793565"/>
            <a:ext cx="3840807"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Uji No-Parametrik</a:t>
            </a:r>
          </a:p>
        </p:txBody>
      </p:sp>
      <p:sp>
        <p:nvSpPr>
          <p:cNvPr name="TextBox 24" id="24"/>
          <p:cNvSpPr txBox="true"/>
          <p:nvPr/>
        </p:nvSpPr>
        <p:spPr>
          <a:xfrm rot="0">
            <a:off x="1028700" y="7201753"/>
            <a:ext cx="16162813" cy="1084963"/>
          </a:xfrm>
          <a:prstGeom prst="rect">
            <a:avLst/>
          </a:prstGeom>
        </p:spPr>
        <p:txBody>
          <a:bodyPr anchor="t" rtlCol="false" tIns="0" lIns="0" bIns="0" rIns="0">
            <a:spAutoFit/>
          </a:bodyPr>
          <a:lstStyle/>
          <a:p>
            <a:pPr algn="ctr">
              <a:lnSpc>
                <a:spcPts val="2925"/>
              </a:lnSpc>
              <a:spcBef>
                <a:spcPct val="0"/>
              </a:spcBef>
            </a:pPr>
            <a:r>
              <a:rPr lang="en-US" sz="2089">
                <a:solidFill>
                  <a:srgbClr val="000000"/>
                </a:solidFill>
                <a:latin typeface="Canva Sans"/>
                <a:ea typeface="Canva Sans"/>
                <a:cs typeface="Canva Sans"/>
                <a:sym typeface="Canva Sans"/>
              </a:rPr>
              <a:t>Hasil uji</a:t>
            </a:r>
            <a:r>
              <a:rPr lang="en-US" sz="2089">
                <a:solidFill>
                  <a:srgbClr val="000000"/>
                </a:solidFill>
                <a:latin typeface="Canva Sans"/>
                <a:ea typeface="Canva Sans"/>
                <a:cs typeface="Canva Sans"/>
                <a:sym typeface="Canva Sans"/>
              </a:rPr>
              <a:t> korelasi Spearman menunjukkan adanya hubungan positif yang sangat kuat dan signifikan secara statistik antara tahun rilis dan harga komputer, dengan r = 0.89, p &lt; .001. Effect size yang sangat besar ini mengindikasikan bahwa semakin baru tahun rilis, harga komputer cenderung semakin tinggi secara konsisten.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Freeform 6" id="6"/>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0" y="10073435"/>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7600950" y="1943955"/>
            <a:ext cx="10687050" cy="6343049"/>
            <a:chOff x="0" y="0"/>
            <a:chExt cx="2814696" cy="1670597"/>
          </a:xfrm>
        </p:grpSpPr>
        <p:sp>
          <p:nvSpPr>
            <p:cNvPr name="Freeform 11" id="11"/>
            <p:cNvSpPr/>
            <p:nvPr/>
          </p:nvSpPr>
          <p:spPr>
            <a:xfrm flipH="false" flipV="false" rot="0">
              <a:off x="0" y="0"/>
              <a:ext cx="2814696" cy="1670597"/>
            </a:xfrm>
            <a:custGeom>
              <a:avLst/>
              <a:gdLst/>
              <a:ahLst/>
              <a:cxnLst/>
              <a:rect r="r" b="b" t="t" l="l"/>
              <a:pathLst>
                <a:path h="1670597" w="2814696">
                  <a:moveTo>
                    <a:pt x="0" y="0"/>
                  </a:moveTo>
                  <a:lnTo>
                    <a:pt x="2814696" y="0"/>
                  </a:lnTo>
                  <a:lnTo>
                    <a:pt x="2814696" y="1670597"/>
                  </a:lnTo>
                  <a:lnTo>
                    <a:pt x="0" y="1670597"/>
                  </a:lnTo>
                  <a:close/>
                </a:path>
              </a:pathLst>
            </a:custGeom>
            <a:solidFill>
              <a:srgbClr val="0097B2"/>
            </a:solidFill>
          </p:spPr>
        </p:sp>
        <p:sp>
          <p:nvSpPr>
            <p:cNvPr name="TextBox 12" id="12"/>
            <p:cNvSpPr txBox="true"/>
            <p:nvPr/>
          </p:nvSpPr>
          <p:spPr>
            <a:xfrm>
              <a:off x="0" y="-38100"/>
              <a:ext cx="2814696" cy="1708697"/>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497027" y="3028287"/>
            <a:ext cx="4949639" cy="2103755"/>
          </a:xfrm>
          <a:prstGeom prst="rect">
            <a:avLst/>
          </a:prstGeom>
        </p:spPr>
        <p:txBody>
          <a:bodyPr anchor="t" rtlCol="false" tIns="0" lIns="0" bIns="0" rIns="0">
            <a:spAutoFit/>
          </a:bodyPr>
          <a:lstStyle/>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Latar</a:t>
            </a:r>
          </a:p>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Belakang</a:t>
            </a:r>
          </a:p>
        </p:txBody>
      </p:sp>
      <p:sp>
        <p:nvSpPr>
          <p:cNvPr name="TextBox 15" id="15"/>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02</a:t>
            </a:r>
          </a:p>
        </p:txBody>
      </p:sp>
      <p:sp>
        <p:nvSpPr>
          <p:cNvPr name="AutoShape 16" id="16"/>
          <p:cNvSpPr/>
          <p:nvPr/>
        </p:nvSpPr>
        <p:spPr>
          <a:xfrm>
            <a:off x="16564000" y="8877554"/>
            <a:ext cx="0" cy="761492"/>
          </a:xfrm>
          <a:prstGeom prst="line">
            <a:avLst/>
          </a:prstGeom>
          <a:ln cap="flat" w="95250">
            <a:solidFill>
              <a:srgbClr val="08B9CD"/>
            </a:solidFill>
            <a:prstDash val="solid"/>
            <a:headEnd type="none" len="sm" w="sm"/>
            <a:tailEnd type="none" len="sm" w="sm"/>
          </a:ln>
        </p:spPr>
      </p:sp>
      <p:sp>
        <p:nvSpPr>
          <p:cNvPr name="TextBox 17" id="17"/>
          <p:cNvSpPr txBox="true"/>
          <p:nvPr/>
        </p:nvSpPr>
        <p:spPr>
          <a:xfrm rot="0">
            <a:off x="7791152" y="2186277"/>
            <a:ext cx="10306646" cy="3702050"/>
          </a:xfrm>
          <a:prstGeom prst="rect">
            <a:avLst/>
          </a:prstGeom>
        </p:spPr>
        <p:txBody>
          <a:bodyPr anchor="t" rtlCol="false" tIns="0" lIns="0" bIns="0" rIns="0">
            <a:spAutoFit/>
          </a:bodyPr>
          <a:lstStyle/>
          <a:p>
            <a:pPr algn="l">
              <a:lnSpc>
                <a:spcPts val="4900"/>
              </a:lnSpc>
            </a:pPr>
            <a:r>
              <a:rPr lang="en-US" sz="3500">
                <a:solidFill>
                  <a:srgbClr val="FFFFFF"/>
                </a:solidFill>
                <a:latin typeface="Glacial Indifference"/>
                <a:ea typeface="Glacial Indifference"/>
                <a:cs typeface="Glacial Indifference"/>
                <a:sym typeface="Glacial Indifference"/>
              </a:rPr>
              <a:t>Harga perangkat komputer di pasar sangat dinamis yang dipengaruhi oleh beberapa faktor yang cukup banyak, mulai dari spesifikasi teknis sampai merek. Pemahaman ini penting untuk konsumen dan produsen dalam mengambil keputusan pembelian dan strategi penetapan harga.</a:t>
            </a:r>
          </a:p>
        </p:txBody>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D00FF"/>
        </a:solidFill>
      </p:bgPr>
    </p:bg>
    <p:spTree>
      <p:nvGrpSpPr>
        <p:cNvPr id="1" name=""/>
        <p:cNvGrpSpPr/>
        <p:nvPr/>
      </p:nvGrpSpPr>
      <p:grpSpPr>
        <a:xfrm>
          <a:off x="0" y="0"/>
          <a:ext cx="0" cy="0"/>
          <a:chOff x="0" y="0"/>
          <a:chExt cx="0" cy="0"/>
        </a:xfrm>
      </p:grpSpPr>
      <p:sp>
        <p:nvSpPr>
          <p:cNvPr name="TextBox 2" id="2"/>
          <p:cNvSpPr txBox="true"/>
          <p:nvPr/>
        </p:nvSpPr>
        <p:spPr>
          <a:xfrm rot="0">
            <a:off x="6091988" y="806239"/>
            <a:ext cx="6104024" cy="1295400"/>
          </a:xfrm>
          <a:prstGeom prst="rect">
            <a:avLst/>
          </a:prstGeom>
        </p:spPr>
        <p:txBody>
          <a:bodyPr anchor="t" rtlCol="false" tIns="0" lIns="0" bIns="0" rIns="0">
            <a:spAutoFit/>
          </a:bodyPr>
          <a:lstStyle/>
          <a:p>
            <a:pPr algn="l">
              <a:lnSpc>
                <a:spcPts val="10500"/>
              </a:lnSpc>
            </a:pPr>
            <a:r>
              <a:rPr lang="en-US" sz="7500" b="true">
                <a:solidFill>
                  <a:srgbClr val="FFFFFF"/>
                </a:solidFill>
                <a:latin typeface="Glacial Indifference Bold"/>
                <a:ea typeface="Glacial Indifference Bold"/>
                <a:cs typeface="Glacial Indifference Bold"/>
                <a:sym typeface="Glacial Indifference Bold"/>
              </a:rPr>
              <a:t>Kesimpulan</a:t>
            </a:r>
          </a:p>
        </p:txBody>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true" rot="0">
            <a:off x="14729434" y="-317609"/>
            <a:ext cx="4180831" cy="3386473"/>
          </a:xfrm>
          <a:custGeom>
            <a:avLst/>
            <a:gdLst/>
            <a:ahLst/>
            <a:cxnLst/>
            <a:rect r="r" b="b" t="t" l="l"/>
            <a:pathLst>
              <a:path h="3386473" w="4180831">
                <a:moveTo>
                  <a:pt x="0" y="3386473"/>
                </a:moveTo>
                <a:lnTo>
                  <a:pt x="4180831" y="3386473"/>
                </a:lnTo>
                <a:lnTo>
                  <a:pt x="4180831" y="0"/>
                </a:lnTo>
                <a:lnTo>
                  <a:pt x="0" y="0"/>
                </a:lnTo>
                <a:lnTo>
                  <a:pt x="0" y="3386473"/>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0" y="0"/>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FFFFFF"/>
                </a:solidFill>
                <a:latin typeface="Glacial Indifference Bold"/>
                <a:ea typeface="Glacial Indifference Bold"/>
                <a:cs typeface="Glacial Indifference Bold"/>
                <a:sym typeface="Glacial Indifference Bold"/>
              </a:rPr>
              <a:t>18</a:t>
            </a:r>
          </a:p>
        </p:txBody>
      </p:sp>
      <p:sp>
        <p:nvSpPr>
          <p:cNvPr name="AutoShape 11" id="11"/>
          <p:cNvSpPr/>
          <p:nvPr/>
        </p:nvSpPr>
        <p:spPr>
          <a:xfrm>
            <a:off x="16564000" y="8877554"/>
            <a:ext cx="0" cy="761492"/>
          </a:xfrm>
          <a:prstGeom prst="line">
            <a:avLst/>
          </a:prstGeom>
          <a:ln cap="flat" w="95250">
            <a:solidFill>
              <a:srgbClr val="08B9CD"/>
            </a:solidFill>
            <a:prstDash val="solid"/>
            <a:headEnd type="none" len="sm" w="sm"/>
            <a:tailEnd type="none" len="sm" w="sm"/>
          </a:ln>
        </p:spPr>
      </p:sp>
      <p:sp>
        <p:nvSpPr>
          <p:cNvPr name="TextBox 12" id="1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FFFFFF"/>
                </a:solidFill>
                <a:latin typeface="Glacial Indifference Bold"/>
                <a:ea typeface="Glacial Indifference Bold"/>
                <a:cs typeface="Glacial Indifference Bold"/>
                <a:sym typeface="Glacial Indifference Bold"/>
              </a:rPr>
              <a:t>LAPORAN PROYEK DATA SCIENCE</a:t>
            </a:r>
          </a:p>
        </p:txBody>
      </p:sp>
      <p:sp>
        <p:nvSpPr>
          <p:cNvPr name="Freeform 13" id="13"/>
          <p:cNvSpPr/>
          <p:nvPr/>
        </p:nvSpPr>
        <p:spPr>
          <a:xfrm flipH="false" flipV="false" rot="0">
            <a:off x="14023509" y="649617"/>
            <a:ext cx="1792620" cy="1452022"/>
          </a:xfrm>
          <a:custGeom>
            <a:avLst/>
            <a:gdLst/>
            <a:ahLst/>
            <a:cxnLst/>
            <a:rect r="r" b="b" t="t" l="l"/>
            <a:pathLst>
              <a:path h="1452022" w="1792620">
                <a:moveTo>
                  <a:pt x="0" y="0"/>
                </a:moveTo>
                <a:lnTo>
                  <a:pt x="1792620" y="0"/>
                </a:lnTo>
                <a:lnTo>
                  <a:pt x="1792620" y="1452022"/>
                </a:lnTo>
                <a:lnTo>
                  <a:pt x="0" y="1452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0" y="466091"/>
            <a:ext cx="2387197" cy="1724777"/>
            <a:chOff x="0" y="0"/>
            <a:chExt cx="3182929" cy="2299702"/>
          </a:xfrm>
        </p:grpSpPr>
        <p:sp>
          <p:nvSpPr>
            <p:cNvPr name="Freeform 15" id="15"/>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16" id="16"/>
            <p:cNvSpPr txBox="true"/>
            <p:nvPr/>
          </p:nvSpPr>
          <p:spPr>
            <a:xfrm rot="0">
              <a:off x="0" y="1436102"/>
              <a:ext cx="3182929" cy="863600"/>
            </a:xfrm>
            <a:prstGeom prst="rect">
              <a:avLst/>
            </a:prstGeom>
          </p:spPr>
          <p:txBody>
            <a:bodyPr anchor="t" rtlCol="false" tIns="0" lIns="0" bIns="0" rIns="0">
              <a:spAutoFit/>
            </a:bodyPr>
            <a:lstStyle/>
            <a:p>
              <a:pPr algn="ctr">
                <a:lnSpc>
                  <a:spcPts val="2572"/>
                </a:lnSpc>
              </a:pPr>
              <a:r>
                <a:rPr lang="en-US" sz="2143" spc="107">
                  <a:solidFill>
                    <a:srgbClr val="FFFFFF"/>
                  </a:solidFill>
                  <a:latin typeface="Glacial Indifference"/>
                  <a:ea typeface="Glacial Indifference"/>
                  <a:cs typeface="Glacial Indifference"/>
                  <a:sym typeface="Glacial Indifference"/>
                </a:rPr>
                <a:t>INSTITUT TEKNOLOGI DEL</a:t>
              </a:r>
            </a:p>
          </p:txBody>
        </p:sp>
      </p:grpSp>
      <p:sp>
        <p:nvSpPr>
          <p:cNvPr name="TextBox 17" id="17"/>
          <p:cNvSpPr txBox="true"/>
          <p:nvPr/>
        </p:nvSpPr>
        <p:spPr>
          <a:xfrm rot="0">
            <a:off x="1488870" y="2571867"/>
            <a:ext cx="16325630" cy="7896108"/>
          </a:xfrm>
          <a:prstGeom prst="rect">
            <a:avLst/>
          </a:prstGeom>
        </p:spPr>
        <p:txBody>
          <a:bodyPr anchor="t" rtlCol="false" tIns="0" lIns="0" bIns="0" rIns="0">
            <a:spAutoFit/>
          </a:bodyPr>
          <a:lstStyle/>
          <a:p>
            <a:pPr algn="l" marL="642025" indent="-321012" lvl="1">
              <a:lnSpc>
                <a:spcPts val="4163"/>
              </a:lnSpc>
              <a:buAutoNum type="arabicPeriod" startAt="1"/>
            </a:pPr>
            <a:r>
              <a:rPr lang="en-US" sz="2973">
                <a:solidFill>
                  <a:srgbClr val="FFFFFF"/>
                </a:solidFill>
                <a:latin typeface="Glacial Indifference"/>
                <a:ea typeface="Glacial Indifference"/>
                <a:cs typeface="Glacial Indifference"/>
                <a:sym typeface="Glacial Indifference"/>
              </a:rPr>
              <a:t>   Performa Komponen Inti (Paling Dominan)</a:t>
            </a:r>
          </a:p>
          <a:p>
            <a:pPr algn="l">
              <a:lnSpc>
                <a:spcPts val="4163"/>
              </a:lnSpc>
            </a:pPr>
            <a:r>
              <a:rPr lang="en-US" sz="2973">
                <a:solidFill>
                  <a:srgbClr val="FFFFFF"/>
                </a:solidFill>
                <a:latin typeface="Glacial Indifference"/>
                <a:ea typeface="Glacial Indifference"/>
                <a:cs typeface="Glacial Indifference"/>
                <a:sym typeface="Glacial Indifference"/>
              </a:rPr>
              <a:t>Faktor yang memiliki pengaruh paling kuat dan langsung terhadap harga adalah hierarki atau tingkatan performa dari komponen-komponen utama. Ini adalah "mesin" dari komputer itu sendiri. Tingkatan GPU dan CPU ,Kapasitas RAM (ram_gb),Spesifikasi Detail CPU (cpu_cores, cpu_threads).</a:t>
            </a:r>
          </a:p>
          <a:p>
            <a:pPr algn="l">
              <a:lnSpc>
                <a:spcPts val="4163"/>
              </a:lnSpc>
            </a:pPr>
            <a:r>
              <a:rPr lang="en-US" sz="2973">
                <a:solidFill>
                  <a:srgbClr val="FFFFFF"/>
                </a:solidFill>
                <a:latin typeface="Glacial Indifference"/>
                <a:ea typeface="Glacial Indifference"/>
                <a:cs typeface="Glacial Indifference"/>
                <a:sym typeface="Glacial Indifference"/>
              </a:rPr>
              <a:t>          2.  Karakteristik Fisik dan Fitur Premium (Faktor Kontekstual)</a:t>
            </a:r>
          </a:p>
          <a:p>
            <a:pPr algn="l">
              <a:lnSpc>
                <a:spcPts val="4163"/>
              </a:lnSpc>
            </a:pPr>
            <a:r>
              <a:rPr lang="en-US" sz="2973">
                <a:solidFill>
                  <a:srgbClr val="FFFFFF"/>
                </a:solidFill>
                <a:latin typeface="Glacial Indifference"/>
                <a:ea typeface="Glacial Indifference"/>
                <a:cs typeface="Glacial Indifference"/>
                <a:sym typeface="Glacial Indifference"/>
              </a:rPr>
              <a:t>Faktor ini menjelaskan mengapa dua komputer dengan spesifikasi inti yang sama bisa memiliki harga yang berbeda jauh. Portabilitas (weight_kg, display_size_in) Fitur Layar (refresh_hz) ,Jenis Penyimpanan (Bukan Kapasitas).</a:t>
            </a:r>
          </a:p>
          <a:p>
            <a:pPr algn="l">
              <a:lnSpc>
                <a:spcPts val="4163"/>
              </a:lnSpc>
            </a:pPr>
            <a:r>
              <a:rPr lang="en-US" sz="2973">
                <a:solidFill>
                  <a:srgbClr val="FFFFFF"/>
                </a:solidFill>
                <a:latin typeface="Glacial Indifference"/>
                <a:ea typeface="Glacial Indifference"/>
                <a:cs typeface="Glacial Indifference"/>
                <a:sym typeface="Glacial Indifference"/>
              </a:rPr>
              <a:t>Tren Pasar dan Inovasi (Pendorong Harga Rata-Rata) </a:t>
            </a:r>
          </a:p>
          <a:p>
            <a:pPr algn="l">
              <a:lnSpc>
                <a:spcPts val="4163"/>
              </a:lnSpc>
            </a:pPr>
            <a:r>
              <a:rPr lang="en-US" sz="2973">
                <a:solidFill>
                  <a:srgbClr val="FFFFFF"/>
                </a:solidFill>
                <a:latin typeface="Glacial Indifference"/>
                <a:ea typeface="Glacial Indifference"/>
                <a:cs typeface="Glacial Indifference"/>
                <a:sym typeface="Glacial Indifference"/>
              </a:rPr>
              <a:t>           3. Analisis berdasarkan tahun rilis (release_year) menunjukkan bahwa harga rata-rata pasar terus meningkat. Ini bukan karena semua komputer menjadi lebih mahal, tetapi lebih didorong oleh:Model-Model High-End Baru</a:t>
            </a:r>
          </a:p>
          <a:p>
            <a:pPr algn="l">
              <a:lnSpc>
                <a:spcPts val="4163"/>
              </a:lnSpc>
            </a:pPr>
          </a:p>
          <a:p>
            <a:pPr algn="l">
              <a:lnSpc>
                <a:spcPts val="4163"/>
              </a:lnSpc>
            </a:pPr>
          </a:p>
          <a:p>
            <a:pPr algn="l">
              <a:lnSpc>
                <a:spcPts val="4163"/>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D00FF"/>
        </a:solidFill>
      </p:bgPr>
    </p:bg>
    <p:spTree>
      <p:nvGrpSpPr>
        <p:cNvPr id="1" name=""/>
        <p:cNvGrpSpPr/>
        <p:nvPr/>
      </p:nvGrpSpPr>
      <p:grpSpPr>
        <a:xfrm>
          <a:off x="0" y="0"/>
          <a:ext cx="0" cy="0"/>
          <a:chOff x="0" y="0"/>
          <a:chExt cx="0" cy="0"/>
        </a:xfrm>
      </p:grpSpPr>
      <p:grpSp>
        <p:nvGrpSpPr>
          <p:cNvPr name="Group 2" id="2"/>
          <p:cNvGrpSpPr/>
          <p:nvPr/>
        </p:nvGrpSpPr>
        <p:grpSpPr>
          <a:xfrm rot="0">
            <a:off x="1785341" y="1679079"/>
            <a:ext cx="14717318" cy="6928841"/>
            <a:chOff x="0" y="0"/>
            <a:chExt cx="3876166" cy="1824880"/>
          </a:xfrm>
        </p:grpSpPr>
        <p:sp>
          <p:nvSpPr>
            <p:cNvPr name="Freeform 3" id="3"/>
            <p:cNvSpPr/>
            <p:nvPr/>
          </p:nvSpPr>
          <p:spPr>
            <a:xfrm flipH="false" flipV="false" rot="0">
              <a:off x="0" y="0"/>
              <a:ext cx="3876166" cy="1824880"/>
            </a:xfrm>
            <a:custGeom>
              <a:avLst/>
              <a:gdLst/>
              <a:ahLst/>
              <a:cxnLst/>
              <a:rect r="r" b="b" t="t" l="l"/>
              <a:pathLst>
                <a:path h="1824880" w="3876166">
                  <a:moveTo>
                    <a:pt x="0" y="0"/>
                  </a:moveTo>
                  <a:lnTo>
                    <a:pt x="3876166" y="0"/>
                  </a:lnTo>
                  <a:lnTo>
                    <a:pt x="3876166" y="1824880"/>
                  </a:lnTo>
                  <a:lnTo>
                    <a:pt x="0" y="1824880"/>
                  </a:lnTo>
                  <a:close/>
                </a:path>
              </a:pathLst>
            </a:custGeom>
            <a:solidFill>
              <a:srgbClr val="08B9CD"/>
            </a:solidFill>
          </p:spPr>
        </p:sp>
        <p:sp>
          <p:nvSpPr>
            <p:cNvPr name="TextBox 4" id="4"/>
            <p:cNvSpPr txBox="true"/>
            <p:nvPr/>
          </p:nvSpPr>
          <p:spPr>
            <a:xfrm>
              <a:off x="0" y="-38100"/>
              <a:ext cx="3876166" cy="18629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61903" y="-1566138"/>
            <a:ext cx="4761674" cy="4761674"/>
          </a:xfrm>
          <a:custGeom>
            <a:avLst/>
            <a:gdLst/>
            <a:ahLst/>
            <a:cxnLst/>
            <a:rect r="r" b="b" t="t" l="l"/>
            <a:pathLst>
              <a:path h="4761674" w="4761674">
                <a:moveTo>
                  <a:pt x="0" y="0"/>
                </a:moveTo>
                <a:lnTo>
                  <a:pt x="4761674" y="0"/>
                </a:lnTo>
                <a:lnTo>
                  <a:pt x="4761674" y="4761675"/>
                </a:lnTo>
                <a:lnTo>
                  <a:pt x="0" y="4761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42740" y="2842069"/>
            <a:ext cx="1413018" cy="1236391"/>
            <a:chOff x="0" y="0"/>
            <a:chExt cx="812800" cy="711200"/>
          </a:xfrm>
        </p:grpSpPr>
        <p:sp>
          <p:nvSpPr>
            <p:cNvPr name="Freeform 7" id="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FFFF"/>
            </a:solidFill>
          </p:spPr>
        </p:sp>
        <p:sp>
          <p:nvSpPr>
            <p:cNvPr name="TextBox 8" id="8"/>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1313694"/>
            <a:ext cx="1528376" cy="1528376"/>
          </a:xfrm>
          <a:custGeom>
            <a:avLst/>
            <a:gdLst/>
            <a:ahLst/>
            <a:cxnLst/>
            <a:rect r="r" b="b" t="t" l="l"/>
            <a:pathLst>
              <a:path h="1528376" w="1528376">
                <a:moveTo>
                  <a:pt x="0" y="0"/>
                </a:moveTo>
                <a:lnTo>
                  <a:pt x="1528376" y="0"/>
                </a:lnTo>
                <a:lnTo>
                  <a:pt x="1528376" y="1528375"/>
                </a:lnTo>
                <a:lnTo>
                  <a:pt x="0" y="1528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24221" y="7272116"/>
            <a:ext cx="4777529" cy="4771073"/>
          </a:xfrm>
          <a:custGeom>
            <a:avLst/>
            <a:gdLst/>
            <a:ahLst/>
            <a:cxnLst/>
            <a:rect r="r" b="b" t="t" l="l"/>
            <a:pathLst>
              <a:path h="4771073" w="4777529">
                <a:moveTo>
                  <a:pt x="0" y="0"/>
                </a:moveTo>
                <a:lnTo>
                  <a:pt x="4777529" y="0"/>
                </a:lnTo>
                <a:lnTo>
                  <a:pt x="4777529" y="4771073"/>
                </a:lnTo>
                <a:lnTo>
                  <a:pt x="0" y="47710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386547" y="3908425"/>
            <a:ext cx="13514906" cy="2222501"/>
          </a:xfrm>
          <a:prstGeom prst="rect">
            <a:avLst/>
          </a:prstGeom>
        </p:spPr>
        <p:txBody>
          <a:bodyPr anchor="t" rtlCol="false" tIns="0" lIns="0" bIns="0" rIns="0">
            <a:spAutoFit/>
          </a:bodyPr>
          <a:lstStyle/>
          <a:p>
            <a:pPr algn="ctr">
              <a:lnSpc>
                <a:spcPts val="18199"/>
              </a:lnSpc>
            </a:pPr>
            <a:r>
              <a:rPr lang="en-US" sz="12999" b="true">
                <a:solidFill>
                  <a:srgbClr val="FFFFFF"/>
                </a:solidFill>
                <a:latin typeface="Glacial Indifference Bold"/>
                <a:ea typeface="Glacial Indifference Bold"/>
                <a:cs typeface="Glacial Indifference Bold"/>
                <a:sym typeface="Glacial Indifference Bold"/>
              </a:rPr>
              <a:t>Terima Kasih</a:t>
            </a:r>
          </a:p>
        </p:txBody>
      </p:sp>
      <p:sp>
        <p:nvSpPr>
          <p:cNvPr name="Freeform 12" id="12"/>
          <p:cNvSpPr/>
          <p:nvPr/>
        </p:nvSpPr>
        <p:spPr>
          <a:xfrm flipH="false" flipV="false" rot="0">
            <a:off x="4317571" y="7272116"/>
            <a:ext cx="1084179" cy="1084179"/>
          </a:xfrm>
          <a:custGeom>
            <a:avLst/>
            <a:gdLst/>
            <a:ahLst/>
            <a:cxnLst/>
            <a:rect r="r" b="b" t="t" l="l"/>
            <a:pathLst>
              <a:path h="1084179" w="1084179">
                <a:moveTo>
                  <a:pt x="0" y="0"/>
                </a:moveTo>
                <a:lnTo>
                  <a:pt x="1084179" y="0"/>
                </a:lnTo>
                <a:lnTo>
                  <a:pt x="1084179" y="1084179"/>
                </a:lnTo>
                <a:lnTo>
                  <a:pt x="0" y="1084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049" y="6833950"/>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7098690" y="3077663"/>
            <a:ext cx="11329315" cy="0"/>
          </a:xfrm>
          <a:prstGeom prst="line">
            <a:avLst/>
          </a:prstGeom>
          <a:ln cap="flat" w="38100">
            <a:solidFill>
              <a:srgbClr val="08B9CD"/>
            </a:solidFill>
            <a:prstDash val="solid"/>
            <a:headEnd type="none" len="sm" w="sm"/>
            <a:tailEnd type="none" len="sm" w="sm"/>
          </a:ln>
        </p:spPr>
      </p:sp>
      <p:sp>
        <p:nvSpPr>
          <p:cNvPr name="AutoShape 10" id="10"/>
          <p:cNvSpPr/>
          <p:nvPr/>
        </p:nvSpPr>
        <p:spPr>
          <a:xfrm>
            <a:off x="7098690" y="5821470"/>
            <a:ext cx="11329315" cy="0"/>
          </a:xfrm>
          <a:prstGeom prst="line">
            <a:avLst/>
          </a:prstGeom>
          <a:ln cap="flat" w="38100">
            <a:solidFill>
              <a:srgbClr val="08B9CD"/>
            </a:solidFill>
            <a:prstDash val="solid"/>
            <a:headEnd type="none" len="sm" w="sm"/>
            <a:tailEnd type="none" len="sm" w="sm"/>
          </a:ln>
        </p:spPr>
      </p:sp>
      <p:sp>
        <p:nvSpPr>
          <p:cNvPr name="AutoShape 11" id="11"/>
          <p:cNvSpPr/>
          <p:nvPr/>
        </p:nvSpPr>
        <p:spPr>
          <a:xfrm>
            <a:off x="7218655" y="8494762"/>
            <a:ext cx="11329315" cy="0"/>
          </a:xfrm>
          <a:prstGeom prst="line">
            <a:avLst/>
          </a:prstGeom>
          <a:ln cap="flat" w="38100">
            <a:solidFill>
              <a:srgbClr val="08B9CD"/>
            </a:solidFill>
            <a:prstDash val="solid"/>
            <a:headEnd type="none" len="sm" w="sm"/>
            <a:tailEnd type="none" len="sm" w="sm"/>
          </a:ln>
        </p:spPr>
      </p:sp>
      <p:sp>
        <p:nvSpPr>
          <p:cNvPr name="Freeform 12" id="12"/>
          <p:cNvSpPr/>
          <p:nvPr/>
        </p:nvSpPr>
        <p:spPr>
          <a:xfrm flipH="false" flipV="false" rot="0">
            <a:off x="4138092" y="6650005"/>
            <a:ext cx="1210872" cy="1210872"/>
          </a:xfrm>
          <a:custGeom>
            <a:avLst/>
            <a:gdLst/>
            <a:ahLst/>
            <a:cxnLst/>
            <a:rect r="r" b="b" t="t" l="l"/>
            <a:pathLst>
              <a:path h="1210872" w="1210872">
                <a:moveTo>
                  <a:pt x="0" y="0"/>
                </a:moveTo>
                <a:lnTo>
                  <a:pt x="1210872" y="0"/>
                </a:lnTo>
                <a:lnTo>
                  <a:pt x="1210872" y="1210872"/>
                </a:lnTo>
                <a:lnTo>
                  <a:pt x="0" y="1210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03</a:t>
            </a:r>
          </a:p>
        </p:txBody>
      </p:sp>
      <p:sp>
        <p:nvSpPr>
          <p:cNvPr name="AutoShape 14" id="14"/>
          <p:cNvSpPr/>
          <p:nvPr/>
        </p:nvSpPr>
        <p:spPr>
          <a:xfrm>
            <a:off x="16564000" y="8877554"/>
            <a:ext cx="0" cy="761492"/>
          </a:xfrm>
          <a:prstGeom prst="line">
            <a:avLst/>
          </a:prstGeom>
          <a:ln cap="flat" w="95250">
            <a:solidFill>
              <a:srgbClr val="08B9CD"/>
            </a:solidFill>
            <a:prstDash val="solid"/>
            <a:headEnd type="none" len="sm" w="sm"/>
            <a:tailEnd type="none" len="sm" w="sm"/>
          </a:ln>
        </p:spPr>
      </p:sp>
      <p:sp>
        <p:nvSpPr>
          <p:cNvPr name="TextBox 15" id="15"/>
          <p:cNvSpPr txBox="true"/>
          <p:nvPr/>
        </p:nvSpPr>
        <p:spPr>
          <a:xfrm rot="0">
            <a:off x="1517951" y="2801438"/>
            <a:ext cx="4727341" cy="2432050"/>
          </a:xfrm>
          <a:prstGeom prst="rect">
            <a:avLst/>
          </a:prstGeom>
        </p:spPr>
        <p:txBody>
          <a:bodyPr anchor="t" rtlCol="false" tIns="0" lIns="0" bIns="0" rIns="0">
            <a:spAutoFit/>
          </a:bodyPr>
          <a:lstStyle/>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Rumusan</a:t>
            </a:r>
          </a:p>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Masalah</a:t>
            </a:r>
          </a:p>
        </p:txBody>
      </p:sp>
      <p:sp>
        <p:nvSpPr>
          <p:cNvPr name="TextBox 16" id="16"/>
          <p:cNvSpPr txBox="true"/>
          <p:nvPr/>
        </p:nvSpPr>
        <p:spPr>
          <a:xfrm rot="0">
            <a:off x="7218655" y="853111"/>
            <a:ext cx="93833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01.</a:t>
            </a:r>
          </a:p>
        </p:txBody>
      </p:sp>
      <p:sp>
        <p:nvSpPr>
          <p:cNvPr name="TextBox 17" id="17"/>
          <p:cNvSpPr txBox="true"/>
          <p:nvPr/>
        </p:nvSpPr>
        <p:spPr>
          <a:xfrm rot="0">
            <a:off x="8470302" y="608669"/>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Satu</a:t>
            </a:r>
          </a:p>
        </p:txBody>
      </p:sp>
      <p:sp>
        <p:nvSpPr>
          <p:cNvPr name="TextBox 18" id="18"/>
          <p:cNvSpPr txBox="true"/>
          <p:nvPr/>
        </p:nvSpPr>
        <p:spPr>
          <a:xfrm rot="0">
            <a:off x="7098690" y="3440537"/>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02.</a:t>
            </a:r>
          </a:p>
        </p:txBody>
      </p:sp>
      <p:sp>
        <p:nvSpPr>
          <p:cNvPr name="TextBox 19" id="19"/>
          <p:cNvSpPr txBox="true"/>
          <p:nvPr/>
        </p:nvSpPr>
        <p:spPr>
          <a:xfrm rot="0">
            <a:off x="8508747" y="3200825"/>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Dua</a:t>
            </a:r>
          </a:p>
        </p:txBody>
      </p:sp>
      <p:sp>
        <p:nvSpPr>
          <p:cNvPr name="TextBox 20" id="20"/>
          <p:cNvSpPr txBox="true"/>
          <p:nvPr/>
        </p:nvSpPr>
        <p:spPr>
          <a:xfrm rot="0">
            <a:off x="8470302" y="4197775"/>
            <a:ext cx="9491932" cy="537845"/>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Apa hubungan antara kapasitas RAM dengan harga?</a:t>
            </a:r>
          </a:p>
        </p:txBody>
      </p:sp>
      <p:sp>
        <p:nvSpPr>
          <p:cNvPr name="TextBox 21" id="21"/>
          <p:cNvSpPr txBox="true"/>
          <p:nvPr/>
        </p:nvSpPr>
        <p:spPr>
          <a:xfrm rot="0">
            <a:off x="8386005" y="5897670"/>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Tiga</a:t>
            </a:r>
          </a:p>
        </p:txBody>
      </p:sp>
      <p:sp>
        <p:nvSpPr>
          <p:cNvPr name="TextBox 22" id="22"/>
          <p:cNvSpPr txBox="true"/>
          <p:nvPr/>
        </p:nvSpPr>
        <p:spPr>
          <a:xfrm rot="0">
            <a:off x="8386005" y="6504095"/>
            <a:ext cx="9614674" cy="1099820"/>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Apakah tahun rilis perangkat memiliki pengaruh pada harga?</a:t>
            </a:r>
          </a:p>
        </p:txBody>
      </p:sp>
      <p:sp>
        <p:nvSpPr>
          <p:cNvPr name="TextBox 23" id="23"/>
          <p:cNvSpPr txBox="true"/>
          <p:nvPr/>
        </p:nvSpPr>
        <p:spPr>
          <a:xfrm rot="0">
            <a:off x="6975948" y="6079280"/>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03.</a:t>
            </a:r>
          </a:p>
        </p:txBody>
      </p:sp>
      <p:sp>
        <p:nvSpPr>
          <p:cNvPr name="TextBox 24" id="24"/>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grpSp>
        <p:nvGrpSpPr>
          <p:cNvPr name="Group 25" id="25"/>
          <p:cNvGrpSpPr/>
          <p:nvPr/>
        </p:nvGrpSpPr>
        <p:grpSpPr>
          <a:xfrm rot="0">
            <a:off x="0" y="466091"/>
            <a:ext cx="2387197" cy="1730390"/>
            <a:chOff x="0" y="0"/>
            <a:chExt cx="3182929" cy="2307187"/>
          </a:xfrm>
        </p:grpSpPr>
        <p:sp>
          <p:nvSpPr>
            <p:cNvPr name="Freeform 26" id="26"/>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7" id="27"/>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28" id="28"/>
          <p:cNvSpPr txBox="true"/>
          <p:nvPr/>
        </p:nvSpPr>
        <p:spPr>
          <a:xfrm rot="0">
            <a:off x="8470302" y="1272993"/>
            <a:ext cx="9808190" cy="1099820"/>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Apa saja faktor yang mempengaruhi harga komputer yang paling signifikan?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0097B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4718528" y="1490623"/>
            <a:ext cx="8850944"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Tujuan Penelitian</a:t>
            </a:r>
          </a:p>
        </p:txBody>
      </p:sp>
      <p:sp>
        <p:nvSpPr>
          <p:cNvPr name="TextBox 17" id="17"/>
          <p:cNvSpPr txBox="true"/>
          <p:nvPr/>
        </p:nvSpPr>
        <p:spPr>
          <a:xfrm rot="0">
            <a:off x="2757292" y="3483740"/>
            <a:ext cx="10812180" cy="3783778"/>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Menganalisis faktor-faktor utama yang mempengaruhi harga komputer, dengan fokus pada hubungan antara spesifikasi teknis,merek,dan tren pasar. Dengan lebih spesifikasinya, Mengukur seberapa besar kontribusi komponen perangkat keras, mengidentifikasi hubungan antara fitur teknis utama dengan harga jual, dan memeriksa pola serta strategi penetapan harga bedasarkan kategori produk</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8B9CD"/>
        </a:solidFill>
      </p:bgPr>
    </p:bg>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E4E4E4"/>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FFFFFF"/>
                </a:solidFill>
                <a:latin typeface="Glacial Indifference Bold"/>
                <a:ea typeface="Glacial Indifference Bold"/>
                <a:cs typeface="Glacial Indifference Bold"/>
                <a:sym typeface="Glacial Indifference Bold"/>
              </a:rPr>
              <a:t>05</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sp>
        <p:nvSpPr>
          <p:cNvPr name="Freeform 10" id="10"/>
          <p:cNvSpPr/>
          <p:nvPr/>
        </p:nvSpPr>
        <p:spPr>
          <a:xfrm flipH="false" flipV="false" rot="0">
            <a:off x="16315549" y="677272"/>
            <a:ext cx="1452071" cy="1457537"/>
          </a:xfrm>
          <a:custGeom>
            <a:avLst/>
            <a:gdLst/>
            <a:ahLst/>
            <a:cxnLst/>
            <a:rect r="r" b="b" t="t" l="l"/>
            <a:pathLst>
              <a:path h="1457537" w="1452071">
                <a:moveTo>
                  <a:pt x="0" y="0"/>
                </a:moveTo>
                <a:lnTo>
                  <a:pt x="1452072" y="0"/>
                </a:lnTo>
                <a:lnTo>
                  <a:pt x="1452072" y="1457537"/>
                </a:lnTo>
                <a:lnTo>
                  <a:pt x="0" y="14575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555294" y="2275495"/>
            <a:ext cx="713130" cy="713130"/>
          </a:xfrm>
          <a:custGeom>
            <a:avLst/>
            <a:gdLst/>
            <a:ahLst/>
            <a:cxnLst/>
            <a:rect r="r" b="b" t="t" l="l"/>
            <a:pathLst>
              <a:path h="713130" w="713130">
                <a:moveTo>
                  <a:pt x="0" y="0"/>
                </a:moveTo>
                <a:lnTo>
                  <a:pt x="713131" y="0"/>
                </a:lnTo>
                <a:lnTo>
                  <a:pt x="713131" y="713130"/>
                </a:lnTo>
                <a:lnTo>
                  <a:pt x="0" y="713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46230" y="6885480"/>
            <a:ext cx="3984149" cy="3984149"/>
          </a:xfrm>
          <a:custGeom>
            <a:avLst/>
            <a:gdLst/>
            <a:ahLst/>
            <a:cxnLst/>
            <a:rect r="r" b="b" t="t" l="l"/>
            <a:pathLst>
              <a:path h="3984149" w="3984149">
                <a:moveTo>
                  <a:pt x="0" y="0"/>
                </a:moveTo>
                <a:lnTo>
                  <a:pt x="3984149" y="0"/>
                </a:lnTo>
                <a:lnTo>
                  <a:pt x="3984149" y="3984148"/>
                </a:lnTo>
                <a:lnTo>
                  <a:pt x="0" y="3984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986928" y="7590541"/>
            <a:ext cx="1909190" cy="1546444"/>
          </a:xfrm>
          <a:custGeom>
            <a:avLst/>
            <a:gdLst/>
            <a:ahLst/>
            <a:cxnLst/>
            <a:rect r="r" b="b" t="t" l="l"/>
            <a:pathLst>
              <a:path h="1546444" w="1909190">
                <a:moveTo>
                  <a:pt x="0" y="0"/>
                </a:moveTo>
                <a:lnTo>
                  <a:pt x="1909190" y="0"/>
                </a:lnTo>
                <a:lnTo>
                  <a:pt x="1909190" y="1546444"/>
                </a:lnTo>
                <a:lnTo>
                  <a:pt x="0" y="15464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4896118" y="2151670"/>
            <a:ext cx="7984073" cy="1086321"/>
          </a:xfrm>
          <a:prstGeom prst="rect">
            <a:avLst/>
          </a:prstGeom>
        </p:spPr>
        <p:txBody>
          <a:bodyPr anchor="t" rtlCol="false" tIns="0" lIns="0" bIns="0" rIns="0">
            <a:spAutoFit/>
          </a:bodyPr>
          <a:lstStyle/>
          <a:p>
            <a:pPr algn="ctr">
              <a:lnSpc>
                <a:spcPts val="8894"/>
              </a:lnSpc>
            </a:pPr>
            <a:r>
              <a:rPr lang="en-US" sz="6353" b="true">
                <a:solidFill>
                  <a:srgbClr val="FFFFFF"/>
                </a:solidFill>
                <a:latin typeface="Glacial Indifference Bold"/>
                <a:ea typeface="Glacial Indifference Bold"/>
                <a:cs typeface="Glacial Indifference Bold"/>
                <a:sym typeface="Glacial Indifference Bold"/>
              </a:rPr>
              <a:t>Metode Penelitian </a:t>
            </a:r>
          </a:p>
        </p:txBody>
      </p:sp>
      <p:sp>
        <p:nvSpPr>
          <p:cNvPr name="TextBox 15" id="15"/>
          <p:cNvSpPr txBox="true"/>
          <p:nvPr/>
        </p:nvSpPr>
        <p:spPr>
          <a:xfrm rot="0">
            <a:off x="4538447" y="3616836"/>
            <a:ext cx="9211105" cy="3073400"/>
          </a:xfrm>
          <a:prstGeom prst="rect">
            <a:avLst/>
          </a:prstGeom>
        </p:spPr>
        <p:txBody>
          <a:bodyPr anchor="t" rtlCol="false" tIns="0" lIns="0" bIns="0" rIns="0">
            <a:spAutoFit/>
          </a:bodyPr>
          <a:lstStyle/>
          <a:p>
            <a:pPr algn="just">
              <a:lnSpc>
                <a:spcPts val="4899"/>
              </a:lnSpc>
            </a:pP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Collection</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Understanding</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Cleaning dan Advance Preprocessing</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Visualization</a:t>
            </a:r>
          </a:p>
        </p:txBody>
      </p:sp>
      <p:sp>
        <p:nvSpPr>
          <p:cNvPr name="TextBox 16" id="16"/>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FFFFFF"/>
                </a:solidFill>
                <a:latin typeface="Glacial Indifference Bold"/>
                <a:ea typeface="Glacial Indifference Bold"/>
                <a:cs typeface="Glacial Indifference Bold"/>
                <a:sym typeface="Glacial Indifference Bold"/>
              </a:rPr>
              <a:t>LAPORAN PROYEK DATA SCIENCE</a:t>
            </a:r>
          </a:p>
        </p:txBody>
      </p:sp>
      <p:grpSp>
        <p:nvGrpSpPr>
          <p:cNvPr name="Group 17" id="17"/>
          <p:cNvGrpSpPr/>
          <p:nvPr/>
        </p:nvGrpSpPr>
        <p:grpSpPr>
          <a:xfrm rot="0">
            <a:off x="0" y="466091"/>
            <a:ext cx="2387197" cy="1724777"/>
            <a:chOff x="0" y="0"/>
            <a:chExt cx="3182929" cy="2299702"/>
          </a:xfrm>
        </p:grpSpPr>
        <p:sp>
          <p:nvSpPr>
            <p:cNvPr name="Freeform 18" id="18"/>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10"/>
              <a:stretch>
                <a:fillRect l="0" t="0" r="0" b="0"/>
              </a:stretch>
            </a:blipFill>
          </p:spPr>
        </p:sp>
        <p:sp>
          <p:nvSpPr>
            <p:cNvPr name="TextBox 19" id="19"/>
            <p:cNvSpPr txBox="true"/>
            <p:nvPr/>
          </p:nvSpPr>
          <p:spPr>
            <a:xfrm rot="0">
              <a:off x="0" y="1436102"/>
              <a:ext cx="3182929" cy="863600"/>
            </a:xfrm>
            <a:prstGeom prst="rect">
              <a:avLst/>
            </a:prstGeom>
          </p:spPr>
          <p:txBody>
            <a:bodyPr anchor="t" rtlCol="false" tIns="0" lIns="0" bIns="0" rIns="0">
              <a:spAutoFit/>
            </a:bodyPr>
            <a:lstStyle/>
            <a:p>
              <a:pPr algn="ctr">
                <a:lnSpc>
                  <a:spcPts val="2572"/>
                </a:lnSpc>
              </a:pPr>
              <a:r>
                <a:rPr lang="en-US" sz="2143" spc="107">
                  <a:solidFill>
                    <a:srgbClr val="FFFFFF"/>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06</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0097B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 Data Collection</a:t>
            </a:r>
          </a:p>
        </p:txBody>
      </p:sp>
      <p:sp>
        <p:nvSpPr>
          <p:cNvPr name="TextBox 17" id="17"/>
          <p:cNvSpPr txBox="true"/>
          <p:nvPr/>
        </p:nvSpPr>
        <p:spPr>
          <a:xfrm rot="0">
            <a:off x="2994081" y="3759263"/>
            <a:ext cx="10708939" cy="3743662"/>
          </a:xfrm>
          <a:prstGeom prst="rect">
            <a:avLst/>
          </a:prstGeom>
        </p:spPr>
        <p:txBody>
          <a:bodyPr anchor="t" rtlCol="false" tIns="0" lIns="0" bIns="0" rIns="0">
            <a:spAutoFit/>
          </a:bodyPr>
          <a:lstStyle/>
          <a:p>
            <a:pPr algn="just">
              <a:lnSpc>
                <a:spcPts val="4281"/>
              </a:lnSpc>
            </a:pPr>
            <a:r>
              <a:rPr lang="en-US" sz="3058">
                <a:solidFill>
                  <a:srgbClr val="FFFFFF"/>
                </a:solidFill>
                <a:latin typeface="Glacial Indifference"/>
                <a:ea typeface="Glacial Indifference"/>
                <a:cs typeface="Glacial Indifference"/>
                <a:sym typeface="Glacial Indifference"/>
              </a:rPr>
              <a:t>Pengumpulan data yang akan dianalisis yaitu dataset sekunder berjudul “Computer Prices All”  bersumber dari platform Kaggle. Dataset berisi </a:t>
            </a:r>
            <a:r>
              <a:rPr lang="en-US" sz="3058" b="true">
                <a:solidFill>
                  <a:srgbClr val="FFFFFF"/>
                </a:solidFill>
                <a:latin typeface="Glacial Indifference Bold"/>
                <a:ea typeface="Glacial Indifference Bold"/>
                <a:cs typeface="Glacial Indifference Bold"/>
                <a:sym typeface="Glacial Indifference Bold"/>
              </a:rPr>
              <a:t>100.000 baris</a:t>
            </a:r>
            <a:r>
              <a:rPr lang="en-US" sz="3058">
                <a:solidFill>
                  <a:srgbClr val="FFFFFF"/>
                </a:solidFill>
                <a:latin typeface="Glacial Indifference"/>
                <a:ea typeface="Glacial Indifference"/>
                <a:cs typeface="Glacial Indifference"/>
                <a:sym typeface="Glacial Indifference"/>
              </a:rPr>
              <a:t> data dengan </a:t>
            </a:r>
            <a:r>
              <a:rPr lang="en-US" sz="3058" b="true">
                <a:solidFill>
                  <a:srgbClr val="FFFFFF"/>
                </a:solidFill>
                <a:latin typeface="Glacial Indifference Bold"/>
                <a:ea typeface="Glacial Indifference Bold"/>
                <a:cs typeface="Glacial Indifference Bold"/>
                <a:sym typeface="Glacial Indifference Bold"/>
              </a:rPr>
              <a:t>33 fitur spesifikasi komputer.</a:t>
            </a:r>
          </a:p>
          <a:p>
            <a:pPr algn="just">
              <a:lnSpc>
                <a:spcPts val="4281"/>
              </a:lnSpc>
            </a:pPr>
            <a:r>
              <a:rPr lang="en-US" sz="3058">
                <a:solidFill>
                  <a:srgbClr val="FFFFFF"/>
                </a:solidFill>
                <a:latin typeface="Glacial Indifference"/>
                <a:ea typeface="Glacial Indifference"/>
                <a:cs typeface="Glacial Indifference"/>
                <a:sym typeface="Glacial Indifference"/>
              </a:rPr>
              <a:t>link:https://www.kaggle.com/datasets/paperxd/all-computer-prices</a:t>
            </a:r>
          </a:p>
          <a:p>
            <a:pPr algn="just">
              <a:lnSpc>
                <a:spcPts val="4281"/>
              </a:lnSpc>
            </a:pP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08</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1920869" y="3272400"/>
            <a:ext cx="7566774" cy="6324038"/>
            <a:chOff x="0" y="0"/>
            <a:chExt cx="1992895" cy="1665590"/>
          </a:xfrm>
        </p:grpSpPr>
        <p:sp>
          <p:nvSpPr>
            <p:cNvPr name="Freeform 11" id="11"/>
            <p:cNvSpPr/>
            <p:nvPr/>
          </p:nvSpPr>
          <p:spPr>
            <a:xfrm flipH="false" flipV="false" rot="0">
              <a:off x="0" y="0"/>
              <a:ext cx="1992895" cy="1665590"/>
            </a:xfrm>
            <a:custGeom>
              <a:avLst/>
              <a:gdLst/>
              <a:ahLst/>
              <a:cxnLst/>
              <a:rect r="r" b="b" t="t" l="l"/>
              <a:pathLst>
                <a:path h="1665590" w="1992895">
                  <a:moveTo>
                    <a:pt x="0" y="0"/>
                  </a:moveTo>
                  <a:lnTo>
                    <a:pt x="1992895" y="0"/>
                  </a:lnTo>
                  <a:lnTo>
                    <a:pt x="1992895" y="1665590"/>
                  </a:lnTo>
                  <a:lnTo>
                    <a:pt x="0" y="1665590"/>
                  </a:lnTo>
                  <a:close/>
                </a:path>
              </a:pathLst>
            </a:custGeom>
            <a:solidFill>
              <a:srgbClr val="0097B2"/>
            </a:solidFill>
          </p:spPr>
        </p:sp>
        <p:sp>
          <p:nvSpPr>
            <p:cNvPr name="TextBox 12" id="12"/>
            <p:cNvSpPr txBox="true"/>
            <p:nvPr/>
          </p:nvSpPr>
          <p:spPr>
            <a:xfrm>
              <a:off x="0" y="-38100"/>
              <a:ext cx="1992895" cy="17036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19" id="19"/>
          <p:cNvSpPr/>
          <p:nvPr/>
        </p:nvSpPr>
        <p:spPr>
          <a:xfrm flipH="false" flipV="false" rot="0">
            <a:off x="10479349" y="598254"/>
            <a:ext cx="5703258" cy="8592479"/>
          </a:xfrm>
          <a:custGeom>
            <a:avLst/>
            <a:gdLst/>
            <a:ahLst/>
            <a:cxnLst/>
            <a:rect r="r" b="b" t="t" l="l"/>
            <a:pathLst>
              <a:path h="8592479" w="5703258">
                <a:moveTo>
                  <a:pt x="0" y="0"/>
                </a:moveTo>
                <a:lnTo>
                  <a:pt x="5703258" y="0"/>
                </a:lnTo>
                <a:lnTo>
                  <a:pt x="5703258" y="8592479"/>
                </a:lnTo>
                <a:lnTo>
                  <a:pt x="0" y="8592479"/>
                </a:lnTo>
                <a:lnTo>
                  <a:pt x="0" y="0"/>
                </a:lnTo>
                <a:close/>
              </a:path>
            </a:pathLst>
          </a:custGeom>
          <a:blipFill>
            <a:blip r:embed="rId9"/>
            <a:stretch>
              <a:fillRect l="0" t="0" r="0" b="0"/>
            </a:stretch>
          </a:blipFill>
        </p:spPr>
      </p:sp>
      <p:sp>
        <p:nvSpPr>
          <p:cNvPr name="TextBox 20" id="20"/>
          <p:cNvSpPr txBox="true"/>
          <p:nvPr/>
        </p:nvSpPr>
        <p:spPr>
          <a:xfrm rot="0">
            <a:off x="1920869" y="2082181"/>
            <a:ext cx="7913562" cy="1044312"/>
          </a:xfrm>
          <a:prstGeom prst="rect">
            <a:avLst/>
          </a:prstGeom>
        </p:spPr>
        <p:txBody>
          <a:bodyPr anchor="t" rtlCol="false" tIns="0" lIns="0" bIns="0" rIns="0">
            <a:spAutoFit/>
          </a:bodyPr>
          <a:lstStyle/>
          <a:p>
            <a:pPr algn="ctr">
              <a:lnSpc>
                <a:spcPts val="8594"/>
              </a:lnSpc>
            </a:pPr>
            <a:r>
              <a:rPr lang="en-US" sz="6138" b="true">
                <a:solidFill>
                  <a:srgbClr val="000000"/>
                </a:solidFill>
                <a:latin typeface="Glacial Indifference Bold"/>
                <a:ea typeface="Glacial Indifference Bold"/>
                <a:cs typeface="Glacial Indifference Bold"/>
                <a:sym typeface="Glacial Indifference Bold"/>
              </a:rPr>
              <a:t>Data Understanding</a:t>
            </a:r>
          </a:p>
        </p:txBody>
      </p:sp>
      <p:sp>
        <p:nvSpPr>
          <p:cNvPr name="TextBox 21" id="21"/>
          <p:cNvSpPr txBox="true"/>
          <p:nvPr/>
        </p:nvSpPr>
        <p:spPr>
          <a:xfrm rot="0">
            <a:off x="2387197" y="4191076"/>
            <a:ext cx="6474653" cy="3412903"/>
          </a:xfrm>
          <a:prstGeom prst="rect">
            <a:avLst/>
          </a:prstGeom>
        </p:spPr>
        <p:txBody>
          <a:bodyPr anchor="t" rtlCol="false" tIns="0" lIns="0" bIns="0" rIns="0">
            <a:spAutoFit/>
          </a:bodyPr>
          <a:lstStyle/>
          <a:p>
            <a:pPr algn="just">
              <a:lnSpc>
                <a:spcPts val="4562"/>
              </a:lnSpc>
            </a:pPr>
            <a:r>
              <a:rPr lang="en-US" sz="3258">
                <a:solidFill>
                  <a:srgbClr val="FFFFFF"/>
                </a:solidFill>
                <a:latin typeface="Glacial Indifference"/>
                <a:ea typeface="Glacial Indifference"/>
                <a:cs typeface="Glacial Indifference"/>
                <a:sym typeface="Glacial Indifference"/>
              </a:rPr>
              <a:t>Memahami karakteristik dasar dari dataset Computer Prices All. Memeriksa struktur data, tipe setiap kolom(apakah numerik atau kategorikal), serta melakukan pemeriksaan kualitas data awal. </a:t>
            </a:r>
          </a:p>
        </p:txBody>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09</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632097" y="3315008"/>
            <a:ext cx="9127330" cy="6324038"/>
            <a:chOff x="0" y="0"/>
            <a:chExt cx="2403906" cy="1665590"/>
          </a:xfrm>
        </p:grpSpPr>
        <p:sp>
          <p:nvSpPr>
            <p:cNvPr name="Freeform 11" id="11"/>
            <p:cNvSpPr/>
            <p:nvPr/>
          </p:nvSpPr>
          <p:spPr>
            <a:xfrm flipH="false" flipV="false" rot="0">
              <a:off x="0" y="0"/>
              <a:ext cx="2403906" cy="1665590"/>
            </a:xfrm>
            <a:custGeom>
              <a:avLst/>
              <a:gdLst/>
              <a:ahLst/>
              <a:cxnLst/>
              <a:rect r="r" b="b" t="t" l="l"/>
              <a:pathLst>
                <a:path h="1665590" w="2403906">
                  <a:moveTo>
                    <a:pt x="0" y="0"/>
                  </a:moveTo>
                  <a:lnTo>
                    <a:pt x="2403906" y="0"/>
                  </a:lnTo>
                  <a:lnTo>
                    <a:pt x="2403906" y="1665590"/>
                  </a:lnTo>
                  <a:lnTo>
                    <a:pt x="0" y="1665590"/>
                  </a:lnTo>
                  <a:close/>
                </a:path>
              </a:pathLst>
            </a:custGeom>
            <a:solidFill>
              <a:srgbClr val="0097B2"/>
            </a:solidFill>
          </p:spPr>
        </p:sp>
        <p:sp>
          <p:nvSpPr>
            <p:cNvPr name="TextBox 12" id="12"/>
            <p:cNvSpPr txBox="true"/>
            <p:nvPr/>
          </p:nvSpPr>
          <p:spPr>
            <a:xfrm>
              <a:off x="0" y="-38100"/>
              <a:ext cx="2403906" cy="17036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19" id="19"/>
          <p:cNvSpPr/>
          <p:nvPr/>
        </p:nvSpPr>
        <p:spPr>
          <a:xfrm flipH="false" flipV="false" rot="0">
            <a:off x="9856512" y="3179851"/>
            <a:ext cx="7899497" cy="5849849"/>
          </a:xfrm>
          <a:custGeom>
            <a:avLst/>
            <a:gdLst/>
            <a:ahLst/>
            <a:cxnLst/>
            <a:rect r="r" b="b" t="t" l="l"/>
            <a:pathLst>
              <a:path h="5849849" w="7899497">
                <a:moveTo>
                  <a:pt x="0" y="0"/>
                </a:moveTo>
                <a:lnTo>
                  <a:pt x="7899497" y="0"/>
                </a:lnTo>
                <a:lnTo>
                  <a:pt x="7899497" y="5849849"/>
                </a:lnTo>
                <a:lnTo>
                  <a:pt x="0" y="5849849"/>
                </a:lnTo>
                <a:lnTo>
                  <a:pt x="0" y="0"/>
                </a:lnTo>
                <a:close/>
              </a:path>
            </a:pathLst>
          </a:custGeom>
          <a:blipFill>
            <a:blip r:embed="rId9"/>
            <a:stretch>
              <a:fillRect l="0" t="0" r="-7676" b="0"/>
            </a:stretch>
          </a:blipFill>
        </p:spPr>
      </p:sp>
      <p:sp>
        <p:nvSpPr>
          <p:cNvPr name="TextBox 20" id="20"/>
          <p:cNvSpPr txBox="true"/>
          <p:nvPr/>
        </p:nvSpPr>
        <p:spPr>
          <a:xfrm rot="0">
            <a:off x="2009697" y="270282"/>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Handling Missing Value</a:t>
            </a:r>
          </a:p>
        </p:txBody>
      </p:sp>
      <p:sp>
        <p:nvSpPr>
          <p:cNvPr name="TextBox 21" id="21"/>
          <p:cNvSpPr txBox="true"/>
          <p:nvPr/>
        </p:nvSpPr>
        <p:spPr>
          <a:xfrm rot="0">
            <a:off x="1086524" y="3779781"/>
            <a:ext cx="8332429" cy="4874577"/>
          </a:xfrm>
          <a:prstGeom prst="rect">
            <a:avLst/>
          </a:prstGeom>
        </p:spPr>
        <p:txBody>
          <a:bodyPr anchor="t" rtlCol="false" tIns="0" lIns="0" bIns="0" rIns="0">
            <a:spAutoFit/>
          </a:bodyPr>
          <a:lstStyle/>
          <a:p>
            <a:pPr algn="just">
              <a:lnSpc>
                <a:spcPts val="4322"/>
              </a:lnSpc>
            </a:pPr>
            <a:r>
              <a:rPr lang="en-US" sz="3087">
                <a:solidFill>
                  <a:srgbClr val="FFFFFF"/>
                </a:solidFill>
                <a:latin typeface="Glacial Indifference"/>
                <a:ea typeface="Glacial Indifference"/>
                <a:cs typeface="Glacial Indifference"/>
                <a:sym typeface="Glacial Indifference"/>
              </a:rPr>
              <a:t>Pemeriksaan dilakukan terhadap setiap kolom untuk memastikan tidak ada data kosong yang dapat memengaruhi hasil analisis. Berdasarkan hasil pnegecekan yang dilakukan terdapat 1 nilai null pada column charger_watts dan solusi yang kami terapkan adalah pengisian nilai null nya dengan median dari column charger_wats yaitu sebesar 61,38.</a:t>
            </a:r>
          </a:p>
          <a:p>
            <a:pPr algn="just">
              <a:lnSpc>
                <a:spcPts val="4322"/>
              </a:lnSpc>
            </a:pPr>
          </a:p>
        </p:txBody>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09</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429949" y="2281355"/>
            <a:ext cx="9127330" cy="6324038"/>
            <a:chOff x="0" y="0"/>
            <a:chExt cx="2403906" cy="1665590"/>
          </a:xfrm>
        </p:grpSpPr>
        <p:sp>
          <p:nvSpPr>
            <p:cNvPr name="Freeform 11" id="11"/>
            <p:cNvSpPr/>
            <p:nvPr/>
          </p:nvSpPr>
          <p:spPr>
            <a:xfrm flipH="false" flipV="false" rot="0">
              <a:off x="0" y="0"/>
              <a:ext cx="2403906" cy="1665590"/>
            </a:xfrm>
            <a:custGeom>
              <a:avLst/>
              <a:gdLst/>
              <a:ahLst/>
              <a:cxnLst/>
              <a:rect r="r" b="b" t="t" l="l"/>
              <a:pathLst>
                <a:path h="1665590" w="2403906">
                  <a:moveTo>
                    <a:pt x="0" y="0"/>
                  </a:moveTo>
                  <a:lnTo>
                    <a:pt x="2403906" y="0"/>
                  </a:lnTo>
                  <a:lnTo>
                    <a:pt x="2403906" y="1665590"/>
                  </a:lnTo>
                  <a:lnTo>
                    <a:pt x="0" y="1665590"/>
                  </a:lnTo>
                  <a:close/>
                </a:path>
              </a:pathLst>
            </a:custGeom>
            <a:solidFill>
              <a:srgbClr val="0097B2"/>
            </a:solidFill>
          </p:spPr>
        </p:sp>
        <p:sp>
          <p:nvSpPr>
            <p:cNvPr name="TextBox 12" id="12"/>
            <p:cNvSpPr txBox="true"/>
            <p:nvPr/>
          </p:nvSpPr>
          <p:spPr>
            <a:xfrm>
              <a:off x="0" y="-38100"/>
              <a:ext cx="2403906" cy="17036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19" id="19"/>
          <p:cNvSpPr/>
          <p:nvPr/>
        </p:nvSpPr>
        <p:spPr>
          <a:xfrm flipH="false" flipV="false" rot="0">
            <a:off x="9916686" y="2196481"/>
            <a:ext cx="9663220" cy="6317330"/>
          </a:xfrm>
          <a:custGeom>
            <a:avLst/>
            <a:gdLst/>
            <a:ahLst/>
            <a:cxnLst/>
            <a:rect r="r" b="b" t="t" l="l"/>
            <a:pathLst>
              <a:path h="6317330" w="9663220">
                <a:moveTo>
                  <a:pt x="0" y="0"/>
                </a:moveTo>
                <a:lnTo>
                  <a:pt x="9663220" y="0"/>
                </a:lnTo>
                <a:lnTo>
                  <a:pt x="9663220" y="6317330"/>
                </a:lnTo>
                <a:lnTo>
                  <a:pt x="0" y="6317330"/>
                </a:lnTo>
                <a:lnTo>
                  <a:pt x="0" y="0"/>
                </a:lnTo>
                <a:close/>
              </a:path>
            </a:pathLst>
          </a:custGeom>
          <a:blipFill>
            <a:blip r:embed="rId9"/>
            <a:stretch>
              <a:fillRect l="0" t="0" r="0" b="0"/>
            </a:stretch>
          </a:blipFill>
        </p:spPr>
      </p:sp>
      <p:sp>
        <p:nvSpPr>
          <p:cNvPr name="TextBox 20" id="20"/>
          <p:cNvSpPr txBox="true"/>
          <p:nvPr/>
        </p:nvSpPr>
        <p:spPr>
          <a:xfrm rot="0">
            <a:off x="2009697" y="270282"/>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Handling Outliers</a:t>
            </a:r>
          </a:p>
        </p:txBody>
      </p:sp>
      <p:sp>
        <p:nvSpPr>
          <p:cNvPr name="TextBox 21" id="21"/>
          <p:cNvSpPr txBox="true"/>
          <p:nvPr/>
        </p:nvSpPr>
        <p:spPr>
          <a:xfrm rot="0">
            <a:off x="811571" y="3433339"/>
            <a:ext cx="8332429" cy="2702877"/>
          </a:xfrm>
          <a:prstGeom prst="rect">
            <a:avLst/>
          </a:prstGeom>
        </p:spPr>
        <p:txBody>
          <a:bodyPr anchor="t" rtlCol="false" tIns="0" lIns="0" bIns="0" rIns="0">
            <a:spAutoFit/>
          </a:bodyPr>
          <a:lstStyle/>
          <a:p>
            <a:pPr algn="just">
              <a:lnSpc>
                <a:spcPts val="4322"/>
              </a:lnSpc>
            </a:pPr>
            <a:r>
              <a:rPr lang="en-US" sz="3087">
                <a:solidFill>
                  <a:srgbClr val="FFFFFF"/>
                </a:solidFill>
                <a:latin typeface="Glacial Indifference"/>
                <a:ea typeface="Glacial Indifference"/>
                <a:cs typeface="Glacial Indifference"/>
                <a:sym typeface="Glacial Indifference"/>
              </a:rPr>
              <a:t>Dari visualisasinya didapatkan  Batas atas harga yang dianggap wajar adalah $3,463.99. Ditemukan ada 976 komputer yang harganya melebihi batas wajar tersebut. </a:t>
            </a:r>
          </a:p>
          <a:p>
            <a:pPr algn="just">
              <a:lnSpc>
                <a:spcPts val="4322"/>
              </a:lnSpc>
            </a:pPr>
          </a:p>
        </p:txBody>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DAG19CHjO7k</dc:identifier>
  <dcterms:modified xsi:type="dcterms:W3CDTF">2011-08-01T06:04:30Z</dcterms:modified>
  <cp:revision>1</cp:revision>
  <dc:title>Presentasi_UTS_Prak_13</dc:title>
</cp:coreProperties>
</file>