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9" r:id="rId3"/>
    <p:sldId id="260" r:id="rId4"/>
    <p:sldId id="258" r:id="rId5"/>
    <p:sldId id="259" r:id="rId6"/>
    <p:sldId id="261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5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7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8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0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24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4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0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2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7CAF1D-AD95-46B0-9C73-0765902D6D4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C0CD0A-1995-46CA-A2E4-C37B95ED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Overview of F&amp;B Flavors in North America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2232" y="38040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2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“Exploring </a:t>
            </a:r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 Flavorful Decade: Unveiling </a:t>
            </a:r>
            <a:r>
              <a:rPr lang="en-US" sz="2400" b="1" u="sng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797 Distinct Flavors</a:t>
            </a:r>
            <a:r>
              <a:rPr lang="en-US" sz="2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that Defined North American Tastes from 2001 to </a:t>
            </a:r>
            <a:r>
              <a:rPr lang="en-US" sz="2400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2010”</a:t>
            </a:r>
            <a:endParaRPr lang="en-US" sz="240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438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41119"/>
              </p:ext>
            </p:extLst>
          </p:nvPr>
        </p:nvGraphicFramePr>
        <p:xfrm>
          <a:off x="885823" y="982330"/>
          <a:ext cx="10401300" cy="517081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55700"/>
                <a:gridCol w="1155700"/>
                <a:gridCol w="1155700"/>
                <a:gridCol w="1155700"/>
                <a:gridCol w="1155700"/>
                <a:gridCol w="1155700"/>
                <a:gridCol w="1155700"/>
                <a:gridCol w="1155700"/>
                <a:gridCol w="1155700"/>
              </a:tblGrid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Wax </a:t>
                      </a:r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Jambu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Menthol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Spices, Multi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Cappuccino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Brambleberry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Burdock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Fenugreek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Ginger Ale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Fruit, </a:t>
                      </a:r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Camu</a:t>
                      </a:r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Camu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Apple, Golden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Chocolate, milk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Cake, Blackforest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Nata De Coco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Tea, Kabuse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Cream, whipped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Bamboo Shoot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Honey Fungus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Longan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Superfruit</a:t>
                      </a:r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, Gooseberry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Yeast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Juniper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Berry, Moringa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Nut, Walnut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Nut, Cashew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Beetroot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Toffee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Wasabi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Superfruit, pawpaw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Mushroom, Not specified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Grape,red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Curcumin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Orange, Valencia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Bean, 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Loquat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Tumeric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Superfruit, Kumquat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Rice, black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Broccoli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Grains, Chia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Medlar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Tiramisu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Cider, Apple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Sweetsop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French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Masala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Barbados Cherry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Milk, Coconut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Wine, chardonnay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Potato, Purple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Mabolo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Aniseed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Corn, Roasted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Ube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Malt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Chocolate, dark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Bean, Mung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Currant, Not Specified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Tarragon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Coffee, Latte </a:t>
                      </a:r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macchiatto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Tea,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Superfruit, yumberry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Water Chestnut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Nutmeg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Thyme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Lime, 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Mint, Black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Grapefruit, 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Tequila, Not Specified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Kale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Bluecurrant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Cherry, Sour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Cayenne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Superfruit, Cloudberry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Star Anise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Custard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Nut, Hazelnut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Bean, Cocoa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Bahnschrift" panose="020B0502040204020203" pitchFamily="34" charset="0"/>
                        </a:rPr>
                        <a:t>Rum, Not Specified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Feijoa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Cooling Sensation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Dandelion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  <a:tr h="504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Cider, Not Specified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Mango, Green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Anise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Sugar, White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Rice, Jasmine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Fennel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Berry, </a:t>
                      </a:r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Aronia</a:t>
                      </a:r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 (Chokeberry)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Tea, </a:t>
                      </a:r>
                      <a:r>
                        <a:rPr lang="en-US" sz="1100" b="1" u="none" strike="noStrike" dirty="0" err="1">
                          <a:effectLst/>
                          <a:latin typeface="Bahnschrift" panose="020B0502040204020203" pitchFamily="34" charset="0"/>
                        </a:rPr>
                        <a:t>Senna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Bahnschrift" panose="020B0502040204020203" pitchFamily="34" charset="0"/>
                        </a:rPr>
                        <a:t>Nut, Chestnut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" marR="7620" marT="7620" marB="18288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176731" y="604174"/>
            <a:ext cx="8399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Exploring the Least Used Iced Tea Flavors in North America (2000-2010</a:t>
            </a:r>
            <a:r>
              <a:rPr lang="en-US" b="1" dirty="0" smtClean="0">
                <a:latin typeface="Söhn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3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66472"/>
            <a:ext cx="9601196" cy="501611"/>
          </a:xfrm>
        </p:spPr>
        <p:txBody>
          <a:bodyPr>
            <a:noAutofit/>
          </a:bodyPr>
          <a:lstStyle/>
          <a:p>
            <a:r>
              <a:rPr lang="en-US" sz="3600" b="1" dirty="0"/>
              <a:t>Market Exploration and Consumer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Gaining Consumer Insights:</a:t>
            </a:r>
            <a:endParaRPr lang="en-US" dirty="0"/>
          </a:p>
          <a:p>
            <a:pPr lvl="1"/>
            <a:r>
              <a:rPr lang="en-US" dirty="0"/>
              <a:t>Utilize market research and surveys to understand consumer preferences, behaviors, and trends related to iced tea consumption.</a:t>
            </a:r>
          </a:p>
          <a:p>
            <a:r>
              <a:rPr lang="en-US" b="1" dirty="0"/>
              <a:t>Field Visits for Direct Insights:</a:t>
            </a:r>
            <a:endParaRPr lang="en-US" dirty="0"/>
          </a:p>
          <a:p>
            <a:pPr lvl="1"/>
            <a:r>
              <a:rPr lang="en-US" dirty="0"/>
              <a:t>Engage with consumers through salesperson visits to gather real-time feedback, preferences, and expectations.</a:t>
            </a:r>
          </a:p>
          <a:p>
            <a:r>
              <a:rPr lang="en-US" b="1" dirty="0"/>
              <a:t>Competitive Analysis:</a:t>
            </a:r>
            <a:endParaRPr lang="en-US" dirty="0"/>
          </a:p>
          <a:p>
            <a:pPr lvl="1"/>
            <a:r>
              <a:rPr lang="en-US" dirty="0"/>
              <a:t>Analyze competitors' product offerings, pricing strategies, marketing campaigns, and consumer feedback.</a:t>
            </a:r>
          </a:p>
          <a:p>
            <a:r>
              <a:rPr lang="en-US" b="1" dirty="0"/>
              <a:t>Market Segmentation Design:</a:t>
            </a:r>
            <a:endParaRPr lang="en-US" dirty="0"/>
          </a:p>
          <a:p>
            <a:pPr lvl="1"/>
            <a:r>
              <a:rPr lang="en-US" dirty="0"/>
              <a:t>Identify and segment the market based on demographics and geographic areas to tailor the product to specific consumer groups.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3036" y="1268083"/>
            <a:ext cx="9445925" cy="1086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3293" y="1470003"/>
            <a:ext cx="944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gaining </a:t>
            </a:r>
            <a:r>
              <a:rPr lang="en-US" sz="2400" dirty="0"/>
              <a:t>a deep understanding of the market and consumer preferences to inform the decision on launching a new iced tea variant.</a:t>
            </a:r>
          </a:p>
        </p:txBody>
      </p:sp>
    </p:spTree>
    <p:extLst>
      <p:ext uri="{BB962C8B-B14F-4D97-AF65-F5344CB8AC3E}">
        <p14:creationId xmlns:p14="http://schemas.microsoft.com/office/powerpoint/2010/main" val="411131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0230" y="779737"/>
            <a:ext cx="8119210" cy="6463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36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Strategic Analyses and Decision-Making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1434" y="1426068"/>
            <a:ext cx="100568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öhne"/>
              </a:rPr>
              <a:t>Key Analyses</a:t>
            </a:r>
            <a:r>
              <a:rPr lang="en-US" sz="1600" b="1" dirty="0" smtClean="0">
                <a:latin typeface="Söhne"/>
              </a:rPr>
              <a:t>:</a:t>
            </a:r>
          </a:p>
          <a:p>
            <a:endParaRPr lang="en-US" sz="1600" b="1" dirty="0">
              <a:latin typeface="Söhne"/>
            </a:endParaRPr>
          </a:p>
          <a:p>
            <a:r>
              <a:rPr lang="en-US" sz="1600" b="1" dirty="0"/>
              <a:t>Demographic-Based Analysis:</a:t>
            </a:r>
          </a:p>
          <a:p>
            <a:pPr lvl="1"/>
            <a:r>
              <a:rPr lang="en-US" sz="1600" dirty="0"/>
              <a:t>Understand consumer demographics to define the target audience for the new SKU.</a:t>
            </a:r>
          </a:p>
          <a:p>
            <a:r>
              <a:rPr lang="en-US" sz="1600" b="1" dirty="0"/>
              <a:t>Porters Five Forces Analysis:</a:t>
            </a:r>
          </a:p>
          <a:p>
            <a:pPr lvl="1"/>
            <a:r>
              <a:rPr lang="en-US" sz="1600" dirty="0"/>
              <a:t>Assess industry competitiveness through analysis of buyers, suppliers, new entrants, substitutes, and rivalry.</a:t>
            </a:r>
          </a:p>
          <a:p>
            <a:r>
              <a:rPr lang="en-US" sz="1600" b="1" dirty="0"/>
              <a:t>PESTLE Analysis:</a:t>
            </a:r>
          </a:p>
          <a:p>
            <a:pPr lvl="1"/>
            <a:r>
              <a:rPr lang="en-US" sz="1600" dirty="0"/>
              <a:t>Evaluate external factors such as political, economic, social, technological, legal, and environmental influences.</a:t>
            </a:r>
          </a:p>
          <a:p>
            <a:r>
              <a:rPr lang="en-US" sz="1600" b="1" dirty="0"/>
              <a:t>Competitor Analysis:</a:t>
            </a:r>
          </a:p>
          <a:p>
            <a:pPr lvl="1"/>
            <a:r>
              <a:rPr lang="en-US" sz="1600" dirty="0"/>
              <a:t>Analyze competitors' strengths, weaknesses, opportunities, and threats.</a:t>
            </a:r>
          </a:p>
          <a:p>
            <a:r>
              <a:rPr lang="en-US" sz="1600" b="1" dirty="0"/>
              <a:t>Internal Data Examination:</a:t>
            </a:r>
          </a:p>
          <a:p>
            <a:pPr lvl="1"/>
            <a:r>
              <a:rPr lang="en-US" sz="1600" dirty="0"/>
              <a:t>Analyze historical sales, production costs, inventory, marketing, and financial data for existing SKUs.</a:t>
            </a:r>
          </a:p>
          <a:p>
            <a:r>
              <a:rPr lang="en-US" sz="1600" b="1" dirty="0"/>
              <a:t>External Data Utilization:</a:t>
            </a:r>
          </a:p>
          <a:p>
            <a:pPr lvl="1"/>
            <a:r>
              <a:rPr lang="en-US" sz="1600" dirty="0"/>
              <a:t>Refer to industry reports, consumer surveys, competitor analyses, economic data, and social media data.</a:t>
            </a:r>
          </a:p>
          <a:p>
            <a:r>
              <a:rPr lang="en-US" sz="1600" b="1" dirty="0"/>
              <a:t>Market Analysis:</a:t>
            </a:r>
          </a:p>
          <a:p>
            <a:pPr lvl="1"/>
            <a:r>
              <a:rPr lang="en-US" sz="1600" dirty="0"/>
              <a:t>Evaluate category growth potential, competitive landscape, and consumer segmentation.</a:t>
            </a:r>
          </a:p>
          <a:p>
            <a:r>
              <a:rPr lang="en-US" sz="1600" b="1" dirty="0"/>
              <a:t>Product Analysis:</a:t>
            </a:r>
          </a:p>
          <a:p>
            <a:pPr lvl="1"/>
            <a:r>
              <a:rPr lang="en-US" sz="1600" dirty="0"/>
              <a:t>Conduct flavor testing, estimate cannibalization, and assess production feasibility for the new SKU.</a:t>
            </a:r>
          </a:p>
        </p:txBody>
      </p:sp>
    </p:spTree>
    <p:extLst>
      <p:ext uri="{BB962C8B-B14F-4D97-AF65-F5344CB8AC3E}">
        <p14:creationId xmlns:p14="http://schemas.microsoft.com/office/powerpoint/2010/main" val="392738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7607" y="675942"/>
            <a:ext cx="9408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öhne"/>
              </a:rPr>
              <a:t>Top-Used </a:t>
            </a:r>
            <a:r>
              <a:rPr lang="en-US" b="1" dirty="0">
                <a:latin typeface="Söhne"/>
              </a:rPr>
              <a:t>Flavor Groups in North America (2001-2010</a:t>
            </a:r>
            <a:r>
              <a:rPr lang="en-US" b="1" dirty="0" smtClean="0">
                <a:latin typeface="Söhne"/>
              </a:rPr>
              <a:t>): A Decade of Flavor 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48" y="1253262"/>
            <a:ext cx="8585860" cy="46715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731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5" y="1078567"/>
            <a:ext cx="7858840" cy="5028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876582" y="874927"/>
            <a:ext cx="2544792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 smtClean="0"/>
              <a:t>SQL Query</a:t>
            </a:r>
          </a:p>
          <a:p>
            <a:r>
              <a:rPr lang="en-US" sz="900" b="1" dirty="0" smtClean="0"/>
              <a:t>WITH FlattenedFlavors AS (</a:t>
            </a:r>
          </a:p>
          <a:p>
            <a:r>
              <a:rPr lang="en-US" sz="900" b="1" dirty="0" smtClean="0"/>
              <a:t>    SELECT</a:t>
            </a:r>
          </a:p>
          <a:p>
            <a:r>
              <a:rPr lang="en-US" sz="900" b="1" dirty="0" smtClean="0"/>
              <a:t>        TRIM(PARSENAME(REPLACE(Flavor, ';', '.'), 2)) AS Flavor1,</a:t>
            </a:r>
          </a:p>
          <a:p>
            <a:r>
              <a:rPr lang="en-US" sz="900" b="1" dirty="0" smtClean="0"/>
              <a:t>        TRIM(PARSENAME(REPLACE(Flavor, ';', '.'), 1)) AS Flavor2,</a:t>
            </a:r>
          </a:p>
          <a:p>
            <a:r>
              <a:rPr lang="en-US" sz="900" b="1" dirty="0" smtClean="0"/>
              <a:t>        TRIM(PARSENAME(REPLACE(Flavor, ';', '.'), 3)) AS Flavor3,</a:t>
            </a:r>
          </a:p>
          <a:p>
            <a:r>
              <a:rPr lang="en-US" sz="900" b="1" dirty="0" smtClean="0"/>
              <a:t>        *</a:t>
            </a:r>
          </a:p>
          <a:p>
            <a:r>
              <a:rPr lang="en-US" sz="900" b="1" dirty="0" smtClean="0"/>
              <a:t>    FROM</a:t>
            </a:r>
          </a:p>
          <a:p>
            <a:r>
              <a:rPr lang="en-US" sz="900" b="1" dirty="0" smtClean="0"/>
              <a:t>        [Product Launch Dataset$]</a:t>
            </a:r>
          </a:p>
          <a:p>
            <a:r>
              <a:rPr lang="en-US" sz="900" b="1" dirty="0" smtClean="0"/>
              <a:t>    WHERE</a:t>
            </a:r>
          </a:p>
          <a:p>
            <a:r>
              <a:rPr lang="en-US" sz="900" b="1" dirty="0" smtClean="0"/>
              <a:t>        Region = 'North America'</a:t>
            </a:r>
          </a:p>
          <a:p>
            <a:r>
              <a:rPr lang="en-US" sz="900" b="1" dirty="0" smtClean="0"/>
              <a:t>)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, AllFlavors AS (</a:t>
            </a:r>
          </a:p>
          <a:p>
            <a:r>
              <a:rPr lang="en-US" sz="900" b="1" dirty="0" smtClean="0"/>
              <a:t>    SELECT Flavor1 AS Flavor, YEAR([Launch Date]) AS LaunchYear FROM FlattenedFlavors</a:t>
            </a:r>
          </a:p>
          <a:p>
            <a:r>
              <a:rPr lang="en-US" sz="900" b="1" dirty="0" smtClean="0"/>
              <a:t>    UNION ALL</a:t>
            </a:r>
          </a:p>
          <a:p>
            <a:r>
              <a:rPr lang="en-US" sz="900" b="1" dirty="0" smtClean="0"/>
              <a:t>    SELECT Flavor2, YEAR([Launch Date]) FROM FlattenedFlavors</a:t>
            </a:r>
          </a:p>
          <a:p>
            <a:r>
              <a:rPr lang="en-US" sz="900" b="1" dirty="0" smtClean="0"/>
              <a:t>    UNION ALL</a:t>
            </a:r>
          </a:p>
          <a:p>
            <a:r>
              <a:rPr lang="en-US" sz="900" b="1" dirty="0" smtClean="0"/>
              <a:t>    SELECT Flavor3, YEAR([Launch Date]) FROM FlattenedFlavors</a:t>
            </a:r>
          </a:p>
          <a:p>
            <a:r>
              <a:rPr lang="en-US" sz="900" b="1" dirty="0" smtClean="0"/>
              <a:t>)</a:t>
            </a:r>
          </a:p>
          <a:p>
            <a:endParaRPr lang="en-US" sz="900" b="1" dirty="0" smtClean="0"/>
          </a:p>
          <a:p>
            <a:r>
              <a:rPr lang="en-US" sz="900" b="1" dirty="0" smtClean="0"/>
              <a:t>SELECT TOP 50 TRIM(Flavor) AS Emerging_Flavors, COUNT(*) AS No_of_Flavor</a:t>
            </a:r>
          </a:p>
          <a:p>
            <a:r>
              <a:rPr lang="en-US" sz="900" b="1" dirty="0" smtClean="0"/>
              <a:t>FROM AllFlavors</a:t>
            </a:r>
          </a:p>
          <a:p>
            <a:r>
              <a:rPr lang="en-US" sz="900" b="1" dirty="0" smtClean="0"/>
              <a:t>WHERE</a:t>
            </a:r>
          </a:p>
          <a:p>
            <a:r>
              <a:rPr lang="en-US" sz="900" b="1" dirty="0" smtClean="0"/>
              <a:t>    Flavor IS NOT NULL AND Flavor NOT IN ('Unflavored', '</a:t>
            </a:r>
            <a:r>
              <a:rPr lang="en-US" sz="900" b="1" dirty="0" err="1" smtClean="0"/>
              <a:t>na</a:t>
            </a:r>
            <a:r>
              <a:rPr lang="en-US" sz="900" b="1" dirty="0" smtClean="0"/>
              <a:t>')</a:t>
            </a:r>
          </a:p>
          <a:p>
            <a:r>
              <a:rPr lang="en-US" sz="900" b="1" dirty="0" smtClean="0"/>
              <a:t>GROUP BY Flavor</a:t>
            </a:r>
          </a:p>
          <a:p>
            <a:r>
              <a:rPr lang="en-US" sz="900" b="1" dirty="0" smtClean="0"/>
              <a:t>ORDER BY No_of_Flavor DESC;</a:t>
            </a:r>
          </a:p>
          <a:p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003376" y="613278"/>
            <a:ext cx="533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öhne"/>
              </a:rPr>
              <a:t>Top Used Flavors in North America (2001-2010)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1230439"/>
            <a:ext cx="8268417" cy="43971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130724" y="742197"/>
            <a:ext cx="9799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T</a:t>
            </a:r>
            <a:r>
              <a:rPr lang="en-US" b="1" dirty="0" smtClean="0">
                <a:latin typeface="Söhne"/>
              </a:rPr>
              <a:t>he </a:t>
            </a:r>
            <a:r>
              <a:rPr lang="en-US" b="1" dirty="0">
                <a:latin typeface="Söhne"/>
              </a:rPr>
              <a:t>Top 10 Trending and Emerging Flavors in North America (2001-2010)"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6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86" y="1130155"/>
            <a:ext cx="7623606" cy="44425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020628" y="699541"/>
            <a:ext cx="566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Top </a:t>
            </a:r>
            <a:r>
              <a:rPr lang="en-US" b="1" dirty="0" smtClean="0">
                <a:latin typeface="Söhne"/>
              </a:rPr>
              <a:t>10 Used </a:t>
            </a:r>
            <a:r>
              <a:rPr lang="en-US" b="1" dirty="0">
                <a:latin typeface="Söhne"/>
              </a:rPr>
              <a:t>Flavors in North America (</a:t>
            </a:r>
            <a:r>
              <a:rPr lang="en-US" b="1" dirty="0" smtClean="0">
                <a:latin typeface="Söhne"/>
              </a:rPr>
              <a:t>2006-2010</a:t>
            </a:r>
            <a:r>
              <a:rPr lang="en-US" b="1" dirty="0">
                <a:latin typeface="Söhn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94" y="1411593"/>
            <a:ext cx="7475868" cy="43971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054173" y="716794"/>
            <a:ext cx="616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Top 10 Emerging Flavors in North America (</a:t>
            </a:r>
            <a:r>
              <a:rPr lang="en-US" b="1" dirty="0" smtClean="0">
                <a:latin typeface="Söhne"/>
              </a:rPr>
              <a:t>2006-2010)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Decision-Making for Brand Manager</a:t>
            </a:r>
          </a:p>
        </p:txBody>
      </p:sp>
    </p:spTree>
    <p:extLst>
      <p:ext uri="{BB962C8B-B14F-4D97-AF65-F5344CB8AC3E}">
        <p14:creationId xmlns:p14="http://schemas.microsoft.com/office/powerpoint/2010/main" val="170188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34" y="1140538"/>
            <a:ext cx="8559342" cy="46657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01764" y="673662"/>
            <a:ext cx="466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Top Used Flavors in Iced Tea (2000-2010)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8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76" y="1180324"/>
            <a:ext cx="8183241" cy="46181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70220" y="655718"/>
            <a:ext cx="552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Top 10 Trending Flavors in the Iced Tea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5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368</TotalTime>
  <Words>738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Garamond</vt:lpstr>
      <vt:lpstr>Söhne</vt:lpstr>
      <vt:lpstr>Organic</vt:lpstr>
      <vt:lpstr>Overview of F&amp;B Flavors in North America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Decision-Making for Brand Manager</vt:lpstr>
      <vt:lpstr>PowerPoint Presentation</vt:lpstr>
      <vt:lpstr>PowerPoint Presentation</vt:lpstr>
      <vt:lpstr>PowerPoint Presentation</vt:lpstr>
      <vt:lpstr>Market Exploration and Consumer Insights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F&amp;B Flavors in North America</dc:title>
  <dc:creator>Archan Shah</dc:creator>
  <cp:lastModifiedBy>Archan Shah</cp:lastModifiedBy>
  <cp:revision>24</cp:revision>
  <dcterms:created xsi:type="dcterms:W3CDTF">2023-12-07T05:40:28Z</dcterms:created>
  <dcterms:modified xsi:type="dcterms:W3CDTF">2023-12-08T03:15:27Z</dcterms:modified>
</cp:coreProperties>
</file>