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330" r:id="rId6"/>
    <p:sldId id="331" r:id="rId7"/>
    <p:sldId id="332" r:id="rId8"/>
    <p:sldId id="337" r:id="rId9"/>
    <p:sldId id="333" r:id="rId10"/>
    <p:sldId id="335" r:id="rId11"/>
    <p:sldId id="339" r:id="rId12"/>
    <p:sldId id="340" r:id="rId13"/>
    <p:sldId id="343" r:id="rId14"/>
    <p:sldId id="344" r:id="rId15"/>
    <p:sldId id="345" r:id="rId16"/>
    <p:sldId id="336" r:id="rId17"/>
    <p:sldId id="32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39902-8F39-4FD1-9024-0753B166717E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35E38-888D-45CA-9A0A-14F7D7C759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37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1B056-EA0F-7AD4-4FDE-C9D555A9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0E120-5287-6F5C-72BC-FB8EF4099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8525D9-71BA-9F28-F554-5D7E0132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BE8C-0BC9-44B8-88EB-407DDE060171}" type="datetime1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B23DF-A371-EA54-DA4D-2CEFACA8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FFCB66-CD27-A29F-D243-02115D60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6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53855-E1A0-B510-B1CE-E2EF2938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BB3486-3922-286A-5CA0-289C95DA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53F35D-C1AD-F5E7-AAAB-C2DAF21F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F94A-4487-45FA-B79D-6796CA0075BF}" type="datetime1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B9059C-C6FC-EF23-B9E9-B9BEB51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BEDF3-78B4-05B5-EF8D-23E189AA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85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2B15A8-3A38-7E18-35D0-95E3E9F0C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06B24C-7913-1C98-2E3A-852B0C3C3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DDF67-22F4-F84B-2588-5395D770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4348-04EB-4732-A434-5769769845F7}" type="datetime1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76EA8D-08BA-1E8E-B454-0617A239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5419F8-85AE-00CA-1C68-64616EE9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13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76E7E-C53C-60F2-6235-B70B8C11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18902-3FEB-D08B-CF6E-8F697F7B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79E23-A2CA-A8E6-AED0-08B49D73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29C7-ACC6-442F-A5EB-F14376ED760C}" type="datetime1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8E9F79-5826-F91D-BF7F-9CBD465D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E18B13-DD64-2679-C619-BF211DFF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F7D05-EFA4-8F2F-7401-3B824A70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0EA31A-7F92-8793-69BC-CF217D22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40C039-AE3B-803A-79B6-93336763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1F9B-0BFE-4A95-AAE4-32188D638175}" type="datetime1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882C8-BB47-AAB1-FCCA-B375BAEA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C68226-A473-A842-8B9A-12DCADB3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DA390-458B-F856-4549-F68CA0AE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0A1741-20A1-C9D0-F3A9-4F477C8A7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CF3371-01B5-12EC-D42D-9D8411B3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238093-6634-F172-97D0-D18D568C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7658-03F6-4B37-B639-4BFE5A1B6003}" type="datetime1">
              <a:rPr lang="pt-BR" smtClean="0"/>
              <a:t>03/07/2024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0B7553-C1EA-B9EC-CA50-71F9A08F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4B2655-EDC9-B9BD-0F2D-5E9C422B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36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D51D-B5DA-4D44-D994-2194CDC0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B8B1DF-0A97-12FE-B451-C3D2397B7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50D33-6E8F-EA0E-340B-69276E98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1B45AE-7558-FF44-1E6B-4D04F0CB8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10357-E5E1-D42D-3654-225796E91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A1359A-D4D8-2F24-2ADD-55A2E911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E08B-B264-4390-AB31-48BFF11E367D}" type="datetime1">
              <a:rPr lang="pt-BR" smtClean="0"/>
              <a:t>03/07/2024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C3A1D1-674C-9CE7-48E4-B3C5AE59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926809-0DE1-B10B-9786-A1E2514E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31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A9FB2-F940-095F-49A4-916712F2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B8DA99-6CD0-4585-1027-3AD5CF30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5026-F2E8-4FE2-B10A-81B2E9D20965}" type="datetime1">
              <a:rPr lang="pt-BR" smtClean="0"/>
              <a:t>03/07/2024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5B773B-EF1B-5FC6-84B3-C7AF7CE0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4DD801-316B-1464-D977-210B278D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2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3AFDE6-24E9-83BF-5D1E-7B39670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1D38-2C42-42E0-B1A7-AABE7D5DBD31}" type="datetime1">
              <a:rPr lang="pt-BR" smtClean="0"/>
              <a:t>03/07/2024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7862AB-0DCB-B6B9-B169-C1C872F0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2A5F26-2118-09DC-0FB7-333091C6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80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8CEF5-E46D-0442-FA35-0F614EA8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EB795-CDB7-BD85-170B-6EDD55AE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9D0FFE-5344-99A5-BEE4-E49BE8FBC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A69DCC-C284-DE47-49E4-E2DAE739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E4FF-1C9F-4BB8-9571-34CAA86BABC3}" type="datetime1">
              <a:rPr lang="pt-BR" smtClean="0"/>
              <a:t>03/07/2024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3445A6-A4C3-2F34-FD8F-32F2F127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DDA62-2A4E-7091-1CD7-6FC12AB4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97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30487-3478-0E6E-A1D8-A17409A9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FC76E2-3756-B2AF-61FD-9E4A7D7CF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153BE8-9DFA-2DCD-E68A-6619470FA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0320DE-7936-BBFC-AA55-B2982F4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C1F8-BBA0-4C55-92DC-6CCD4A7CFCA0}" type="datetime1">
              <a:rPr lang="pt-BR" smtClean="0"/>
              <a:t>03/07/2024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4A24B4-E3DE-DA35-854F-24BFEA8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5EBA6A-E236-2DF7-E7CD-C9A95965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7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E271B3-9FA4-BD7A-AEF3-548A5AE6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DCABE9-B7FD-3A9E-6916-AF1C9BCB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801F5D-DA2F-297A-886B-79202ACBE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FB7FE-868F-46E6-B8F5-88B294ED01EB}" type="datetime1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FF533B-CFE8-289C-9614-874346584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A73F9-2C8B-5A16-62E9-CB5DBE704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u="sng" baseline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fld id="{00902CEA-C443-4831-BBAE-DD9637F21D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69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ssroom.google.com/c/Njg0NzQwNzI1NDU1?cjc=hurcfp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ssroom.google.com/c/Njg0NzQwNzYyNDMz?cjc=iulxmj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hiegoFC/Hydraulic_and_Pneumatic_Circuit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189007528071731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cholar.google.com/citations?user=004SmXMAAAAJ&amp;hl=pt-BR&amp;oi=a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ssroom.google.com/c/Njk2NjI0NDgwOTkz?cjc=msf4sn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E382B-A557-574E-7D51-1AF4B079D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5759"/>
            <a:ext cx="9144000" cy="1071215"/>
          </a:xfrm>
        </p:spPr>
        <p:txBody>
          <a:bodyPr>
            <a:normAutofit/>
          </a:bodyPr>
          <a:lstStyle/>
          <a:p>
            <a:r>
              <a:rPr lang="pt-BR" sz="5400" dirty="0"/>
              <a:t>Apresentação do Curso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050B77-A822-656A-ED0F-91351A79D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5746" y="3851217"/>
            <a:ext cx="9144000" cy="536041"/>
          </a:xfrm>
        </p:spPr>
        <p:txBody>
          <a:bodyPr>
            <a:normAutofit/>
          </a:bodyPr>
          <a:lstStyle/>
          <a:p>
            <a:r>
              <a:rPr lang="pt-BR" sz="2800" b="1" dirty="0"/>
              <a:t>Circuitos Hidráulicos e Pneumáticos (CHP)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90D031-B510-D890-D5D7-F108DF1B6432}"/>
              </a:ext>
            </a:extLst>
          </p:cNvPr>
          <p:cNvSpPr txBox="1"/>
          <p:nvPr/>
        </p:nvSpPr>
        <p:spPr>
          <a:xfrm>
            <a:off x="4755886" y="6228367"/>
            <a:ext cx="286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dhiego.fernandes@unesp.br </a:t>
            </a:r>
          </a:p>
        </p:txBody>
      </p:sp>
      <p:pic>
        <p:nvPicPr>
          <p:cNvPr id="6" name="Picture 12" descr="Unesp Sorocaba | Sorocaba SP">
            <a:extLst>
              <a:ext uri="{FF2B5EF4-FFF2-40B4-BE49-F238E27FC236}">
                <a16:creationId xmlns:a16="http://schemas.microsoft.com/office/drawing/2014/main" id="{48F412F5-C374-4E49-F435-415BFD3E3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7" t="14145" r="13228" b="14205"/>
          <a:stretch/>
        </p:blipFill>
        <p:spPr bwMode="auto">
          <a:xfrm>
            <a:off x="446772" y="268890"/>
            <a:ext cx="1399458" cy="131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ogos - Diretoria Técnica Acadêmica - Unesp - Instituto de Geociências e  Ciências Exatas - Câmpus de Rio Claro">
            <a:extLst>
              <a:ext uri="{FF2B5EF4-FFF2-40B4-BE49-F238E27FC236}">
                <a16:creationId xmlns:a16="http://schemas.microsoft.com/office/drawing/2014/main" id="{83D073E1-9A1B-1F30-BA9D-60C3090B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83" y="202684"/>
            <a:ext cx="3579057" cy="14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eca_banner – Engenharia de Controle e Automação">
            <a:extLst>
              <a:ext uri="{FF2B5EF4-FFF2-40B4-BE49-F238E27FC236}">
                <a16:creationId xmlns:a16="http://schemas.microsoft.com/office/drawing/2014/main" id="{9D1AAC71-F859-D4D7-7E3C-AFFF897B9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8" t="11178" r="15300" b="7626"/>
          <a:stretch/>
        </p:blipFill>
        <p:spPr bwMode="auto">
          <a:xfrm>
            <a:off x="9050553" y="366634"/>
            <a:ext cx="2743200" cy="12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8D4DC0-57CB-7A8C-B0C8-A38159814EBC}"/>
              </a:ext>
            </a:extLst>
          </p:cNvPr>
          <p:cNvSpPr txBox="1"/>
          <p:nvPr/>
        </p:nvSpPr>
        <p:spPr>
          <a:xfrm>
            <a:off x="4235138" y="5779780"/>
            <a:ext cx="372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Prof. Dr. Dhiego Fernandes Carvalho  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E4E41A2-B3F4-6131-E313-F2B89D6A4E1B}"/>
              </a:ext>
            </a:extLst>
          </p:cNvPr>
          <p:cNvSpPr txBox="1">
            <a:spLocks/>
          </p:cNvSpPr>
          <p:nvPr/>
        </p:nvSpPr>
        <p:spPr>
          <a:xfrm>
            <a:off x="1706281" y="4697849"/>
            <a:ext cx="9213410" cy="7794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Departamento de Engenharia de Controle e Automação</a:t>
            </a:r>
          </a:p>
          <a:p>
            <a:r>
              <a:rPr lang="pt-BR" sz="2800" dirty="0"/>
              <a:t>Instituto de Ciência e Tecnologia – UNESP – Campus Sorocaba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258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F0339-E2EA-861B-1513-DC0D78E4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Sala de Aula – CHP – Turma B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769544-AD3C-02D7-FCD9-23E7046D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804D698-8AE4-1EB1-2573-F67BA8894E31}"/>
              </a:ext>
            </a:extLst>
          </p:cNvPr>
          <p:cNvSpPr txBox="1">
            <a:spLocks/>
          </p:cNvSpPr>
          <p:nvPr/>
        </p:nvSpPr>
        <p:spPr>
          <a:xfrm>
            <a:off x="447135" y="2032574"/>
            <a:ext cx="3751053" cy="4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734E15B5-1918-CF02-F457-55B903B77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476" y="1955448"/>
            <a:ext cx="4204855" cy="563892"/>
          </a:xfrm>
        </p:spPr>
        <p:txBody>
          <a:bodyPr/>
          <a:lstStyle/>
          <a:p>
            <a:r>
              <a:rPr lang="pt-BR" dirty="0"/>
              <a:t>Código da Turma: </a:t>
            </a:r>
            <a:r>
              <a:rPr lang="pt-BR" b="1" dirty="0"/>
              <a:t>hurcfp4</a:t>
            </a:r>
          </a:p>
        </p:txBody>
      </p:sp>
      <p:pic>
        <p:nvPicPr>
          <p:cNvPr id="1026" name="Picture 2" descr="Google Classroom Logo | Google sala de aula, Exemplo de carta, Ideias para  a sala de aula">
            <a:extLst>
              <a:ext uri="{FF2B5EF4-FFF2-40B4-BE49-F238E27FC236}">
                <a16:creationId xmlns:a16="http://schemas.microsoft.com/office/drawing/2014/main" id="{495AAE9A-5F38-EF2B-506A-81492E56D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" t="14546" r="6364" b="17979"/>
          <a:stretch/>
        </p:blipFill>
        <p:spPr bwMode="auto">
          <a:xfrm>
            <a:off x="1165066" y="2938352"/>
            <a:ext cx="3551122" cy="278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4486F210-BC12-A273-D070-02E63F7C8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852" y="1801090"/>
            <a:ext cx="4119419" cy="411941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47032D2-12DA-67FE-C28A-68D129CCC3B1}"/>
              </a:ext>
            </a:extLst>
          </p:cNvPr>
          <p:cNvSpPr txBox="1"/>
          <p:nvPr/>
        </p:nvSpPr>
        <p:spPr>
          <a:xfrm>
            <a:off x="5573758" y="5914671"/>
            <a:ext cx="6461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https://classroom.google.com/c/Njg0NzQwNzI1NDU1?cjc=hurcfp4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93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F0339-E2EA-861B-1513-DC0D78E4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Sala de Aula – CHP – Turma 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769544-AD3C-02D7-FCD9-23E7046D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804D698-8AE4-1EB1-2573-F67BA8894E31}"/>
              </a:ext>
            </a:extLst>
          </p:cNvPr>
          <p:cNvSpPr txBox="1">
            <a:spLocks/>
          </p:cNvSpPr>
          <p:nvPr/>
        </p:nvSpPr>
        <p:spPr>
          <a:xfrm>
            <a:off x="447135" y="2032574"/>
            <a:ext cx="3751053" cy="4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734E15B5-1918-CF02-F457-55B903B77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574"/>
            <a:ext cx="4204855" cy="563892"/>
          </a:xfrm>
        </p:spPr>
        <p:txBody>
          <a:bodyPr>
            <a:normAutofit/>
          </a:bodyPr>
          <a:lstStyle/>
          <a:p>
            <a:r>
              <a:rPr lang="pt-BR" dirty="0"/>
              <a:t>Código da Turma: </a:t>
            </a:r>
            <a:r>
              <a:rPr lang="pt-BR" b="1" dirty="0" err="1"/>
              <a:t>iulxmjl</a:t>
            </a:r>
            <a:endParaRPr lang="pt-BR" b="1" dirty="0"/>
          </a:p>
        </p:txBody>
      </p:sp>
      <p:pic>
        <p:nvPicPr>
          <p:cNvPr id="1026" name="Picture 2" descr="Google Classroom Logo | Google sala de aula, Exemplo de carta, Ideias para  a sala de aula">
            <a:extLst>
              <a:ext uri="{FF2B5EF4-FFF2-40B4-BE49-F238E27FC236}">
                <a16:creationId xmlns:a16="http://schemas.microsoft.com/office/drawing/2014/main" id="{495AAE9A-5F38-EF2B-506A-81492E56D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" t="14546" r="6364" b="17979"/>
          <a:stretch/>
        </p:blipFill>
        <p:spPr bwMode="auto">
          <a:xfrm>
            <a:off x="1165066" y="2938352"/>
            <a:ext cx="3551122" cy="278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B2F81511-5552-080E-DF72-AFD61473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71" y="1764144"/>
            <a:ext cx="4211783" cy="421178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86AEDAE-CFC3-4A13-6672-FC8A5759AD81}"/>
              </a:ext>
            </a:extLst>
          </p:cNvPr>
          <p:cNvSpPr txBox="1"/>
          <p:nvPr/>
        </p:nvSpPr>
        <p:spPr>
          <a:xfrm>
            <a:off x="5493330" y="5973655"/>
            <a:ext cx="6324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https://classroom.google.com/c/Njg0NzQwNzYyNDMz?cjc=iulxmjl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93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FF7A8-4B44-3958-A9FF-8D8009C7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49C9D1-C73D-485A-F195-7EC0B1F8A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64" y="1690688"/>
            <a:ext cx="6049818" cy="58977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Todo o material da Disciplina será disponibilizado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042DE6-8D99-0386-7504-4BC671F7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12</a:t>
            </a:fld>
            <a:endParaRPr lang="pt-BR"/>
          </a:p>
        </p:txBody>
      </p:sp>
      <p:pic>
        <p:nvPicPr>
          <p:cNvPr id="2050" name="Picture 2" descr="GitHub Logo and symbol, meaning, history, PNG, brand">
            <a:extLst>
              <a:ext uri="{FF2B5EF4-FFF2-40B4-BE49-F238E27FC236}">
                <a16:creationId xmlns:a16="http://schemas.microsoft.com/office/drawing/2014/main" id="{80E0E178-DC10-81F0-AA4B-1787FAE56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17346"/>
          <a:stretch/>
        </p:blipFill>
        <p:spPr bwMode="auto">
          <a:xfrm>
            <a:off x="1215802" y="3013096"/>
            <a:ext cx="2983346" cy="24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C86F42E6-9F9A-5216-E2A1-5AF838EAB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31" y="1580576"/>
            <a:ext cx="4266291" cy="426629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9B4AE7-0B10-A5F1-A1B7-D0FC08628154}"/>
              </a:ext>
            </a:extLst>
          </p:cNvPr>
          <p:cNvSpPr txBox="1"/>
          <p:nvPr/>
        </p:nvSpPr>
        <p:spPr>
          <a:xfrm>
            <a:off x="5719313" y="5967355"/>
            <a:ext cx="6383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https://github.com/DhiegoFC/Hydraulic_and_Pneumatic_Circuits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284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A45B0-8CA1-509C-2F2E-F7DAD115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Outras Informações Importantes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69936-589A-3CE6-EA35-036C8D13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Não falte as aulas! Seja disciplinado!</a:t>
            </a:r>
          </a:p>
          <a:p>
            <a:r>
              <a:rPr lang="pt-BR" sz="2400" dirty="0"/>
              <a:t>Pratique o conhecimento que aprendeu em sala de aula.</a:t>
            </a:r>
          </a:p>
          <a:p>
            <a:r>
              <a:rPr lang="pt-BR" sz="2400" dirty="0"/>
              <a:t>Se tiver dúvidas procure o professor, não as deixe pra depois!</a:t>
            </a:r>
          </a:p>
          <a:p>
            <a:r>
              <a:rPr lang="pt-BR" sz="2400" dirty="0"/>
              <a:t>Procure sempre material auxiliar para complementar os estudos.</a:t>
            </a:r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D7E8AF-E3D5-106F-FAF1-95714C7F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902CEA-C443-4831-BBAE-DD9637F21DF8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35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456A95B-B1A6-3B27-A5BC-F6BFC65F84FB}"/>
              </a:ext>
            </a:extLst>
          </p:cNvPr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DÚVIDAS?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CEA7E5-7A2F-C00F-116C-564F7D9F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902CEA-C443-4831-BBAE-DD9637F21DF8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2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0D7C9-231E-D837-4496-2BCC1835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/>
              <a:t>O Professor da Disciplina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E03B0-C13A-F230-2C89-40328A25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2" y="2193103"/>
            <a:ext cx="7087491" cy="3454259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pt-BR" sz="1900" dirty="0"/>
              <a:t>Formado em Engenharia de Computação pela UFRN (2003-2008)</a:t>
            </a:r>
          </a:p>
          <a:p>
            <a:pPr algn="just"/>
            <a:r>
              <a:rPr lang="pt-BR" sz="1900" dirty="0"/>
              <a:t>Especialista em Redes de Computadores pela UNI-RN (2009-2010)</a:t>
            </a:r>
          </a:p>
          <a:p>
            <a:pPr algn="just"/>
            <a:r>
              <a:rPr lang="pt-BR" sz="1900" dirty="0"/>
              <a:t>Mestrado em Sistemas e Computação pela UFRN (2012-2014)</a:t>
            </a:r>
          </a:p>
          <a:p>
            <a:pPr algn="just"/>
            <a:r>
              <a:rPr lang="pt-BR" sz="1900" dirty="0"/>
              <a:t>Doutorado em Tecnologia para Saúde pela Universidade de Bréscia/Itália (2017-2021).</a:t>
            </a:r>
          </a:p>
          <a:p>
            <a:pPr algn="just"/>
            <a:r>
              <a:rPr lang="pt-BR" sz="1900" dirty="0"/>
              <a:t>Professor titular do IFRN por quase 10 anos (2013-2022).</a:t>
            </a:r>
          </a:p>
          <a:p>
            <a:pPr algn="just"/>
            <a:r>
              <a:rPr lang="pt-BR" sz="1900" dirty="0"/>
              <a:t>Atualmente é professor do Dep. de Controle e Automação da UNESP campus Sorocaba.</a:t>
            </a:r>
          </a:p>
          <a:p>
            <a:pPr algn="just"/>
            <a:r>
              <a:rPr lang="pt-BR" sz="1900" dirty="0"/>
              <a:t>Áreas de Pesquisa: Internet das Coisas, Indústria 4.0, LPWAN, </a:t>
            </a:r>
            <a:r>
              <a:rPr lang="pt-BR" sz="1900" dirty="0" err="1"/>
              <a:t>LoRa</a:t>
            </a:r>
            <a:r>
              <a:rPr lang="pt-BR" sz="1900" dirty="0"/>
              <a:t>/LoRaWAN.</a:t>
            </a:r>
          </a:p>
          <a:p>
            <a:pPr algn="just"/>
            <a:endParaRPr lang="pt-BR" sz="1900" dirty="0"/>
          </a:p>
        </p:txBody>
      </p:sp>
      <p:pic>
        <p:nvPicPr>
          <p:cNvPr id="7" name="Imagem 6" descr="Homem com óculos de grau em fundo branco&#10;&#10;Descrição gerada automaticamente">
            <a:extLst>
              <a:ext uri="{FF2B5EF4-FFF2-40B4-BE49-F238E27FC236}">
                <a16:creationId xmlns:a16="http://schemas.microsoft.com/office/drawing/2014/main" id="{0AA4C9D8-3D6B-5204-7156-8E9659C8C0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8" r="1" b="25766"/>
          <a:stretch/>
        </p:blipFill>
        <p:spPr>
          <a:xfrm>
            <a:off x="8048530" y="2193103"/>
            <a:ext cx="3422715" cy="323326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DEFF39-A4CF-0D5E-F59B-C58486F6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902CEA-C443-4831-BBAE-DD9637F21DF8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D126DF5-ED3F-B270-0302-34B4089A62C3}"/>
              </a:ext>
            </a:extLst>
          </p:cNvPr>
          <p:cNvSpPr txBox="1">
            <a:spLocks/>
          </p:cNvSpPr>
          <p:nvPr/>
        </p:nvSpPr>
        <p:spPr>
          <a:xfrm>
            <a:off x="1549879" y="5681953"/>
            <a:ext cx="9434465" cy="8299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900" dirty="0"/>
              <a:t>Lattes: </a:t>
            </a:r>
            <a:r>
              <a:rPr lang="pt-BR" sz="1900" dirty="0">
                <a:solidFill>
                  <a:srgbClr val="326C99"/>
                </a:solidFill>
                <a:hlinkClick r:id="rId3"/>
              </a:rPr>
              <a:t>http://lattes.cnpq.br/1890075280717315</a:t>
            </a:r>
            <a:r>
              <a:rPr lang="pt-BR" sz="1900" dirty="0">
                <a:solidFill>
                  <a:srgbClr val="326C99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pt-BR" sz="1900" dirty="0"/>
              <a:t>Google Acadêmico: </a:t>
            </a:r>
            <a:r>
              <a:rPr lang="pt-BR" sz="1900" dirty="0">
                <a:solidFill>
                  <a:srgbClr val="326C99"/>
                </a:solidFill>
                <a:hlinkClick r:id="rId4"/>
              </a:rPr>
              <a:t>https://scholar.google.com/citations?user=004SmXMAAAAJ&amp;hl=pt-BR&amp;oi=ao</a:t>
            </a:r>
            <a:r>
              <a:rPr lang="pt-BR" sz="1900" dirty="0">
                <a:solidFill>
                  <a:srgbClr val="326C99"/>
                </a:solidFill>
              </a:rPr>
              <a:t> </a:t>
            </a:r>
          </a:p>
          <a:p>
            <a:pPr algn="just"/>
            <a:endParaRPr lang="pt-BR" sz="19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3A94772-177B-43AA-F2C7-1F8CB3FA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5" y="5545348"/>
            <a:ext cx="1074113" cy="107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50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6B00C2-117C-91AE-7C39-EF58E678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Objetivos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0F9C1-03FA-FD0C-CC80-33938F1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200" dirty="0"/>
              <a:t>Ensinar o que é automação hidráulica, pneumática e eletropneumática, e como elas são utilizadas na indústria.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Aprender quais são e para que servem os principais componentes dos circuitos pneumáticos e eletropneumáticos.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Ensinar a simular e criar circuitos pneumáticos e eletropneumáticos.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Entender o que são e para que servem os </a:t>
            </a:r>
            <a:r>
              <a:rPr lang="pt-BR" sz="2200" dirty="0" err="1"/>
              <a:t>CLPs</a:t>
            </a:r>
            <a:r>
              <a:rPr lang="pt-BR" sz="2200" dirty="0"/>
              <a:t> (Controladores Lógicos Programáveis).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Aprender a programar os </a:t>
            </a:r>
            <a:r>
              <a:rPr lang="pt-BR" sz="2200" dirty="0" err="1"/>
              <a:t>CLPs</a:t>
            </a:r>
            <a:r>
              <a:rPr lang="pt-BR" sz="2200" dirty="0"/>
              <a:t> para o controle de circuitos eletropneumáticos.</a:t>
            </a:r>
          </a:p>
          <a:p>
            <a:pPr marL="514350" indent="-514350">
              <a:buFont typeface="+mj-lt"/>
              <a:buAutoNum type="arabicPeriod"/>
            </a:pPr>
            <a:endParaRPr lang="pt-BR" sz="2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5157FC-8B89-7459-5898-53D1B1F5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902CEA-C443-4831-BBAE-DD9637F21DF8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32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B5DF1-D1F0-7455-7F60-4120F4C6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de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E99340-17B7-14E9-B668-9B79D079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77" y="2293301"/>
            <a:ext cx="5543739" cy="3473467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Apresentação do Curso e Introdução ao CHP - 2h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Apresentação das Bancadas FESTO e seus principais componentes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- 2h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Circuitos Pneumáticos – 8h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Componentes Pneumáticos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Circuitos de Simples e Dupla Ação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Válvulas “E” e “OU”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 Passo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Circuitos de Dupla Ação com Sobreposição 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 Trabalho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2h</a:t>
            </a:r>
          </a:p>
          <a:p>
            <a:pPr marL="457200" lvl="1" indent="0" algn="just">
              <a:lnSpc>
                <a:spcPct val="107000"/>
              </a:lnSpc>
              <a:buNone/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2D20F3-BFE6-CB8D-2079-D68051C8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xplosão: 14 Pontos 4">
            <a:extLst>
              <a:ext uri="{FF2B5EF4-FFF2-40B4-BE49-F238E27FC236}">
                <a16:creationId xmlns:a16="http://schemas.microsoft.com/office/drawing/2014/main" id="{3334E417-880B-CE76-B81F-8E5019425A00}"/>
              </a:ext>
            </a:extLst>
          </p:cNvPr>
          <p:cNvSpPr/>
          <p:nvPr/>
        </p:nvSpPr>
        <p:spPr>
          <a:xfrm>
            <a:off x="8048530" y="5273591"/>
            <a:ext cx="3041965" cy="1483961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Pode sofrer  alterações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2CE0CE8-28B5-9882-2117-17E90D9681E6}"/>
              </a:ext>
            </a:extLst>
          </p:cNvPr>
          <p:cNvSpPr txBox="1">
            <a:spLocks/>
          </p:cNvSpPr>
          <p:nvPr/>
        </p:nvSpPr>
        <p:spPr>
          <a:xfrm>
            <a:off x="5890787" y="2293301"/>
            <a:ext cx="6096000" cy="3473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buFont typeface="+mj-lt"/>
              <a:buAutoNum type="arabicPeriod" startAt="6"/>
            </a:pPr>
            <a:r>
              <a:rPr lang="pt-B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Circuitos Eletropneumáticos – 6h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Componentes Eletropneumáticos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Simples Ação e Dupla Ação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Lógica “E” e “OU”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Circuitos de Dupla Ação com Sobreposição (Selo de Relé).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 startAt="6"/>
            </a:pPr>
            <a:r>
              <a:rPr lang="pt-B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Controladores Lógicos Programáveis (</a:t>
            </a:r>
            <a:r>
              <a:rPr lang="pt-BR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CLPs</a:t>
            </a:r>
            <a:r>
              <a:rPr lang="pt-B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- 4h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Programação Básica em </a:t>
            </a:r>
            <a:r>
              <a:rPr lang="pt-BR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Ladder</a:t>
            </a:r>
            <a:r>
              <a:rPr lang="pt-BR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Lógica “E” e “OU”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Circuitos de Simples e Dupla Ação (com e sem sobreposição).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</a:pPr>
            <a:r>
              <a:rPr lang="pt-B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 Trabalho de CHP - 2h</a:t>
            </a:r>
          </a:p>
          <a:p>
            <a:pPr marL="0" indent="0" algn="just">
              <a:lnSpc>
                <a:spcPct val="107000"/>
              </a:lnSpc>
              <a:buNone/>
            </a:pPr>
            <a:endParaRPr lang="pt-BR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BDA9376-2AF6-7E44-3D51-DD2F0A8A6FAD}"/>
              </a:ext>
            </a:extLst>
          </p:cNvPr>
          <p:cNvSpPr txBox="1">
            <a:spLocks/>
          </p:cNvSpPr>
          <p:nvPr/>
        </p:nvSpPr>
        <p:spPr>
          <a:xfrm>
            <a:off x="114676" y="1584409"/>
            <a:ext cx="11099549" cy="56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Disciplina de Circuitos Hidráulicos e Pneumáticos possui 30 horas totais no semestre que serão divididas em: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endParaRPr lang="pt-BR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724A19D-1929-01C5-9156-4047D16A8D16}"/>
              </a:ext>
            </a:extLst>
          </p:cNvPr>
          <p:cNvSpPr txBox="1">
            <a:spLocks/>
          </p:cNvSpPr>
          <p:nvPr/>
        </p:nvSpPr>
        <p:spPr>
          <a:xfrm>
            <a:off x="316871" y="5906664"/>
            <a:ext cx="7167138" cy="81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buNone/>
            </a:pPr>
            <a:r>
              <a:rPr lang="pt-BR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de Aulas: </a:t>
            </a:r>
            <a:r>
              <a:rPr lang="pt-B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 horas em laboratório + 4 horas de Semana de Integração e de Engenharia = 30 horas totais</a:t>
            </a:r>
          </a:p>
        </p:txBody>
      </p:sp>
    </p:spTree>
    <p:extLst>
      <p:ext uri="{BB962C8B-B14F-4D97-AF65-F5344CB8AC3E}">
        <p14:creationId xmlns:p14="http://schemas.microsoft.com/office/powerpoint/2010/main" val="185730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D69D6-92F0-88FB-824B-2F2B6C0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59" y="413950"/>
            <a:ext cx="10515600" cy="1325563"/>
          </a:xfrm>
        </p:spPr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EBCAE8-FD0A-AB83-4CCE-2D9CE711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5</a:t>
            </a:fld>
            <a:endParaRPr lang="pt-BR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82DDD4A-2C37-9E7D-2DB4-09B498FAC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057" y="1793879"/>
            <a:ext cx="4909472" cy="1325563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O final do semestre 2024.2 está marcado para o dia </a:t>
            </a:r>
            <a:r>
              <a:rPr lang="pt-BR" b="1" dirty="0">
                <a:solidFill>
                  <a:srgbClr val="FF0000"/>
                </a:solidFill>
              </a:rPr>
              <a:t>07/12/2024.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09E8DADC-ACF1-2489-59F8-47F136035D21}"/>
              </a:ext>
            </a:extLst>
          </p:cNvPr>
          <p:cNvSpPr txBox="1">
            <a:spLocks/>
          </p:cNvSpPr>
          <p:nvPr/>
        </p:nvSpPr>
        <p:spPr>
          <a:xfrm>
            <a:off x="260057" y="3299920"/>
            <a:ext cx="4827991" cy="1220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Atendimento: Google </a:t>
            </a:r>
            <a:r>
              <a:rPr lang="pt-BR" dirty="0" err="1"/>
              <a:t>classroom</a:t>
            </a:r>
            <a:r>
              <a:rPr lang="pt-BR" dirty="0"/>
              <a:t>, e-mail e na minha sala (5º andar ao lado do GASI)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Explosão: 14 Pontos 2">
            <a:extLst>
              <a:ext uri="{FF2B5EF4-FFF2-40B4-BE49-F238E27FC236}">
                <a16:creationId xmlns:a16="http://schemas.microsoft.com/office/drawing/2014/main" id="{2D44FC61-8DB7-746F-A09B-E2C43771813E}"/>
              </a:ext>
            </a:extLst>
          </p:cNvPr>
          <p:cNvSpPr/>
          <p:nvPr/>
        </p:nvSpPr>
        <p:spPr>
          <a:xfrm>
            <a:off x="2256316" y="5027953"/>
            <a:ext cx="3340849" cy="1629623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não houver imprevistos</a:t>
            </a:r>
          </a:p>
        </p:txBody>
      </p:sp>
      <p:graphicFrame>
        <p:nvGraphicFramePr>
          <p:cNvPr id="6" name="Espaço Reservado para Conteúdo 13">
            <a:extLst>
              <a:ext uri="{FF2B5EF4-FFF2-40B4-BE49-F238E27FC236}">
                <a16:creationId xmlns:a16="http://schemas.microsoft.com/office/drawing/2014/main" id="{4227BD52-76D4-4425-41FC-28453FA11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123620"/>
              </p:ext>
            </p:extLst>
          </p:nvPr>
        </p:nvGraphicFramePr>
        <p:xfrm>
          <a:off x="5473427" y="759441"/>
          <a:ext cx="2942273" cy="5701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207">
                  <a:extLst>
                    <a:ext uri="{9D8B030D-6E8A-4147-A177-3AD203B41FA5}">
                      <a16:colId xmlns:a16="http://schemas.microsoft.com/office/drawing/2014/main" val="3524253568"/>
                    </a:ext>
                  </a:extLst>
                </a:gridCol>
                <a:gridCol w="2322066">
                  <a:extLst>
                    <a:ext uri="{9D8B030D-6E8A-4147-A177-3AD203B41FA5}">
                      <a16:colId xmlns:a16="http://schemas.microsoft.com/office/drawing/2014/main" val="2687266056"/>
                    </a:ext>
                  </a:extLst>
                </a:gridCol>
              </a:tblGrid>
              <a:tr h="4825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Turmas A – Segunda-Feira 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6065040"/>
                  </a:ext>
                </a:extLst>
              </a:tr>
              <a:tr h="4508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Aula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6495804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29/Julho – Semana de Integração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4348182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05/Agosto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3388926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12/Agosto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4919695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19/Agosto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3966541"/>
                  </a:ext>
                </a:extLst>
              </a:tr>
              <a:tr h="2838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26/Agosto – Semana de Engenharia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2399735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02/Setembro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0763305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09/Setembro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617559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16/Setembro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289288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23/Setembro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7486774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30/Setembro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22542"/>
                  </a:ext>
                </a:extLst>
              </a:tr>
              <a:tr h="29481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07/Outubro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7930387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14/Outubro (???)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9566553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21/Outubro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0628626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04/Novembro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2527706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11/Novembro – Extra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3324366"/>
                  </a:ext>
                </a:extLst>
              </a:tr>
              <a:tr h="2455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18/Novembro – Extra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7460988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25/Novembro – Extra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4758916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02/Dezembro – Extra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242516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13">
            <a:extLst>
              <a:ext uri="{FF2B5EF4-FFF2-40B4-BE49-F238E27FC236}">
                <a16:creationId xmlns:a16="http://schemas.microsoft.com/office/drawing/2014/main" id="{CB1E6887-29B6-89EA-A011-B4AC0CDCD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423724"/>
              </p:ext>
            </p:extLst>
          </p:nvPr>
        </p:nvGraphicFramePr>
        <p:xfrm>
          <a:off x="8750079" y="774989"/>
          <a:ext cx="2942273" cy="5696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207">
                  <a:extLst>
                    <a:ext uri="{9D8B030D-6E8A-4147-A177-3AD203B41FA5}">
                      <a16:colId xmlns:a16="http://schemas.microsoft.com/office/drawing/2014/main" val="3524253568"/>
                    </a:ext>
                  </a:extLst>
                </a:gridCol>
                <a:gridCol w="2322066">
                  <a:extLst>
                    <a:ext uri="{9D8B030D-6E8A-4147-A177-3AD203B41FA5}">
                      <a16:colId xmlns:a16="http://schemas.microsoft.com/office/drawing/2014/main" val="2687266056"/>
                    </a:ext>
                  </a:extLst>
                </a:gridCol>
              </a:tblGrid>
              <a:tr h="4825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Turmas B e C – Quarta-Feira 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6065040"/>
                  </a:ext>
                </a:extLst>
              </a:tr>
              <a:tr h="4508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Aula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6495804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31/Julho – Semana de Integração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4348182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07/Agosto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3388926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14/Agosto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4919695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21/Agosto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3966541"/>
                  </a:ext>
                </a:extLst>
              </a:tr>
              <a:tr h="2838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28/Agosto – Semana de Engenharia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2399735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04/Setembro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0763305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11/Setembro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617559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18/Setembro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289288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25/Setembro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7486774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02/</a:t>
                      </a: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Outubro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22542"/>
                  </a:ext>
                </a:extLst>
              </a:tr>
              <a:tr h="29481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09/Outubro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7930387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16/Outubro (???)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9566553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23/Outubro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0628626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30/Outubro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7854028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06/Novembro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2527706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13/Novembro – Extra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3324366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27/Novembro – Extra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4758916"/>
                  </a:ext>
                </a:extLst>
              </a:tr>
              <a:tr h="239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04/Dezembro – Extra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24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F5802-EC07-14B8-4B01-78AEE035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817570-47B5-A99A-2F2E-5849EE04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06" y="1776394"/>
            <a:ext cx="10515600" cy="7822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Serão realizadas duas avaliações no semestre que serão calculadas da seguinte forma: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72F180-DC48-6CB0-8566-ABC3DB39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287ED5C-DD22-460E-0B3D-63B65D097CDC}"/>
              </a:ext>
            </a:extLst>
          </p:cNvPr>
          <p:cNvSpPr txBox="1">
            <a:spLocks/>
          </p:cNvSpPr>
          <p:nvPr/>
        </p:nvSpPr>
        <p:spPr>
          <a:xfrm>
            <a:off x="6181287" y="3057409"/>
            <a:ext cx="2743899" cy="947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MP = Média Parcial</a:t>
            </a:r>
          </a:p>
          <a:p>
            <a:pPr marL="0" indent="0">
              <a:buNone/>
            </a:pPr>
            <a:r>
              <a:rPr lang="pt-BR" dirty="0"/>
              <a:t>NA1 = Nota da Avaliação 1</a:t>
            </a:r>
          </a:p>
          <a:p>
            <a:pPr marL="0" indent="0">
              <a:buNone/>
            </a:pPr>
            <a:r>
              <a:rPr lang="pt-BR" dirty="0"/>
              <a:t>NA2 = Nota da Avaliação 2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A42FF92-1580-B955-12AD-E8A705BB2945}"/>
              </a:ext>
            </a:extLst>
          </p:cNvPr>
          <p:cNvSpPr txBox="1">
            <a:spLocks/>
          </p:cNvSpPr>
          <p:nvPr/>
        </p:nvSpPr>
        <p:spPr>
          <a:xfrm>
            <a:off x="627427" y="4736627"/>
            <a:ext cx="10515601" cy="947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As duas avaliações no semestre serão dois trabalhos práticos em bancada.</a:t>
            </a:r>
          </a:p>
          <a:p>
            <a:r>
              <a:rPr lang="pt-BR" dirty="0"/>
              <a:t>Para ser aprovado o aluno deve ter (MP) ≥ 5.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735489A0-CB1A-57E4-CC5C-48763459A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2761" y="3126533"/>
                <a:ext cx="2743899" cy="947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3200" b="1" dirty="0"/>
                  <a:t>MP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𝑵𝑨</m:t>
                        </m:r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𝑵𝑨</m:t>
                        </m:r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pt-BR" sz="3200" b="1" dirty="0"/>
              </a:p>
              <a:p>
                <a:pPr marL="0" indent="0">
                  <a:buNone/>
                </a:pPr>
                <a:endParaRPr lang="pt-BR" b="1" dirty="0"/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735489A0-CB1A-57E4-CC5C-48763459A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761" y="3126533"/>
                <a:ext cx="2743899" cy="947191"/>
              </a:xfrm>
              <a:prstGeom prst="rect">
                <a:avLst/>
              </a:prstGeom>
              <a:blipFill>
                <a:blip r:embed="rId2"/>
                <a:stretch>
                  <a:fillRect l="-5778" t="-12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14CB-178E-5BC9-708F-44440CE1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Recuperação e Exame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CFAB7-5AD5-FD4D-EBCE-BE51857D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19099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Recuperação</a:t>
            </a:r>
          </a:p>
          <a:p>
            <a:pPr lvl="1" algn="just"/>
            <a:r>
              <a:rPr lang="pt-BR" dirty="0"/>
              <a:t>Os alunos que tiverem nota inferior a 5,0 em cada avaliação, poderão procurar o professor para discutir os procedimentos para a sua recuperação durante a disciplina. </a:t>
            </a:r>
          </a:p>
          <a:p>
            <a:pPr lvl="1" algn="just"/>
            <a:r>
              <a:rPr lang="pt-BR" dirty="0"/>
              <a:t>Os alunos receberão atividades a serem feitas (provas ou trabalhos), que poderão ser substituídas por aquela avaliação.</a:t>
            </a:r>
          </a:p>
          <a:p>
            <a:r>
              <a:rPr lang="pt-BR" dirty="0"/>
              <a:t>Exame Final</a:t>
            </a:r>
          </a:p>
          <a:p>
            <a:pPr lvl="1"/>
            <a:r>
              <a:rPr lang="pt-BR" dirty="0"/>
              <a:t>Caso o aluno não tenha (MP) ≥ 5 e tiver frequência superior a 70%, ele está apto a fazer o Exame Final.</a:t>
            </a:r>
          </a:p>
          <a:p>
            <a:pPr lvl="1"/>
            <a:r>
              <a:rPr lang="pt-BR" dirty="0"/>
              <a:t>Se a Média Final (MF) for maior que 5, aluno aprovado, caso o contrário, reprovado.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A319C8-6127-6860-8196-EA7602D1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7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>
                <a:extLst>
                  <a:ext uri="{FF2B5EF4-FFF2-40B4-BE49-F238E27FC236}">
                    <a16:creationId xmlns:a16="http://schemas.microsoft.com/office/drawing/2014/main" id="{29DDAA10-60C0-5E28-660E-CEB354A2D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95673" y="5274142"/>
                <a:ext cx="2410175" cy="8246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3200" b="1" dirty="0"/>
                  <a:t>MF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𝑴𝑷</m:t>
                        </m:r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𝑬𝑭</m:t>
                        </m:r>
                      </m:num>
                      <m:den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pt-BR" sz="3200" b="1" dirty="0"/>
                  <a:t> </a:t>
                </a:r>
              </a:p>
            </p:txBody>
          </p:sp>
        </mc:Choice>
        <mc:Fallback xmlns="">
          <p:sp>
            <p:nvSpPr>
              <p:cNvPr id="5" name="Espaço Reservado para Conteúdo 2">
                <a:extLst>
                  <a:ext uri="{FF2B5EF4-FFF2-40B4-BE49-F238E27FC236}">
                    <a16:creationId xmlns:a16="http://schemas.microsoft.com/office/drawing/2014/main" id="{29DDAA10-60C0-5E28-660E-CEB354A2D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673" y="5274142"/>
                <a:ext cx="2410175" cy="824681"/>
              </a:xfrm>
              <a:prstGeom prst="rect">
                <a:avLst/>
              </a:prstGeom>
              <a:blipFill>
                <a:blip r:embed="rId2"/>
                <a:stretch>
                  <a:fillRect l="-6313" t="-1481" b="-29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2961558-FE5C-1B7A-1574-F1C878F9F7ED}"/>
              </a:ext>
            </a:extLst>
          </p:cNvPr>
          <p:cNvSpPr txBox="1">
            <a:spLocks/>
          </p:cNvSpPr>
          <p:nvPr/>
        </p:nvSpPr>
        <p:spPr>
          <a:xfrm>
            <a:off x="6451399" y="5212888"/>
            <a:ext cx="2743899" cy="947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MP = Média Parcial</a:t>
            </a:r>
          </a:p>
          <a:p>
            <a:pPr marL="0" indent="0">
              <a:buNone/>
            </a:pPr>
            <a:r>
              <a:rPr lang="pt-BR" dirty="0"/>
              <a:t>EF = Exame Final</a:t>
            </a:r>
          </a:p>
          <a:p>
            <a:pPr marL="0" indent="0">
              <a:buNone/>
            </a:pPr>
            <a:r>
              <a:rPr lang="pt-BR" dirty="0"/>
              <a:t>MF = Média Final</a:t>
            </a:r>
          </a:p>
        </p:txBody>
      </p:sp>
    </p:spTree>
    <p:extLst>
      <p:ext uri="{BB962C8B-B14F-4D97-AF65-F5344CB8AC3E}">
        <p14:creationId xmlns:p14="http://schemas.microsoft.com/office/powerpoint/2010/main" val="354577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F7D2CE-4258-2AE4-7C1C-07F40244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4000"/>
              <a:t>Trabalhos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F5B20-DE77-1014-1879-E8693C61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algn="just"/>
            <a:r>
              <a:rPr lang="pt-BR" sz="2000" dirty="0"/>
              <a:t>Os trabalhos serão realizados em laboratório usando a bancada da FESTO com atuadores, válvulas, sensores, cabos e CLP.</a:t>
            </a:r>
          </a:p>
          <a:p>
            <a:endParaRPr lang="pt-BR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AA628C-5099-4057-D53E-D9F266FC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902CEA-C443-4831-BBAE-DD9637F21DF8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DE16D02-D3B0-E65C-54B5-99F74C87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302" y="803025"/>
            <a:ext cx="4604382" cy="550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0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F0339-E2EA-861B-1513-DC0D78E4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Sala de Aula – CHP – Turma 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769544-AD3C-02D7-FCD9-23E7046D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CEA-C443-4831-BBAE-DD9637F21DF8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804D698-8AE4-1EB1-2573-F67BA8894E31}"/>
              </a:ext>
            </a:extLst>
          </p:cNvPr>
          <p:cNvSpPr txBox="1">
            <a:spLocks/>
          </p:cNvSpPr>
          <p:nvPr/>
        </p:nvSpPr>
        <p:spPr>
          <a:xfrm>
            <a:off x="447135" y="2032574"/>
            <a:ext cx="3751053" cy="4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81899792-F989-B0BF-E533-5DE756FF1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55" y="1885738"/>
            <a:ext cx="4110181" cy="4110181"/>
          </a:xfrm>
          <a:prstGeom prst="rect">
            <a:avLst/>
          </a:prstGeo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734E15B5-1918-CF02-F457-55B903B77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271"/>
            <a:ext cx="4204855" cy="563892"/>
          </a:xfrm>
        </p:spPr>
        <p:txBody>
          <a:bodyPr>
            <a:normAutofit fontScale="92500"/>
          </a:bodyPr>
          <a:lstStyle/>
          <a:p>
            <a:r>
              <a:rPr lang="pt-BR" dirty="0"/>
              <a:t>Código da Turma: </a:t>
            </a:r>
            <a:r>
              <a:rPr lang="pt-BR" b="1" dirty="0"/>
              <a:t>msf4snq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Google Classroom Logo | Google sala de aula, Exemplo de carta, Ideias para  a sala de aula">
            <a:extLst>
              <a:ext uri="{FF2B5EF4-FFF2-40B4-BE49-F238E27FC236}">
                <a16:creationId xmlns:a16="http://schemas.microsoft.com/office/drawing/2014/main" id="{495AAE9A-5F38-EF2B-506A-81492E56D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" t="14546" r="6364" b="17979"/>
          <a:stretch/>
        </p:blipFill>
        <p:spPr bwMode="auto">
          <a:xfrm>
            <a:off x="1165066" y="2938352"/>
            <a:ext cx="3551122" cy="278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8596563-83E3-7342-AA64-47B66052960B}"/>
              </a:ext>
            </a:extLst>
          </p:cNvPr>
          <p:cNvSpPr txBox="1"/>
          <p:nvPr/>
        </p:nvSpPr>
        <p:spPr>
          <a:xfrm>
            <a:off x="5291794" y="5987018"/>
            <a:ext cx="663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https://classroom.google.com/c/Njk2NjI0NDgwOTkz?cjc=msf4snq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228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9E98062626E84994D527967C2D06FF" ma:contentTypeVersion="0" ma:contentTypeDescription="Crie um novo documento." ma:contentTypeScope="" ma:versionID="5aaf6b05c69e19c6fc3496ff5f0cc3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8ca922fc005368d008f66261bbd2e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883AF1-B015-4C29-A21D-0BB797A0C4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2DA177-D5CB-4E01-B15F-0F17A5B02E94}">
  <ds:schemaRefs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79B3350-B4EC-4E14-8DE5-2DCE663AD0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998</Words>
  <Application>Microsoft Office PowerPoint</Application>
  <PresentationFormat>Widescreen</PresentationFormat>
  <Paragraphs>191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do Office</vt:lpstr>
      <vt:lpstr>Apresentação do Curso</vt:lpstr>
      <vt:lpstr>O Professor da Disciplina</vt:lpstr>
      <vt:lpstr>Objetivos</vt:lpstr>
      <vt:lpstr>Tópicos de Aula</vt:lpstr>
      <vt:lpstr>Cronograma</vt:lpstr>
      <vt:lpstr>Notas</vt:lpstr>
      <vt:lpstr>Recuperação e Exame Final</vt:lpstr>
      <vt:lpstr>Trabalhos</vt:lpstr>
      <vt:lpstr>Google Sala de Aula – CHP – Turma A</vt:lpstr>
      <vt:lpstr>Google Sala de Aula – CHP – Turma B</vt:lpstr>
      <vt:lpstr>Google Sala de Aula – CHP – Turma C</vt:lpstr>
      <vt:lpstr>Github</vt:lpstr>
      <vt:lpstr>Outras Informações Importantes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Construção da Estrutura Física do Robô</dc:title>
  <dc:creator>Dhiego Fernandes Carvalho</dc:creator>
  <cp:lastModifiedBy>Dhiego Fernandes Carvalho</cp:lastModifiedBy>
  <cp:revision>55</cp:revision>
  <dcterms:created xsi:type="dcterms:W3CDTF">2023-03-23T15:31:03Z</dcterms:created>
  <dcterms:modified xsi:type="dcterms:W3CDTF">2024-07-03T19:04:48Z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0x010100E29E98062626E84994D527967C2D06FF</vt:lpwstr>
  </property>
</Properties>
</file>