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9" r:id="rId5"/>
    <p:sldId id="265" r:id="rId6"/>
    <p:sldId id="261" r:id="rId7"/>
    <p:sldId id="270" r:id="rId8"/>
    <p:sldId id="262" r:id="rId9"/>
    <p:sldId id="263" r:id="rId10"/>
    <p:sldId id="264"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Shift" id="{A28AEBE8-A065-47E2-A156-9651C4310389}">
          <p14:sldIdLst>
            <p14:sldId id="256"/>
            <p14:sldId id="257"/>
            <p14:sldId id="258"/>
            <p14:sldId id="269"/>
            <p14:sldId id="265"/>
            <p14:sldId id="261"/>
            <p14:sldId id="270"/>
            <p14:sldId id="262"/>
            <p14:sldId id="263"/>
            <p14:sldId id="264"/>
            <p14:sldId id="268"/>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81" d="100"/>
          <a:sy n="81" d="100"/>
        </p:scale>
        <p:origin x="10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DC25A-3B9D-4012-B75F-BB9B4C05D0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C90BB5-05B8-40E9-AD30-4653831CDF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E6D007-4978-4E28-B113-A83243D349AC}"/>
              </a:ext>
            </a:extLst>
          </p:cNvPr>
          <p:cNvSpPr>
            <a:spLocks noGrp="1"/>
          </p:cNvSpPr>
          <p:nvPr>
            <p:ph type="dt" sz="half" idx="10"/>
          </p:nvPr>
        </p:nvSpPr>
        <p:spPr/>
        <p:txBody>
          <a:bodyPr/>
          <a:lstStyle/>
          <a:p>
            <a:fld id="{861AB528-F135-426D-83F1-782CD8478125}" type="datetimeFigureOut">
              <a:rPr lang="en-IN" smtClean="0"/>
              <a:t>27-04-2021</a:t>
            </a:fld>
            <a:endParaRPr lang="en-IN"/>
          </a:p>
        </p:txBody>
      </p:sp>
      <p:sp>
        <p:nvSpPr>
          <p:cNvPr id="5" name="Footer Placeholder 4">
            <a:extLst>
              <a:ext uri="{FF2B5EF4-FFF2-40B4-BE49-F238E27FC236}">
                <a16:creationId xmlns:a16="http://schemas.microsoft.com/office/drawing/2014/main" id="{A89D7EEB-A9EF-46B8-BB8D-EBADF43CD0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56E236-4A05-4C9F-AEE2-18FC1A0E7632}"/>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9763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837B-FBAE-4C20-9618-EC0F80A376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9C22F6-15DD-40A4-B26F-D7AC62921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0BFF51-2D66-43F6-B47D-F3FEF3E8615F}"/>
              </a:ext>
            </a:extLst>
          </p:cNvPr>
          <p:cNvSpPr>
            <a:spLocks noGrp="1"/>
          </p:cNvSpPr>
          <p:nvPr>
            <p:ph type="dt" sz="half" idx="10"/>
          </p:nvPr>
        </p:nvSpPr>
        <p:spPr/>
        <p:txBody>
          <a:bodyPr/>
          <a:lstStyle/>
          <a:p>
            <a:fld id="{861AB528-F135-426D-83F1-782CD8478125}" type="datetimeFigureOut">
              <a:rPr lang="en-IN" smtClean="0"/>
              <a:t>27-04-2021</a:t>
            </a:fld>
            <a:endParaRPr lang="en-IN"/>
          </a:p>
        </p:txBody>
      </p:sp>
      <p:sp>
        <p:nvSpPr>
          <p:cNvPr id="5" name="Footer Placeholder 4">
            <a:extLst>
              <a:ext uri="{FF2B5EF4-FFF2-40B4-BE49-F238E27FC236}">
                <a16:creationId xmlns:a16="http://schemas.microsoft.com/office/drawing/2014/main" id="{E32CA916-63BC-4E15-85C6-795E9B261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EF8AB2-83FF-46CE-9FCE-410BDFB4D035}"/>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1383914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960E2C-144F-4BFD-927E-74CC58C357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B28A93-71C8-48F0-94C2-DC7ABD1E5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FF74D-85B5-4888-8BC0-845CDBC60D5D}"/>
              </a:ext>
            </a:extLst>
          </p:cNvPr>
          <p:cNvSpPr>
            <a:spLocks noGrp="1"/>
          </p:cNvSpPr>
          <p:nvPr>
            <p:ph type="dt" sz="half" idx="10"/>
          </p:nvPr>
        </p:nvSpPr>
        <p:spPr/>
        <p:txBody>
          <a:bodyPr/>
          <a:lstStyle/>
          <a:p>
            <a:fld id="{861AB528-F135-426D-83F1-782CD8478125}" type="datetimeFigureOut">
              <a:rPr lang="en-IN" smtClean="0"/>
              <a:t>27-04-2021</a:t>
            </a:fld>
            <a:endParaRPr lang="en-IN"/>
          </a:p>
        </p:txBody>
      </p:sp>
      <p:sp>
        <p:nvSpPr>
          <p:cNvPr id="5" name="Footer Placeholder 4">
            <a:extLst>
              <a:ext uri="{FF2B5EF4-FFF2-40B4-BE49-F238E27FC236}">
                <a16:creationId xmlns:a16="http://schemas.microsoft.com/office/drawing/2014/main" id="{E7AA46E9-1BDB-48E9-87D3-8D3EEA78F1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142C4C-D209-4868-A8A2-54C051FCDCE0}"/>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2034130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2337-0277-4815-94F9-E5E1DF4267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03A109-3DC4-4F09-9404-06F8A0CC95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9B536D-20A0-4BCC-8F9C-40D804B979C2}"/>
              </a:ext>
            </a:extLst>
          </p:cNvPr>
          <p:cNvSpPr>
            <a:spLocks noGrp="1"/>
          </p:cNvSpPr>
          <p:nvPr>
            <p:ph type="dt" sz="half" idx="10"/>
          </p:nvPr>
        </p:nvSpPr>
        <p:spPr/>
        <p:txBody>
          <a:bodyPr/>
          <a:lstStyle/>
          <a:p>
            <a:fld id="{861AB528-F135-426D-83F1-782CD8478125}" type="datetimeFigureOut">
              <a:rPr lang="en-IN" smtClean="0"/>
              <a:t>27-04-2021</a:t>
            </a:fld>
            <a:endParaRPr lang="en-IN"/>
          </a:p>
        </p:txBody>
      </p:sp>
      <p:sp>
        <p:nvSpPr>
          <p:cNvPr id="5" name="Footer Placeholder 4">
            <a:extLst>
              <a:ext uri="{FF2B5EF4-FFF2-40B4-BE49-F238E27FC236}">
                <a16:creationId xmlns:a16="http://schemas.microsoft.com/office/drawing/2014/main" id="{441E1811-12DA-4547-9FDD-6D590C901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8D5F5F-8F70-4859-9275-EC1B8D6A880D}"/>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50249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A0BF7A-E8BE-4944-A12A-5098A16023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042D1BD-11D3-4C22-97ED-E3F2213066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1F8A4F-581B-44FC-9789-6267BD6BA76F}"/>
              </a:ext>
            </a:extLst>
          </p:cNvPr>
          <p:cNvSpPr>
            <a:spLocks noGrp="1"/>
          </p:cNvSpPr>
          <p:nvPr>
            <p:ph type="dt" sz="half" idx="10"/>
          </p:nvPr>
        </p:nvSpPr>
        <p:spPr/>
        <p:txBody>
          <a:bodyPr/>
          <a:lstStyle/>
          <a:p>
            <a:fld id="{861AB528-F135-426D-83F1-782CD8478125}" type="datetimeFigureOut">
              <a:rPr lang="en-IN" smtClean="0"/>
              <a:t>27-04-2021</a:t>
            </a:fld>
            <a:endParaRPr lang="en-IN"/>
          </a:p>
        </p:txBody>
      </p:sp>
      <p:sp>
        <p:nvSpPr>
          <p:cNvPr id="5" name="Footer Placeholder 4">
            <a:extLst>
              <a:ext uri="{FF2B5EF4-FFF2-40B4-BE49-F238E27FC236}">
                <a16:creationId xmlns:a16="http://schemas.microsoft.com/office/drawing/2014/main" id="{DCB4B984-E9EF-466B-B472-15D59AC138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407F4-DD14-4516-A5C6-6FFC2C0C90F0}"/>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3239331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59046-851A-48A8-85BC-7834A6D8DD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0518345-E142-4DEB-AA17-E49F2DF251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0F82B4-5226-49DB-AB0F-3A9A61D6F9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B4DDD4-930A-4C78-B8D8-98868C1C255B}"/>
              </a:ext>
            </a:extLst>
          </p:cNvPr>
          <p:cNvSpPr>
            <a:spLocks noGrp="1"/>
          </p:cNvSpPr>
          <p:nvPr>
            <p:ph type="dt" sz="half" idx="10"/>
          </p:nvPr>
        </p:nvSpPr>
        <p:spPr/>
        <p:txBody>
          <a:bodyPr/>
          <a:lstStyle/>
          <a:p>
            <a:fld id="{861AB528-F135-426D-83F1-782CD8478125}" type="datetimeFigureOut">
              <a:rPr lang="en-IN" smtClean="0"/>
              <a:t>27-04-2021</a:t>
            </a:fld>
            <a:endParaRPr lang="en-IN"/>
          </a:p>
        </p:txBody>
      </p:sp>
      <p:sp>
        <p:nvSpPr>
          <p:cNvPr id="6" name="Footer Placeholder 5">
            <a:extLst>
              <a:ext uri="{FF2B5EF4-FFF2-40B4-BE49-F238E27FC236}">
                <a16:creationId xmlns:a16="http://schemas.microsoft.com/office/drawing/2014/main" id="{A7B31E2B-1924-4C46-84F3-AE19DEAAE4A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658EC8-CF77-4F3D-96E4-99D3339CD79E}"/>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3128989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4093F-8C5A-46BB-9825-498E4638A6C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DA5433-44DE-4DAA-83EE-7FAF5298C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22F19F-7B17-4883-8008-ADC911C6D3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5478C8B-CF71-4FF0-BC05-B78E0E5E40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A92CCF-16E4-4B5C-8C5E-FBBBCD45F77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C419D7-FDED-47E6-8F53-C5D8BA7D9257}"/>
              </a:ext>
            </a:extLst>
          </p:cNvPr>
          <p:cNvSpPr>
            <a:spLocks noGrp="1"/>
          </p:cNvSpPr>
          <p:nvPr>
            <p:ph type="dt" sz="half" idx="10"/>
          </p:nvPr>
        </p:nvSpPr>
        <p:spPr/>
        <p:txBody>
          <a:bodyPr/>
          <a:lstStyle/>
          <a:p>
            <a:fld id="{861AB528-F135-426D-83F1-782CD8478125}" type="datetimeFigureOut">
              <a:rPr lang="en-IN" smtClean="0"/>
              <a:t>27-04-2021</a:t>
            </a:fld>
            <a:endParaRPr lang="en-IN"/>
          </a:p>
        </p:txBody>
      </p:sp>
      <p:sp>
        <p:nvSpPr>
          <p:cNvPr id="8" name="Footer Placeholder 7">
            <a:extLst>
              <a:ext uri="{FF2B5EF4-FFF2-40B4-BE49-F238E27FC236}">
                <a16:creationId xmlns:a16="http://schemas.microsoft.com/office/drawing/2014/main" id="{398C7956-EC8A-4843-B6A5-6B46F850E93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392568-8982-435C-B306-49F94646152B}"/>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3475327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41F7D-5B06-4042-B45E-C9F4A5E965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9FB143D-8AE2-4D9D-A26B-77263F8518D6}"/>
              </a:ext>
            </a:extLst>
          </p:cNvPr>
          <p:cNvSpPr>
            <a:spLocks noGrp="1"/>
          </p:cNvSpPr>
          <p:nvPr>
            <p:ph type="dt" sz="half" idx="10"/>
          </p:nvPr>
        </p:nvSpPr>
        <p:spPr/>
        <p:txBody>
          <a:bodyPr/>
          <a:lstStyle/>
          <a:p>
            <a:fld id="{861AB528-F135-426D-83F1-782CD8478125}" type="datetimeFigureOut">
              <a:rPr lang="en-IN" smtClean="0"/>
              <a:t>27-04-2021</a:t>
            </a:fld>
            <a:endParaRPr lang="en-IN"/>
          </a:p>
        </p:txBody>
      </p:sp>
      <p:sp>
        <p:nvSpPr>
          <p:cNvPr id="4" name="Footer Placeholder 3">
            <a:extLst>
              <a:ext uri="{FF2B5EF4-FFF2-40B4-BE49-F238E27FC236}">
                <a16:creationId xmlns:a16="http://schemas.microsoft.com/office/drawing/2014/main" id="{53553845-7BED-45A0-ADB3-BE4055759C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1E1AE3-D9ED-44C6-9010-17E95F42D9BF}"/>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152428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8C862F-C8BE-4C00-907D-D10840164403}"/>
              </a:ext>
            </a:extLst>
          </p:cNvPr>
          <p:cNvSpPr>
            <a:spLocks noGrp="1"/>
          </p:cNvSpPr>
          <p:nvPr>
            <p:ph type="dt" sz="half" idx="10"/>
          </p:nvPr>
        </p:nvSpPr>
        <p:spPr/>
        <p:txBody>
          <a:bodyPr/>
          <a:lstStyle/>
          <a:p>
            <a:fld id="{861AB528-F135-426D-83F1-782CD8478125}" type="datetimeFigureOut">
              <a:rPr lang="en-IN" smtClean="0"/>
              <a:t>27-04-2021</a:t>
            </a:fld>
            <a:endParaRPr lang="en-IN"/>
          </a:p>
        </p:txBody>
      </p:sp>
      <p:sp>
        <p:nvSpPr>
          <p:cNvPr id="3" name="Footer Placeholder 2">
            <a:extLst>
              <a:ext uri="{FF2B5EF4-FFF2-40B4-BE49-F238E27FC236}">
                <a16:creationId xmlns:a16="http://schemas.microsoft.com/office/drawing/2014/main" id="{738D9D8C-5028-4B6C-810C-5986B38141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63905A-2592-41C2-9806-4A0BB1425C0C}"/>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2272500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D0446-E822-4C86-AAD6-7BF8B1E9C9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FA89A6-0626-4F91-94DF-0CF2D71CE7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AEBBF3-640F-4BCE-87DB-9CF54EB293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7C81F-C624-4B0C-B17C-4B8300FBC4C8}"/>
              </a:ext>
            </a:extLst>
          </p:cNvPr>
          <p:cNvSpPr>
            <a:spLocks noGrp="1"/>
          </p:cNvSpPr>
          <p:nvPr>
            <p:ph type="dt" sz="half" idx="10"/>
          </p:nvPr>
        </p:nvSpPr>
        <p:spPr/>
        <p:txBody>
          <a:bodyPr/>
          <a:lstStyle/>
          <a:p>
            <a:fld id="{861AB528-F135-426D-83F1-782CD8478125}" type="datetimeFigureOut">
              <a:rPr lang="en-IN" smtClean="0"/>
              <a:t>27-04-2021</a:t>
            </a:fld>
            <a:endParaRPr lang="en-IN"/>
          </a:p>
        </p:txBody>
      </p:sp>
      <p:sp>
        <p:nvSpPr>
          <p:cNvPr id="6" name="Footer Placeholder 5">
            <a:extLst>
              <a:ext uri="{FF2B5EF4-FFF2-40B4-BE49-F238E27FC236}">
                <a16:creationId xmlns:a16="http://schemas.microsoft.com/office/drawing/2014/main" id="{44518E89-FCDF-483C-B1A1-46B544C03C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840293-75A6-4C6C-87FE-3C7DAA18B70E}"/>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278648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E06EF-A5D9-4723-9805-F47A1D706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B573A13-CD09-4E07-8EE8-374A0B1640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02A9D6D-DA8E-4D3F-B6BD-22CE814B71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EF1375-3C2C-4F11-8D45-D2074FDE932D}"/>
              </a:ext>
            </a:extLst>
          </p:cNvPr>
          <p:cNvSpPr>
            <a:spLocks noGrp="1"/>
          </p:cNvSpPr>
          <p:nvPr>
            <p:ph type="dt" sz="half" idx="10"/>
          </p:nvPr>
        </p:nvSpPr>
        <p:spPr/>
        <p:txBody>
          <a:bodyPr/>
          <a:lstStyle/>
          <a:p>
            <a:fld id="{861AB528-F135-426D-83F1-782CD8478125}" type="datetimeFigureOut">
              <a:rPr lang="en-IN" smtClean="0"/>
              <a:t>27-04-2021</a:t>
            </a:fld>
            <a:endParaRPr lang="en-IN"/>
          </a:p>
        </p:txBody>
      </p:sp>
      <p:sp>
        <p:nvSpPr>
          <p:cNvPr id="6" name="Footer Placeholder 5">
            <a:extLst>
              <a:ext uri="{FF2B5EF4-FFF2-40B4-BE49-F238E27FC236}">
                <a16:creationId xmlns:a16="http://schemas.microsoft.com/office/drawing/2014/main" id="{A399B2BB-C60F-4208-B55E-C9B9B02BB1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05D9F4-EE81-4540-A6A4-4B8F88FA93F3}"/>
              </a:ext>
            </a:extLst>
          </p:cNvPr>
          <p:cNvSpPr>
            <a:spLocks noGrp="1"/>
          </p:cNvSpPr>
          <p:nvPr>
            <p:ph type="sldNum" sz="quarter" idx="12"/>
          </p:nvPr>
        </p:nvSpPr>
        <p:spPr/>
        <p:txBody>
          <a:bodyPr/>
          <a:lstStyle/>
          <a:p>
            <a:fld id="{C5A0C0EF-8E6D-4681-95B8-25F9149C37F0}" type="slidenum">
              <a:rPr lang="en-IN" smtClean="0"/>
              <a:t>‹#›</a:t>
            </a:fld>
            <a:endParaRPr lang="en-IN"/>
          </a:p>
        </p:txBody>
      </p:sp>
    </p:spTree>
    <p:extLst>
      <p:ext uri="{BB962C8B-B14F-4D97-AF65-F5344CB8AC3E}">
        <p14:creationId xmlns:p14="http://schemas.microsoft.com/office/powerpoint/2010/main" val="422886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653A20-E824-4821-923C-C05B5050B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B4CC65-9CF7-4CF0-BF6F-C2123B6C2A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2CA864-707C-446D-9E51-FA5FBA8F32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1AB528-F135-426D-83F1-782CD8478125}" type="datetimeFigureOut">
              <a:rPr lang="en-IN" smtClean="0"/>
              <a:t>27-04-2021</a:t>
            </a:fld>
            <a:endParaRPr lang="en-IN"/>
          </a:p>
        </p:txBody>
      </p:sp>
      <p:sp>
        <p:nvSpPr>
          <p:cNvPr id="5" name="Footer Placeholder 4">
            <a:extLst>
              <a:ext uri="{FF2B5EF4-FFF2-40B4-BE49-F238E27FC236}">
                <a16:creationId xmlns:a16="http://schemas.microsoft.com/office/drawing/2014/main" id="{49E54035-3808-4FDD-9DD6-94B56CF02F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3DD7E6-3880-412A-AF19-88F6089B1E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A0C0EF-8E6D-4681-95B8-25F9149C37F0}" type="slidenum">
              <a:rPr lang="en-IN" smtClean="0"/>
              <a:t>‹#›</a:t>
            </a:fld>
            <a:endParaRPr lang="en-IN"/>
          </a:p>
        </p:txBody>
      </p:sp>
    </p:spTree>
    <p:extLst>
      <p:ext uri="{BB962C8B-B14F-4D97-AF65-F5344CB8AC3E}">
        <p14:creationId xmlns:p14="http://schemas.microsoft.com/office/powerpoint/2010/main" val="34498411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217AB-D54D-44BA-BF9E-B6A778791FE2}"/>
              </a:ext>
            </a:extLst>
          </p:cNvPr>
          <p:cNvSpPr>
            <a:spLocks noGrp="1"/>
          </p:cNvSpPr>
          <p:nvPr>
            <p:ph type="title"/>
          </p:nvPr>
        </p:nvSpPr>
        <p:spPr>
          <a:xfrm>
            <a:off x="838200" y="2055043"/>
            <a:ext cx="10515600" cy="2469823"/>
          </a:xfrm>
        </p:spPr>
        <p:txBody>
          <a:bodyPr>
            <a:normAutofit/>
          </a:bodyPr>
          <a:lstStyle/>
          <a:p>
            <a:pPr algn="ctr"/>
            <a:r>
              <a:rPr lang="en-US" sz="6000" b="1" dirty="0"/>
              <a:t>OpenShift Overview</a:t>
            </a:r>
            <a:endParaRPr lang="en-IN" sz="6000" b="1" dirty="0"/>
          </a:p>
        </p:txBody>
      </p:sp>
    </p:spTree>
    <p:extLst>
      <p:ext uri="{BB962C8B-B14F-4D97-AF65-F5344CB8AC3E}">
        <p14:creationId xmlns:p14="http://schemas.microsoft.com/office/powerpoint/2010/main" val="3713048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288F-FE01-478E-8BCF-88C4E5115D4D}"/>
              </a:ext>
            </a:extLst>
          </p:cNvPr>
          <p:cNvSpPr>
            <a:spLocks noGrp="1"/>
          </p:cNvSpPr>
          <p:nvPr>
            <p:ph type="title"/>
          </p:nvPr>
        </p:nvSpPr>
        <p:spPr/>
        <p:txBody>
          <a:bodyPr/>
          <a:lstStyle/>
          <a:p>
            <a:pPr algn="ctr"/>
            <a:r>
              <a:rPr lang="en-US" b="1" u="sng" dirty="0"/>
              <a:t>Application Scaling</a:t>
            </a:r>
            <a:endParaRPr lang="en-IN" b="1" u="sng" dirty="0"/>
          </a:p>
        </p:txBody>
      </p:sp>
      <p:sp>
        <p:nvSpPr>
          <p:cNvPr id="3" name="Content Placeholder 2">
            <a:extLst>
              <a:ext uri="{FF2B5EF4-FFF2-40B4-BE49-F238E27FC236}">
                <a16:creationId xmlns:a16="http://schemas.microsoft.com/office/drawing/2014/main" id="{417F1324-4425-41DE-9E0B-87A075817256}"/>
              </a:ext>
            </a:extLst>
          </p:cNvPr>
          <p:cNvSpPr>
            <a:spLocks noGrp="1"/>
          </p:cNvSpPr>
          <p:nvPr>
            <p:ph idx="1"/>
          </p:nvPr>
        </p:nvSpPr>
        <p:spPr/>
        <p:txBody>
          <a:bodyPr>
            <a:normAutofit/>
          </a:bodyPr>
          <a:lstStyle/>
          <a:p>
            <a:r>
              <a:rPr lang="en-US" sz="2200" dirty="0"/>
              <a:t>Autoscaling is a feature in OpenShift where the applications deployed can scale and sink as and when required as per certain specifications</a:t>
            </a:r>
          </a:p>
          <a:p>
            <a:r>
              <a:rPr lang="en-US" sz="2200" dirty="0"/>
              <a:t>There are two types of application scaling :</a:t>
            </a:r>
          </a:p>
          <a:p>
            <a:pPr lvl="1">
              <a:buFont typeface="Wingdings" panose="05000000000000000000" pitchFamily="2" charset="2"/>
              <a:buChar char="Ø"/>
            </a:pPr>
            <a:r>
              <a:rPr lang="en-IN" sz="1800" dirty="0"/>
              <a:t>Vertical Scaling</a:t>
            </a:r>
          </a:p>
          <a:p>
            <a:pPr lvl="1">
              <a:buFont typeface="Wingdings" panose="05000000000000000000" pitchFamily="2" charset="2"/>
              <a:buChar char="Ø"/>
            </a:pPr>
            <a:r>
              <a:rPr lang="en-IN" sz="1800" dirty="0"/>
              <a:t>Horizontal Scaling</a:t>
            </a:r>
          </a:p>
          <a:p>
            <a:pPr marL="914400" lvl="2" indent="0">
              <a:buNone/>
            </a:pPr>
            <a:endParaRPr lang="en-IN" sz="1800" dirty="0"/>
          </a:p>
          <a:p>
            <a:pPr marL="800100" lvl="1" indent="-342900">
              <a:buFont typeface="+mj-lt"/>
              <a:buAutoNum type="arabicPeriod"/>
            </a:pPr>
            <a:endParaRPr lang="en-IN" sz="2200" dirty="0"/>
          </a:p>
          <a:p>
            <a:pPr marL="800100" lvl="1" indent="-342900">
              <a:buFont typeface="+mj-lt"/>
              <a:buAutoNum type="arabicPeriod"/>
            </a:pPr>
            <a:endParaRPr lang="en-IN" sz="1800" dirty="0"/>
          </a:p>
        </p:txBody>
      </p:sp>
    </p:spTree>
    <p:extLst>
      <p:ext uri="{BB962C8B-B14F-4D97-AF65-F5344CB8AC3E}">
        <p14:creationId xmlns:p14="http://schemas.microsoft.com/office/powerpoint/2010/main" val="3926223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2C591-99B5-4471-A574-A35296BD4AB7}"/>
              </a:ext>
            </a:extLst>
          </p:cNvPr>
          <p:cNvSpPr>
            <a:spLocks noGrp="1"/>
          </p:cNvSpPr>
          <p:nvPr>
            <p:ph type="ctrTitle"/>
          </p:nvPr>
        </p:nvSpPr>
        <p:spPr>
          <a:xfrm>
            <a:off x="1524000" y="641023"/>
            <a:ext cx="9144000" cy="1451728"/>
          </a:xfrm>
        </p:spPr>
        <p:txBody>
          <a:bodyPr>
            <a:normAutofit/>
          </a:bodyPr>
          <a:lstStyle/>
          <a:p>
            <a:r>
              <a:rPr lang="en-IN" sz="4000" b="1" u="sng" dirty="0"/>
              <a:t>Deployment Strategies</a:t>
            </a:r>
            <a:br>
              <a:rPr lang="en-IN" sz="4000" b="1" u="sng" dirty="0"/>
            </a:br>
            <a:endParaRPr lang="en-IN" sz="4000" b="1" u="sng" dirty="0"/>
          </a:p>
        </p:txBody>
      </p:sp>
      <p:sp>
        <p:nvSpPr>
          <p:cNvPr id="3" name="Subtitle 2">
            <a:extLst>
              <a:ext uri="{FF2B5EF4-FFF2-40B4-BE49-F238E27FC236}">
                <a16:creationId xmlns:a16="http://schemas.microsoft.com/office/drawing/2014/main" id="{3F03F3CC-86E4-423A-91E4-64E10912DD4C}"/>
              </a:ext>
            </a:extLst>
          </p:cNvPr>
          <p:cNvSpPr>
            <a:spLocks noGrp="1"/>
          </p:cNvSpPr>
          <p:nvPr>
            <p:ph type="subTitle" idx="1"/>
          </p:nvPr>
        </p:nvSpPr>
        <p:spPr>
          <a:xfrm>
            <a:off x="1524000" y="2196445"/>
            <a:ext cx="9144000" cy="3864990"/>
          </a:xfrm>
        </p:spPr>
        <p:txBody>
          <a:bodyPr>
            <a:normAutofit/>
          </a:bodyPr>
          <a:lstStyle/>
          <a:p>
            <a:pPr marL="342900" indent="-342900" algn="l">
              <a:buFont typeface="Arial" panose="020B0604020202020204" pitchFamily="34" charset="0"/>
              <a:buChar char="•"/>
            </a:pPr>
            <a:r>
              <a:rPr lang="en-US" sz="2200" dirty="0"/>
              <a:t>Deployment strategy in OpenShift defines a flow of deployment with different available methods</a:t>
            </a:r>
          </a:p>
          <a:p>
            <a:pPr marL="342900" indent="-342900" algn="l">
              <a:buFont typeface="Arial" panose="020B0604020202020204" pitchFamily="34" charset="0"/>
              <a:buChar char="•"/>
            </a:pPr>
            <a:r>
              <a:rPr lang="en-US" sz="2200" dirty="0"/>
              <a:t>following are the important types of deployment strategies</a:t>
            </a:r>
            <a:endParaRPr lang="en-IN" sz="2200" dirty="0"/>
          </a:p>
          <a:p>
            <a:pPr marL="914400" lvl="1" indent="-457200" algn="l">
              <a:buFont typeface="Wingdings" panose="05000000000000000000" pitchFamily="2" charset="2"/>
              <a:buChar char="Ø"/>
            </a:pPr>
            <a:r>
              <a:rPr lang="en-US" sz="1800" dirty="0"/>
              <a:t>Rolling strategy</a:t>
            </a:r>
          </a:p>
          <a:p>
            <a:pPr marL="914400" lvl="1" indent="-457200" algn="l">
              <a:buFont typeface="Wingdings" panose="05000000000000000000" pitchFamily="2" charset="2"/>
              <a:buChar char="Ø"/>
            </a:pPr>
            <a:r>
              <a:rPr lang="en-US" sz="1800" dirty="0"/>
              <a:t>Recreate strategy</a:t>
            </a:r>
          </a:p>
          <a:p>
            <a:pPr lvl="1" algn="l"/>
            <a:endParaRPr lang="en-US" sz="1800" dirty="0"/>
          </a:p>
        </p:txBody>
      </p:sp>
    </p:spTree>
    <p:extLst>
      <p:ext uri="{BB962C8B-B14F-4D97-AF65-F5344CB8AC3E}">
        <p14:creationId xmlns:p14="http://schemas.microsoft.com/office/powerpoint/2010/main" val="1794854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A25C7-6A11-421A-818F-D2D122F62CA0}"/>
              </a:ext>
            </a:extLst>
          </p:cNvPr>
          <p:cNvSpPr>
            <a:spLocks noGrp="1"/>
          </p:cNvSpPr>
          <p:nvPr>
            <p:ph type="title"/>
          </p:nvPr>
        </p:nvSpPr>
        <p:spPr>
          <a:xfrm>
            <a:off x="838200" y="2384981"/>
            <a:ext cx="10515600" cy="2394409"/>
          </a:xfrm>
        </p:spPr>
        <p:txBody>
          <a:bodyPr>
            <a:normAutofit/>
          </a:bodyPr>
          <a:lstStyle/>
          <a:p>
            <a:pPr algn="ctr"/>
            <a:r>
              <a:rPr lang="en-US" sz="6000" b="1" dirty="0"/>
              <a:t>THANK YOU</a:t>
            </a:r>
            <a:endParaRPr lang="en-IN" sz="6000" b="1" dirty="0"/>
          </a:p>
        </p:txBody>
      </p:sp>
    </p:spTree>
    <p:extLst>
      <p:ext uri="{BB962C8B-B14F-4D97-AF65-F5344CB8AC3E}">
        <p14:creationId xmlns:p14="http://schemas.microsoft.com/office/powerpoint/2010/main" val="48987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78B3-8F7C-481D-9EF6-F17DF6556CBC}"/>
              </a:ext>
            </a:extLst>
          </p:cNvPr>
          <p:cNvSpPr>
            <a:spLocks noGrp="1"/>
          </p:cNvSpPr>
          <p:nvPr>
            <p:ph type="ctrTitle"/>
          </p:nvPr>
        </p:nvSpPr>
        <p:spPr>
          <a:xfrm>
            <a:off x="1524000" y="424207"/>
            <a:ext cx="9144000" cy="1244337"/>
          </a:xfrm>
        </p:spPr>
        <p:txBody>
          <a:bodyPr/>
          <a:lstStyle/>
          <a:p>
            <a:r>
              <a:rPr lang="en-US" u="sng" dirty="0"/>
              <a:t>Agenda</a:t>
            </a:r>
            <a:endParaRPr lang="en-IN" u="sng" dirty="0"/>
          </a:p>
        </p:txBody>
      </p:sp>
      <p:sp>
        <p:nvSpPr>
          <p:cNvPr id="3" name="Subtitle 2">
            <a:extLst>
              <a:ext uri="{FF2B5EF4-FFF2-40B4-BE49-F238E27FC236}">
                <a16:creationId xmlns:a16="http://schemas.microsoft.com/office/drawing/2014/main" id="{4FBA118D-F109-466D-BEB2-AC8B984BC0F2}"/>
              </a:ext>
            </a:extLst>
          </p:cNvPr>
          <p:cNvSpPr>
            <a:spLocks noGrp="1"/>
          </p:cNvSpPr>
          <p:nvPr>
            <p:ph type="subTitle" idx="1"/>
          </p:nvPr>
        </p:nvSpPr>
        <p:spPr>
          <a:xfrm>
            <a:off x="3252247" y="1989057"/>
            <a:ext cx="5165889" cy="3450210"/>
          </a:xfrm>
        </p:spPr>
        <p:txBody>
          <a:bodyPr>
            <a:normAutofit/>
          </a:bodyPr>
          <a:lstStyle/>
          <a:p>
            <a:pPr marL="342900" indent="-342900" algn="l">
              <a:buFont typeface="Arial" panose="020B0604020202020204" pitchFamily="34" charset="0"/>
              <a:buChar char="•"/>
            </a:pPr>
            <a:r>
              <a:rPr lang="en-US" dirty="0"/>
              <a:t>What is OpenShift</a:t>
            </a:r>
          </a:p>
          <a:p>
            <a:pPr marL="342900" indent="-342900" algn="l">
              <a:buFont typeface="Arial" panose="020B0604020202020204" pitchFamily="34" charset="0"/>
              <a:buChar char="•"/>
            </a:pPr>
            <a:r>
              <a:rPr lang="en-US" dirty="0"/>
              <a:t>Features</a:t>
            </a:r>
          </a:p>
          <a:p>
            <a:pPr marL="342900" indent="-342900" algn="l">
              <a:buFont typeface="Arial" panose="020B0604020202020204" pitchFamily="34" charset="0"/>
              <a:buChar char="•"/>
            </a:pPr>
            <a:r>
              <a:rPr lang="en-US" dirty="0"/>
              <a:t>Basic Concept</a:t>
            </a:r>
          </a:p>
          <a:p>
            <a:pPr marL="342900" indent="-342900" algn="l">
              <a:buFont typeface="Arial" panose="020B0604020202020204" pitchFamily="34" charset="0"/>
              <a:buChar char="•"/>
            </a:pPr>
            <a:r>
              <a:rPr lang="en-IN" dirty="0"/>
              <a:t>How to create application</a:t>
            </a:r>
          </a:p>
          <a:p>
            <a:pPr marL="342900" indent="-342900" algn="l">
              <a:buFont typeface="Arial" panose="020B0604020202020204" pitchFamily="34" charset="0"/>
              <a:buChar char="•"/>
            </a:pPr>
            <a:r>
              <a:rPr lang="en-IN" dirty="0"/>
              <a:t>Build Automation</a:t>
            </a:r>
          </a:p>
          <a:p>
            <a:pPr marL="342900" indent="-342900" algn="l">
              <a:buFont typeface="Arial" panose="020B0604020202020204" pitchFamily="34" charset="0"/>
              <a:buChar char="•"/>
            </a:pPr>
            <a:r>
              <a:rPr lang="en-IN" dirty="0"/>
              <a:t>Application Scaling</a:t>
            </a:r>
          </a:p>
          <a:p>
            <a:pPr marL="342900" indent="-342900" algn="l">
              <a:buFont typeface="Arial" panose="020B0604020202020204" pitchFamily="34" charset="0"/>
              <a:buChar char="•"/>
            </a:pPr>
            <a:r>
              <a:rPr lang="en-IN" dirty="0"/>
              <a:t>Deployment Strategies</a:t>
            </a:r>
          </a:p>
          <a:p>
            <a:pPr algn="l"/>
            <a:endParaRPr lang="en-IN" dirty="0"/>
          </a:p>
          <a:p>
            <a:pPr marL="342900" indent="-342900" algn="l">
              <a:buFont typeface="Arial" panose="020B0604020202020204" pitchFamily="34" charset="0"/>
              <a:buChar char="•"/>
            </a:pPr>
            <a:endParaRPr lang="en-IN" dirty="0"/>
          </a:p>
        </p:txBody>
      </p:sp>
    </p:spTree>
    <p:extLst>
      <p:ext uri="{BB962C8B-B14F-4D97-AF65-F5344CB8AC3E}">
        <p14:creationId xmlns:p14="http://schemas.microsoft.com/office/powerpoint/2010/main" val="1350685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C083B-F8B2-4621-ABCF-EA6D1D99645D}"/>
              </a:ext>
            </a:extLst>
          </p:cNvPr>
          <p:cNvSpPr>
            <a:spLocks noGrp="1"/>
          </p:cNvSpPr>
          <p:nvPr>
            <p:ph type="ctrTitle"/>
          </p:nvPr>
        </p:nvSpPr>
        <p:spPr>
          <a:xfrm>
            <a:off x="1524000" y="235671"/>
            <a:ext cx="9144000" cy="923826"/>
          </a:xfrm>
        </p:spPr>
        <p:txBody>
          <a:bodyPr>
            <a:normAutofit/>
          </a:bodyPr>
          <a:lstStyle/>
          <a:p>
            <a:r>
              <a:rPr lang="en-US" sz="4000" b="1" u="sng" dirty="0"/>
              <a:t>What is OpenShift </a:t>
            </a:r>
            <a:endParaRPr lang="en-IN" sz="4000" b="1" u="sng" dirty="0"/>
          </a:p>
        </p:txBody>
      </p:sp>
      <p:sp>
        <p:nvSpPr>
          <p:cNvPr id="3" name="Subtitle 2">
            <a:extLst>
              <a:ext uri="{FF2B5EF4-FFF2-40B4-BE49-F238E27FC236}">
                <a16:creationId xmlns:a16="http://schemas.microsoft.com/office/drawing/2014/main" id="{344C8B2D-7FCF-4DBB-9954-47C8003D8D27}"/>
              </a:ext>
            </a:extLst>
          </p:cNvPr>
          <p:cNvSpPr>
            <a:spLocks noGrp="1"/>
          </p:cNvSpPr>
          <p:nvPr>
            <p:ph type="subTitle" idx="1"/>
          </p:nvPr>
        </p:nvSpPr>
        <p:spPr>
          <a:xfrm>
            <a:off x="1524000" y="1376313"/>
            <a:ext cx="9144000" cy="4506013"/>
          </a:xfrm>
        </p:spPr>
        <p:txBody>
          <a:bodyPr>
            <a:normAutofit/>
          </a:bodyPr>
          <a:lstStyle/>
          <a:p>
            <a:pPr marL="342900" indent="-342900" algn="l">
              <a:buFont typeface="Arial" panose="020B0604020202020204" pitchFamily="34" charset="0"/>
              <a:buChar char="•"/>
            </a:pPr>
            <a:endParaRPr lang="en-US" dirty="0"/>
          </a:p>
          <a:p>
            <a:pPr marL="342900" indent="-342900" algn="l">
              <a:buFont typeface="Wingdings" panose="05000000000000000000" pitchFamily="2" charset="2"/>
              <a:buChar char="Ø"/>
            </a:pPr>
            <a:r>
              <a:rPr lang="en-US" dirty="0"/>
              <a:t>OpenShift is a cloud development Platform as a Service (</a:t>
            </a:r>
            <a:r>
              <a:rPr lang="en-US" b="1" dirty="0"/>
              <a:t>PaaS</a:t>
            </a:r>
            <a:r>
              <a:rPr lang="en-US" dirty="0"/>
              <a:t>) hosted by Red Hat. It’s an open-source cloud-based user-friendly platform used to create, test, and run applications, and finally deploy them on cloud.</a:t>
            </a:r>
          </a:p>
          <a:p>
            <a:pPr marL="342900" indent="-342900" algn="l">
              <a:buFont typeface="Arial" panose="020B0604020202020204" pitchFamily="34" charset="0"/>
              <a:buChar char="•"/>
            </a:pPr>
            <a:endParaRPr lang="en-US" dirty="0"/>
          </a:p>
          <a:p>
            <a:pPr marL="342900" indent="-342900" algn="l">
              <a:buFont typeface="Wingdings" panose="05000000000000000000" pitchFamily="2" charset="2"/>
              <a:buChar char="Ø"/>
            </a:pPr>
            <a:r>
              <a:rPr lang="en-US" dirty="0"/>
              <a:t>OpenShift is capable of managing applications written in different languages, such as Node.js, Ruby, Python, Perl,  Java etc.</a:t>
            </a:r>
          </a:p>
        </p:txBody>
      </p:sp>
    </p:spTree>
    <p:extLst>
      <p:ext uri="{BB962C8B-B14F-4D97-AF65-F5344CB8AC3E}">
        <p14:creationId xmlns:p14="http://schemas.microsoft.com/office/powerpoint/2010/main" val="1934498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E29295-6424-4A7D-B97C-43DDF2C0C6B6}"/>
              </a:ext>
            </a:extLst>
          </p:cNvPr>
          <p:cNvSpPr>
            <a:spLocks noGrp="1"/>
          </p:cNvSpPr>
          <p:nvPr>
            <p:ph type="title"/>
          </p:nvPr>
        </p:nvSpPr>
        <p:spPr/>
        <p:txBody>
          <a:bodyPr/>
          <a:lstStyle/>
          <a:p>
            <a:pPr algn="ctr"/>
            <a:r>
              <a:rPr lang="en-US" b="1" u="sng" dirty="0"/>
              <a:t>IaaS vs PaaS vs SaaS</a:t>
            </a:r>
            <a:endParaRPr lang="en-IN" b="1" u="sng" dirty="0"/>
          </a:p>
        </p:txBody>
      </p:sp>
      <p:pic>
        <p:nvPicPr>
          <p:cNvPr id="1026" name="Picture 2" descr="saas vs paas vs iaas breakdown">
            <a:extLst>
              <a:ext uri="{FF2B5EF4-FFF2-40B4-BE49-F238E27FC236}">
                <a16:creationId xmlns:a16="http://schemas.microsoft.com/office/drawing/2014/main" id="{E365CC52-A30C-4E6D-8508-5459F2E5246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08000" y="1690688"/>
            <a:ext cx="6192520" cy="5035232"/>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7128190C-57D6-46D5-A527-FACF2C2034C5}"/>
              </a:ext>
            </a:extLst>
          </p:cNvPr>
          <p:cNvPicPr>
            <a:picLocks noGrp="1" noChangeAspect="1"/>
          </p:cNvPicPr>
          <p:nvPr>
            <p:ph sz="half" idx="2"/>
          </p:nvPr>
        </p:nvPicPr>
        <p:blipFill>
          <a:blip r:embed="rId3"/>
          <a:stretch>
            <a:fillRect/>
          </a:stretch>
        </p:blipFill>
        <p:spPr>
          <a:xfrm>
            <a:off x="7335520" y="1690688"/>
            <a:ext cx="4653280" cy="4933632"/>
          </a:xfrm>
          <a:prstGeom prst="rect">
            <a:avLst/>
          </a:prstGeom>
        </p:spPr>
      </p:pic>
    </p:spTree>
    <p:extLst>
      <p:ext uri="{BB962C8B-B14F-4D97-AF65-F5344CB8AC3E}">
        <p14:creationId xmlns:p14="http://schemas.microsoft.com/office/powerpoint/2010/main" val="4170858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095D2-87A9-412F-B8A3-C56E5B9FE031}"/>
              </a:ext>
            </a:extLst>
          </p:cNvPr>
          <p:cNvSpPr>
            <a:spLocks noGrp="1"/>
          </p:cNvSpPr>
          <p:nvPr>
            <p:ph type="title"/>
          </p:nvPr>
        </p:nvSpPr>
        <p:spPr/>
        <p:txBody>
          <a:bodyPr/>
          <a:lstStyle/>
          <a:p>
            <a:pPr algn="ctr"/>
            <a:r>
              <a:rPr lang="en-US" b="1" u="sng" dirty="0"/>
              <a:t>Features</a:t>
            </a:r>
            <a:endParaRPr lang="en-IN" b="1" u="sng" dirty="0"/>
          </a:p>
        </p:txBody>
      </p:sp>
      <p:sp>
        <p:nvSpPr>
          <p:cNvPr id="3" name="Subtitle 2">
            <a:extLst>
              <a:ext uri="{FF2B5EF4-FFF2-40B4-BE49-F238E27FC236}">
                <a16:creationId xmlns:a16="http://schemas.microsoft.com/office/drawing/2014/main" id="{F2800E74-621E-42E9-B1A5-CAC8A12ECD30}"/>
              </a:ext>
            </a:extLst>
          </p:cNvPr>
          <p:cNvSpPr>
            <a:spLocks noGrp="1"/>
          </p:cNvSpPr>
          <p:nvPr>
            <p:ph sz="half" idx="1"/>
          </p:nvPr>
        </p:nvSpPr>
        <p:spPr/>
        <p:txBody>
          <a:bodyPr>
            <a:normAutofit/>
          </a:bodyPr>
          <a:lstStyle/>
          <a:p>
            <a:pPr marL="342900" indent="-342900" algn="l">
              <a:buFont typeface="Arial" panose="020B0604020202020204" pitchFamily="34" charset="0"/>
              <a:buChar char="•"/>
            </a:pPr>
            <a:r>
              <a:rPr lang="en-IN" sz="2000" dirty="0"/>
              <a:t>Multiple Language Support</a:t>
            </a:r>
          </a:p>
          <a:p>
            <a:pPr marL="342900" indent="-342900" algn="l">
              <a:buFont typeface="Arial" panose="020B0604020202020204" pitchFamily="34" charset="0"/>
              <a:buChar char="•"/>
            </a:pPr>
            <a:r>
              <a:rPr lang="en-IN" sz="2000" dirty="0"/>
              <a:t>Multiple Database Support</a:t>
            </a:r>
          </a:p>
          <a:p>
            <a:pPr marL="342900" indent="-342900" algn="l">
              <a:buFont typeface="Arial" panose="020B0604020202020204" pitchFamily="34" charset="0"/>
              <a:buChar char="•"/>
            </a:pPr>
            <a:r>
              <a:rPr lang="en-IN" sz="2000" dirty="0"/>
              <a:t>Source Code Version Management</a:t>
            </a:r>
          </a:p>
          <a:p>
            <a:pPr marL="342900" indent="-342900"/>
            <a:r>
              <a:rPr lang="en-US" sz="2000" dirty="0"/>
              <a:t>Build Management</a:t>
            </a:r>
          </a:p>
          <a:p>
            <a:pPr marL="342900" indent="-342900"/>
            <a:r>
              <a:rPr lang="en-US" sz="2000" dirty="0"/>
              <a:t>Automatic Application Scaling</a:t>
            </a:r>
            <a:endParaRPr lang="en-IN" sz="2000" dirty="0"/>
          </a:p>
        </p:txBody>
      </p:sp>
      <p:sp>
        <p:nvSpPr>
          <p:cNvPr id="4" name="Content Placeholder 3">
            <a:extLst>
              <a:ext uri="{FF2B5EF4-FFF2-40B4-BE49-F238E27FC236}">
                <a16:creationId xmlns:a16="http://schemas.microsoft.com/office/drawing/2014/main" id="{7DA17785-FB13-4097-8BA4-DEF11750F885}"/>
              </a:ext>
            </a:extLst>
          </p:cNvPr>
          <p:cNvSpPr>
            <a:spLocks noGrp="1"/>
          </p:cNvSpPr>
          <p:nvPr>
            <p:ph sz="half" idx="2"/>
          </p:nvPr>
        </p:nvSpPr>
        <p:spPr>
          <a:xfrm>
            <a:off x="5929459" y="1825625"/>
            <a:ext cx="5806911" cy="4351338"/>
          </a:xfrm>
        </p:spPr>
        <p:txBody>
          <a:bodyPr>
            <a:normAutofit/>
          </a:bodyPr>
          <a:lstStyle/>
          <a:p>
            <a:r>
              <a:rPr lang="en-US" sz="2000" dirty="0"/>
              <a:t>Rich Command-line Toolset</a:t>
            </a:r>
          </a:p>
          <a:p>
            <a:r>
              <a:rPr lang="en-US" sz="2000" dirty="0"/>
              <a:t>Remote SSH Login to Applications</a:t>
            </a:r>
          </a:p>
          <a:p>
            <a:r>
              <a:rPr lang="en-US" sz="2000" dirty="0"/>
              <a:t>Continuous Integration and Release Management</a:t>
            </a:r>
          </a:p>
          <a:p>
            <a:r>
              <a:rPr lang="en-US" sz="2000" dirty="0"/>
              <a:t>Remote Debugging of Applications</a:t>
            </a:r>
            <a:endParaRPr lang="en-IN" sz="2000" dirty="0"/>
          </a:p>
        </p:txBody>
      </p:sp>
    </p:spTree>
    <p:extLst>
      <p:ext uri="{BB962C8B-B14F-4D97-AF65-F5344CB8AC3E}">
        <p14:creationId xmlns:p14="http://schemas.microsoft.com/office/powerpoint/2010/main" val="4264671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324A6-D8A0-47D1-8744-1B2EA2650950}"/>
              </a:ext>
            </a:extLst>
          </p:cNvPr>
          <p:cNvSpPr>
            <a:spLocks noGrp="1"/>
          </p:cNvSpPr>
          <p:nvPr>
            <p:ph type="title"/>
          </p:nvPr>
        </p:nvSpPr>
        <p:spPr/>
        <p:txBody>
          <a:bodyPr/>
          <a:lstStyle/>
          <a:p>
            <a:pPr algn="ctr"/>
            <a:r>
              <a:rPr lang="en-US" b="1" u="sng" dirty="0"/>
              <a:t>Basic Concept</a:t>
            </a:r>
            <a:endParaRPr lang="en-IN" b="1" u="sng" dirty="0"/>
          </a:p>
        </p:txBody>
      </p:sp>
      <p:sp>
        <p:nvSpPr>
          <p:cNvPr id="3" name="Content Placeholder 2">
            <a:extLst>
              <a:ext uri="{FF2B5EF4-FFF2-40B4-BE49-F238E27FC236}">
                <a16:creationId xmlns:a16="http://schemas.microsoft.com/office/drawing/2014/main" id="{8A0CCB62-AE27-4CF8-8AB4-B4D15DAF219C}"/>
              </a:ext>
            </a:extLst>
          </p:cNvPr>
          <p:cNvSpPr>
            <a:spLocks noGrp="1"/>
          </p:cNvSpPr>
          <p:nvPr>
            <p:ph idx="1"/>
          </p:nvPr>
        </p:nvSpPr>
        <p:spPr>
          <a:xfrm>
            <a:off x="1024759" y="1825626"/>
            <a:ext cx="10665372" cy="2784082"/>
          </a:xfrm>
        </p:spPr>
        <p:txBody>
          <a:bodyPr>
            <a:normAutofit/>
          </a:bodyPr>
          <a:lstStyle/>
          <a:p>
            <a:pPr>
              <a:buFont typeface="Wingdings" panose="05000000000000000000" pitchFamily="2" charset="2"/>
              <a:buChar char="q"/>
            </a:pPr>
            <a:r>
              <a:rPr lang="en-IN" sz="1600" b="1" u="sng" dirty="0"/>
              <a:t>Images</a:t>
            </a:r>
            <a:r>
              <a:rPr lang="en-IN" sz="1600" b="1" dirty="0"/>
              <a:t> : </a:t>
            </a:r>
            <a:r>
              <a:rPr lang="en-IN" sz="1400" dirty="0"/>
              <a:t>Image is read-only template that contains a set of instructions for creating a container</a:t>
            </a:r>
            <a:endParaRPr lang="en-IN" sz="1400" b="1" dirty="0"/>
          </a:p>
          <a:p>
            <a:pPr>
              <a:buFont typeface="Wingdings" panose="05000000000000000000" pitchFamily="2" charset="2"/>
              <a:buChar char="q"/>
            </a:pPr>
            <a:r>
              <a:rPr lang="en-IN" sz="1600" b="1" u="sng" dirty="0"/>
              <a:t>Containers</a:t>
            </a:r>
            <a:r>
              <a:rPr lang="en-IN" sz="1600" b="1" dirty="0"/>
              <a:t> : </a:t>
            </a:r>
            <a:r>
              <a:rPr lang="en-IN" sz="1400" dirty="0"/>
              <a:t>Container is a runnable instance of an image. They are created after image is deployed.</a:t>
            </a:r>
            <a:endParaRPr lang="en-IN" sz="1400" b="1" dirty="0"/>
          </a:p>
          <a:p>
            <a:pPr>
              <a:buFont typeface="Wingdings" panose="05000000000000000000" pitchFamily="2" charset="2"/>
              <a:buChar char="q"/>
            </a:pPr>
            <a:r>
              <a:rPr lang="en-IN" sz="1600" b="1" u="sng" dirty="0"/>
              <a:t>Pods</a:t>
            </a:r>
            <a:r>
              <a:rPr lang="en-IN" sz="1600" b="1" dirty="0"/>
              <a:t> : </a:t>
            </a:r>
            <a:r>
              <a:rPr lang="en-IN" sz="1400" dirty="0"/>
              <a:t>Collection of containers. Each Pod is allocated its own internal IP, so containers within Pods can share their local storage and networking.</a:t>
            </a:r>
            <a:endParaRPr lang="en-IN" sz="1400" b="1" dirty="0"/>
          </a:p>
          <a:p>
            <a:pPr>
              <a:buFont typeface="Wingdings" panose="05000000000000000000" pitchFamily="2" charset="2"/>
              <a:buChar char="q"/>
            </a:pPr>
            <a:r>
              <a:rPr lang="en-IN" sz="1600" b="1" u="sng" dirty="0"/>
              <a:t>Services</a:t>
            </a:r>
            <a:r>
              <a:rPr lang="en-IN" sz="1600" b="1" dirty="0"/>
              <a:t> : </a:t>
            </a:r>
            <a:r>
              <a:rPr lang="en-IN" sz="1400" dirty="0"/>
              <a:t>Services are logical set of Pods. Service is an abstract layer on top of Pods which provides a single IP &amp; DNS name through which Pods can be accessed. Service serves as an internal load balancer.</a:t>
            </a:r>
            <a:endParaRPr lang="en-IN" sz="1400" b="1" dirty="0"/>
          </a:p>
          <a:p>
            <a:pPr>
              <a:buFont typeface="Wingdings" panose="05000000000000000000" pitchFamily="2" charset="2"/>
              <a:buChar char="q"/>
            </a:pPr>
            <a:r>
              <a:rPr lang="en-IN" sz="1600" b="1" u="sng" dirty="0"/>
              <a:t>Routes</a:t>
            </a:r>
            <a:r>
              <a:rPr lang="en-IN" sz="1600" b="1" dirty="0"/>
              <a:t> : </a:t>
            </a:r>
            <a:r>
              <a:rPr lang="en-IN" sz="1400" dirty="0"/>
              <a:t>Routing is a method of exposing the service to external world by creating and configuring externally reachable hostname.</a:t>
            </a:r>
            <a:endParaRPr lang="en-IN" sz="1400" b="1" dirty="0"/>
          </a:p>
          <a:p>
            <a:endParaRPr lang="en-IN" sz="1600" b="1" dirty="0"/>
          </a:p>
        </p:txBody>
      </p:sp>
    </p:spTree>
    <p:extLst>
      <p:ext uri="{BB962C8B-B14F-4D97-AF65-F5344CB8AC3E}">
        <p14:creationId xmlns:p14="http://schemas.microsoft.com/office/powerpoint/2010/main" val="3347084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3DD8A45-325A-4C96-A5D4-08DEB6E3A5D7}"/>
              </a:ext>
            </a:extLst>
          </p:cNvPr>
          <p:cNvPicPr>
            <a:picLocks noGrp="1" noChangeAspect="1"/>
          </p:cNvPicPr>
          <p:nvPr>
            <p:ph idx="1"/>
          </p:nvPr>
        </p:nvPicPr>
        <p:blipFill rotWithShape="1">
          <a:blip r:embed="rId2"/>
          <a:srcRect t="19"/>
          <a:stretch/>
        </p:blipFill>
        <p:spPr>
          <a:xfrm>
            <a:off x="20" y="10709"/>
            <a:ext cx="5831820" cy="5810971"/>
          </a:xfrm>
          <a:prstGeom prst="rect">
            <a:avLst/>
          </a:prstGeom>
        </p:spPr>
      </p:pic>
      <p:pic>
        <p:nvPicPr>
          <p:cNvPr id="2" name="Picture 1">
            <a:extLst>
              <a:ext uri="{FF2B5EF4-FFF2-40B4-BE49-F238E27FC236}">
                <a16:creationId xmlns:a16="http://schemas.microsoft.com/office/drawing/2014/main" id="{0F7E0867-B19B-4F6B-938D-8ADE68A00C16}"/>
              </a:ext>
            </a:extLst>
          </p:cNvPr>
          <p:cNvPicPr>
            <a:picLocks noChangeAspect="1"/>
          </p:cNvPicPr>
          <p:nvPr/>
        </p:nvPicPr>
        <p:blipFill>
          <a:blip r:embed="rId3"/>
          <a:stretch>
            <a:fillRect/>
          </a:stretch>
        </p:blipFill>
        <p:spPr>
          <a:xfrm>
            <a:off x="6360160" y="0"/>
            <a:ext cx="5831820" cy="5821680"/>
          </a:xfrm>
          <a:prstGeom prst="rect">
            <a:avLst/>
          </a:prstGeom>
        </p:spPr>
      </p:pic>
    </p:spTree>
    <p:extLst>
      <p:ext uri="{BB962C8B-B14F-4D97-AF65-F5344CB8AC3E}">
        <p14:creationId xmlns:p14="http://schemas.microsoft.com/office/powerpoint/2010/main" val="365185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928E1-12FE-496F-A52E-1CDC3976796F}"/>
              </a:ext>
            </a:extLst>
          </p:cNvPr>
          <p:cNvSpPr>
            <a:spLocks noGrp="1"/>
          </p:cNvSpPr>
          <p:nvPr>
            <p:ph type="title"/>
          </p:nvPr>
        </p:nvSpPr>
        <p:spPr/>
        <p:txBody>
          <a:bodyPr/>
          <a:lstStyle/>
          <a:p>
            <a:pPr algn="ctr"/>
            <a:r>
              <a:rPr lang="en-IN" b="1" u="sng" dirty="0"/>
              <a:t>Creating New Application</a:t>
            </a:r>
          </a:p>
        </p:txBody>
      </p:sp>
      <p:sp>
        <p:nvSpPr>
          <p:cNvPr id="3" name="Content Placeholder 2">
            <a:extLst>
              <a:ext uri="{FF2B5EF4-FFF2-40B4-BE49-F238E27FC236}">
                <a16:creationId xmlns:a16="http://schemas.microsoft.com/office/drawing/2014/main" id="{7F5FD180-3E71-47BF-B0D5-2822ECC690A4}"/>
              </a:ext>
            </a:extLst>
          </p:cNvPr>
          <p:cNvSpPr>
            <a:spLocks noGrp="1"/>
          </p:cNvSpPr>
          <p:nvPr>
            <p:ph idx="1"/>
          </p:nvPr>
        </p:nvSpPr>
        <p:spPr>
          <a:xfrm>
            <a:off x="735291" y="1611984"/>
            <a:ext cx="10803117" cy="4703975"/>
          </a:xfrm>
        </p:spPr>
        <p:txBody>
          <a:bodyPr/>
          <a:lstStyle/>
          <a:p>
            <a:r>
              <a:rPr lang="en-US" sz="2000" dirty="0"/>
              <a:t>OpenShift consists of two types of medians to create and deploy applications, either by GUI or by CLI.</a:t>
            </a:r>
          </a:p>
          <a:p>
            <a:endParaRPr lang="en-US" sz="2000" dirty="0"/>
          </a:p>
          <a:p>
            <a:r>
              <a:rPr lang="en-US" sz="2000" dirty="0"/>
              <a:t>In OpenShift, there are 3 methods of creating a new application.</a:t>
            </a:r>
          </a:p>
          <a:p>
            <a:pPr lvl="3">
              <a:buFont typeface="Wingdings" panose="05000000000000000000" pitchFamily="2" charset="2"/>
              <a:buChar char="Ø"/>
            </a:pPr>
            <a:r>
              <a:rPr lang="en-US" dirty="0"/>
              <a:t>From a source code</a:t>
            </a:r>
          </a:p>
          <a:p>
            <a:pPr lvl="3">
              <a:buFont typeface="Wingdings" panose="05000000000000000000" pitchFamily="2" charset="2"/>
              <a:buChar char="Ø"/>
            </a:pPr>
            <a:r>
              <a:rPr lang="en-US" dirty="0"/>
              <a:t>From an image</a:t>
            </a:r>
          </a:p>
          <a:p>
            <a:pPr lvl="3">
              <a:buFont typeface="Wingdings" panose="05000000000000000000" pitchFamily="2" charset="2"/>
              <a:buChar char="Ø"/>
            </a:pPr>
            <a:r>
              <a:rPr lang="en-US" dirty="0"/>
              <a:t>From a template</a:t>
            </a:r>
          </a:p>
          <a:p>
            <a:endParaRPr lang="en-US" dirty="0"/>
          </a:p>
          <a:p>
            <a:endParaRPr lang="en-US" dirty="0"/>
          </a:p>
          <a:p>
            <a:endParaRPr lang="en-US" dirty="0"/>
          </a:p>
          <a:p>
            <a:pPr marL="1371600" lvl="3" indent="0">
              <a:buNone/>
            </a:pPr>
            <a:endParaRPr lang="en-US" dirty="0"/>
          </a:p>
          <a:p>
            <a:endParaRPr lang="en-IN" dirty="0"/>
          </a:p>
        </p:txBody>
      </p:sp>
    </p:spTree>
    <p:extLst>
      <p:ext uri="{BB962C8B-B14F-4D97-AF65-F5344CB8AC3E}">
        <p14:creationId xmlns:p14="http://schemas.microsoft.com/office/powerpoint/2010/main" val="282956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89586-0CED-483B-8D1D-49D93A0C279C}"/>
              </a:ext>
            </a:extLst>
          </p:cNvPr>
          <p:cNvSpPr>
            <a:spLocks noGrp="1"/>
          </p:cNvSpPr>
          <p:nvPr>
            <p:ph type="title"/>
          </p:nvPr>
        </p:nvSpPr>
        <p:spPr>
          <a:xfrm>
            <a:off x="838200" y="365126"/>
            <a:ext cx="10515600" cy="1096030"/>
          </a:xfrm>
        </p:spPr>
        <p:txBody>
          <a:bodyPr>
            <a:normAutofit fontScale="90000"/>
          </a:bodyPr>
          <a:lstStyle/>
          <a:p>
            <a:pPr algn="ctr"/>
            <a:r>
              <a:rPr lang="en-IN" b="1" u="sng" dirty="0"/>
              <a:t>Build Automation</a:t>
            </a:r>
            <a:br>
              <a:rPr lang="en-IN" dirty="0"/>
            </a:br>
            <a:endParaRPr lang="en-IN" dirty="0"/>
          </a:p>
        </p:txBody>
      </p:sp>
      <p:sp>
        <p:nvSpPr>
          <p:cNvPr id="3" name="Content Placeholder 2">
            <a:extLst>
              <a:ext uri="{FF2B5EF4-FFF2-40B4-BE49-F238E27FC236}">
                <a16:creationId xmlns:a16="http://schemas.microsoft.com/office/drawing/2014/main" id="{62A20FD5-844A-4490-9CF1-A28C7B39752D}"/>
              </a:ext>
            </a:extLst>
          </p:cNvPr>
          <p:cNvSpPr>
            <a:spLocks noGrp="1"/>
          </p:cNvSpPr>
          <p:nvPr>
            <p:ph idx="1"/>
          </p:nvPr>
        </p:nvSpPr>
        <p:spPr>
          <a:xfrm>
            <a:off x="838200" y="1461156"/>
            <a:ext cx="10515600" cy="4715807"/>
          </a:xfrm>
        </p:spPr>
        <p:txBody>
          <a:bodyPr>
            <a:normAutofit/>
          </a:bodyPr>
          <a:lstStyle/>
          <a:p>
            <a:r>
              <a:rPr lang="en-US" sz="2000" dirty="0"/>
              <a:t>In OpenShift, we have multiple methods of automating the build pipeline. In order to do that we need to create a BuildConfig resource to describe the build flow. The flow in BuildConfig can be compared with the job definition in Jenkins job definition. While creating the build flow, we have to choose the build strategy.</a:t>
            </a:r>
          </a:p>
          <a:p>
            <a:endParaRPr lang="en-IN" sz="2000" dirty="0"/>
          </a:p>
          <a:p>
            <a:r>
              <a:rPr lang="en-US" sz="2000" dirty="0"/>
              <a:t>OpenShift build strategies </a:t>
            </a:r>
          </a:p>
          <a:p>
            <a:pPr lvl="3">
              <a:buFont typeface="Wingdings" panose="05000000000000000000" pitchFamily="2" charset="2"/>
              <a:buChar char="Ø"/>
            </a:pPr>
            <a:r>
              <a:rPr lang="en-US" dirty="0"/>
              <a:t>Source-to-image strategy</a:t>
            </a:r>
          </a:p>
          <a:p>
            <a:pPr lvl="3">
              <a:buFont typeface="Wingdings" panose="05000000000000000000" pitchFamily="2" charset="2"/>
              <a:buChar char="Ø"/>
            </a:pPr>
            <a:r>
              <a:rPr lang="en-US" dirty="0"/>
              <a:t>Docker strategy</a:t>
            </a:r>
          </a:p>
          <a:p>
            <a:pPr marL="0" indent="0">
              <a:buNone/>
            </a:pPr>
            <a:endParaRPr lang="en-IN" sz="2400" dirty="0"/>
          </a:p>
        </p:txBody>
      </p:sp>
    </p:spTree>
    <p:extLst>
      <p:ext uri="{BB962C8B-B14F-4D97-AF65-F5344CB8AC3E}">
        <p14:creationId xmlns:p14="http://schemas.microsoft.com/office/powerpoint/2010/main" val="36823367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45756</TotalTime>
  <Words>435</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Wingdings</vt:lpstr>
      <vt:lpstr>Office Theme</vt:lpstr>
      <vt:lpstr>OpenShift Overview</vt:lpstr>
      <vt:lpstr>Agenda</vt:lpstr>
      <vt:lpstr>What is OpenShift </vt:lpstr>
      <vt:lpstr>IaaS vs PaaS vs SaaS</vt:lpstr>
      <vt:lpstr>Features</vt:lpstr>
      <vt:lpstr>Basic Concept</vt:lpstr>
      <vt:lpstr>PowerPoint Presentation</vt:lpstr>
      <vt:lpstr>Creating New Application</vt:lpstr>
      <vt:lpstr>Build Automation </vt:lpstr>
      <vt:lpstr>Application Scaling</vt:lpstr>
      <vt:lpstr>Deployment Strategies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OpenShift Overview</dc:title>
  <dc:creator>Dhirendra Singh</dc:creator>
  <cp:lastModifiedBy>Dhirendra Singh48</cp:lastModifiedBy>
  <cp:revision>47</cp:revision>
  <dcterms:created xsi:type="dcterms:W3CDTF">2021-01-16T20:34:52Z</dcterms:created>
  <dcterms:modified xsi:type="dcterms:W3CDTF">2021-04-27T09:37:07Z</dcterms:modified>
</cp:coreProperties>
</file>