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6" r:id="rId6"/>
    <p:sldId id="265" r:id="rId7"/>
    <p:sldId id="260" r:id="rId8"/>
    <p:sldId id="261" r:id="rId9"/>
    <p:sldId id="270" r:id="rId10"/>
    <p:sldId id="271" r:id="rId11"/>
    <p:sldId id="262" r:id="rId12"/>
    <p:sldId id="263" r:id="rId13"/>
    <p:sldId id="264" r:id="rId14"/>
    <p:sldId id="268" r:id="rId15"/>
    <p:sldId id="25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Shift" id="{A28AEBE8-A065-47E2-A156-9651C4310389}">
          <p14:sldIdLst>
            <p14:sldId id="256"/>
            <p14:sldId id="257"/>
            <p14:sldId id="258"/>
            <p14:sldId id="269"/>
            <p14:sldId id="266"/>
            <p14:sldId id="265"/>
            <p14:sldId id="260"/>
            <p14:sldId id="261"/>
            <p14:sldId id="270"/>
            <p14:sldId id="271"/>
            <p14:sldId id="262"/>
            <p14:sldId id="263"/>
            <p14:sldId id="264"/>
            <p14:sldId id="268"/>
            <p14:sldId id="25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C25A-3B9D-4012-B75F-BB9B4C05D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90BB5-05B8-40E9-AD30-4653831CD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E6D007-4978-4E28-B113-A83243D349AC}"/>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A89D7EEB-A9EF-46B8-BB8D-EBADF43CD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6E236-4A05-4C9F-AEE2-18FC1A0E7632}"/>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97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837B-FBAE-4C20-9618-EC0F80A376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C22F6-15DD-40A4-B26F-D7AC62921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BFF51-2D66-43F6-B47D-F3FEF3E8615F}"/>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E32CA916-63BC-4E15-85C6-795E9B26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F8AB2-83FF-46CE-9FCE-410BDFB4D035}"/>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38391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60E2C-144F-4BFD-927E-74CC58C35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28A93-71C8-48F0-94C2-DC7ABD1E5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FF74D-85B5-4888-8BC0-845CDBC60D5D}"/>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E7AA46E9-1BDB-48E9-87D3-8D3EEA78F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42C4C-D209-4868-A8A2-54C051FCDCE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0341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337-0277-4815-94F9-E5E1DF426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3A109-3DC4-4F09-9404-06F8A0CC9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B536D-20A0-4BCC-8F9C-40D804B979C2}"/>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441E1811-12DA-4547-9FDD-6D590C901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D5F5F-8F70-4859-9275-EC1B8D6A880D}"/>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5024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F7A-E8BE-4944-A12A-5098A1602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2D1BD-11D3-4C22-97ED-E3F2213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F8A4F-581B-44FC-9789-6267BD6BA76F}"/>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DCB4B984-E9EF-466B-B472-15D59AC13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07F4-DD14-4516-A5C6-6FFC2C0C90F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23933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9046-851A-48A8-85BC-7834A6D8DD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18345-E142-4DEB-AA17-E49F2DF25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0F82B4-5226-49DB-AB0F-3A9A61D6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4DDD4-930A-4C78-B8D8-98868C1C255B}"/>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6" name="Footer Placeholder 5">
            <a:extLst>
              <a:ext uri="{FF2B5EF4-FFF2-40B4-BE49-F238E27FC236}">
                <a16:creationId xmlns:a16="http://schemas.microsoft.com/office/drawing/2014/main" id="{A7B31E2B-1924-4C46-84F3-AE19DEAAE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58EC8-CF77-4F3D-96E4-99D3339CD79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12898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093F-8C5A-46BB-9825-498E4638A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A5433-44DE-4DAA-83EE-7FAF5298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2F19F-7B17-4883-8008-ADC911C6D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478C8B-CF71-4FF0-BC05-B78E0E5E4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92CCF-16E4-4B5C-8C5E-FBBBCD45F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C419D7-FDED-47E6-8F53-C5D8BA7D9257}"/>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8" name="Footer Placeholder 7">
            <a:extLst>
              <a:ext uri="{FF2B5EF4-FFF2-40B4-BE49-F238E27FC236}">
                <a16:creationId xmlns:a16="http://schemas.microsoft.com/office/drawing/2014/main" id="{398C7956-EC8A-4843-B6A5-6B46F850E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92568-8982-435C-B306-49F94646152B}"/>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47532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F7D-5B06-4042-B45E-C9F4A5E965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FB143D-8AE2-4D9D-A26B-77263F8518D6}"/>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4" name="Footer Placeholder 3">
            <a:extLst>
              <a:ext uri="{FF2B5EF4-FFF2-40B4-BE49-F238E27FC236}">
                <a16:creationId xmlns:a16="http://schemas.microsoft.com/office/drawing/2014/main" id="{53553845-7BED-45A0-ADB3-BE4055759C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E1AE3-D9ED-44C6-9010-17E95F42D9BF}"/>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52428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C862F-C8BE-4C00-907D-D10840164403}"/>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3" name="Footer Placeholder 2">
            <a:extLst>
              <a:ext uri="{FF2B5EF4-FFF2-40B4-BE49-F238E27FC236}">
                <a16:creationId xmlns:a16="http://schemas.microsoft.com/office/drawing/2014/main" id="{738D9D8C-5028-4B6C-810C-5986B3814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63905A-2592-41C2-9806-4A0BB1425C0C}"/>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27250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0446-E822-4C86-AAD6-7BF8B1E9C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FA89A6-0626-4F91-94DF-0CF2D71C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AEBBF3-640F-4BCE-87DB-9CF54EB2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7C81F-C624-4B0C-B17C-4B8300FBC4C8}"/>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6" name="Footer Placeholder 5">
            <a:extLst>
              <a:ext uri="{FF2B5EF4-FFF2-40B4-BE49-F238E27FC236}">
                <a16:creationId xmlns:a16="http://schemas.microsoft.com/office/drawing/2014/main" id="{44518E89-FCDF-483C-B1A1-46B544C03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40293-75A6-4C6C-87FE-3C7DAA18B70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7864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06EF-A5D9-4723-9805-F47A1D706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573A13-CD09-4E07-8EE8-374A0B164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2A9D6D-DA8E-4D3F-B6BD-22CE814B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F1375-3C2C-4F11-8D45-D2074FDE932D}"/>
              </a:ext>
            </a:extLst>
          </p:cNvPr>
          <p:cNvSpPr>
            <a:spLocks noGrp="1"/>
          </p:cNvSpPr>
          <p:nvPr>
            <p:ph type="dt" sz="half" idx="10"/>
          </p:nvPr>
        </p:nvSpPr>
        <p:spPr/>
        <p:txBody>
          <a:bodyPr/>
          <a:lstStyle/>
          <a:p>
            <a:fld id="{861AB528-F135-426D-83F1-782CD8478125}" type="datetimeFigureOut">
              <a:rPr lang="en-IN" smtClean="0"/>
              <a:t>04-06-2025</a:t>
            </a:fld>
            <a:endParaRPr lang="en-IN"/>
          </a:p>
        </p:txBody>
      </p:sp>
      <p:sp>
        <p:nvSpPr>
          <p:cNvPr id="6" name="Footer Placeholder 5">
            <a:extLst>
              <a:ext uri="{FF2B5EF4-FFF2-40B4-BE49-F238E27FC236}">
                <a16:creationId xmlns:a16="http://schemas.microsoft.com/office/drawing/2014/main" id="{A399B2BB-C60F-4208-B55E-C9B9B02BB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5D9F4-EE81-4540-A6A4-4B8F88FA93F3}"/>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42288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3A20-E824-4821-923C-C05B5050B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4CC65-9CF7-4CF0-BF6F-C2123B6C2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CA864-707C-446D-9E51-FA5FBA8F3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AB528-F135-426D-83F1-782CD8478125}" type="datetimeFigureOut">
              <a:rPr lang="en-IN" smtClean="0"/>
              <a:t>04-06-2025</a:t>
            </a:fld>
            <a:endParaRPr lang="en-IN"/>
          </a:p>
        </p:txBody>
      </p:sp>
      <p:sp>
        <p:nvSpPr>
          <p:cNvPr id="5" name="Footer Placeholder 4">
            <a:extLst>
              <a:ext uri="{FF2B5EF4-FFF2-40B4-BE49-F238E27FC236}">
                <a16:creationId xmlns:a16="http://schemas.microsoft.com/office/drawing/2014/main" id="{49E54035-3808-4FDD-9DD6-94B56CF02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3DD7E6-3880-412A-AF19-88F6089B1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C0EF-8E6D-4681-95B8-25F9149C37F0}" type="slidenum">
              <a:rPr lang="en-IN" smtClean="0"/>
              <a:t>‹#›</a:t>
            </a:fld>
            <a:endParaRPr lang="en-IN"/>
          </a:p>
        </p:txBody>
      </p:sp>
    </p:spTree>
    <p:extLst>
      <p:ext uri="{BB962C8B-B14F-4D97-AF65-F5344CB8AC3E}">
        <p14:creationId xmlns:p14="http://schemas.microsoft.com/office/powerpoint/2010/main" val="344984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7AB-D54D-44BA-BF9E-B6A778791FE2}"/>
              </a:ext>
            </a:extLst>
          </p:cNvPr>
          <p:cNvSpPr>
            <a:spLocks noGrp="1"/>
          </p:cNvSpPr>
          <p:nvPr>
            <p:ph type="title"/>
          </p:nvPr>
        </p:nvSpPr>
        <p:spPr>
          <a:xfrm>
            <a:off x="838200" y="2055043"/>
            <a:ext cx="10515600" cy="2469823"/>
          </a:xfrm>
        </p:spPr>
        <p:txBody>
          <a:bodyPr>
            <a:normAutofit/>
          </a:bodyPr>
          <a:lstStyle/>
          <a:p>
            <a:pPr algn="ctr"/>
            <a:r>
              <a:rPr lang="en-US" sz="6000" dirty="0"/>
              <a:t>OpenShift Overview</a:t>
            </a:r>
            <a:endParaRPr lang="en-IN" sz="6000" dirty="0"/>
          </a:p>
        </p:txBody>
      </p:sp>
    </p:spTree>
    <p:extLst>
      <p:ext uri="{BB962C8B-B14F-4D97-AF65-F5344CB8AC3E}">
        <p14:creationId xmlns:p14="http://schemas.microsoft.com/office/powerpoint/2010/main" val="371304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428-140E-4BD3-8A43-7E60704F2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D92A3D-B68F-46C6-B751-A4AFF46F2BE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C7ED19B-E5E5-4148-8347-120B079A1C64}"/>
              </a:ext>
            </a:extLst>
          </p:cNvPr>
          <p:cNvPicPr>
            <a:picLocks noChangeAspect="1"/>
          </p:cNvPicPr>
          <p:nvPr/>
        </p:nvPicPr>
        <p:blipFill>
          <a:blip r:embed="rId2"/>
          <a:stretch>
            <a:fillRect/>
          </a:stretch>
        </p:blipFill>
        <p:spPr>
          <a:xfrm>
            <a:off x="2362764" y="1117600"/>
            <a:ext cx="8193476" cy="5740400"/>
          </a:xfrm>
          <a:prstGeom prst="rect">
            <a:avLst/>
          </a:prstGeom>
        </p:spPr>
      </p:pic>
    </p:spTree>
    <p:extLst>
      <p:ext uri="{BB962C8B-B14F-4D97-AF65-F5344CB8AC3E}">
        <p14:creationId xmlns:p14="http://schemas.microsoft.com/office/powerpoint/2010/main" val="369922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28E1-12FE-496F-A52E-1CDC3976796F}"/>
              </a:ext>
            </a:extLst>
          </p:cNvPr>
          <p:cNvSpPr>
            <a:spLocks noGrp="1"/>
          </p:cNvSpPr>
          <p:nvPr>
            <p:ph type="title"/>
          </p:nvPr>
        </p:nvSpPr>
        <p:spPr/>
        <p:txBody>
          <a:bodyPr/>
          <a:lstStyle/>
          <a:p>
            <a:pPr algn="ctr"/>
            <a:r>
              <a:rPr lang="en-IN" b="1" u="sng" dirty="0"/>
              <a:t>Creating New Application</a:t>
            </a:r>
          </a:p>
        </p:txBody>
      </p:sp>
      <p:sp>
        <p:nvSpPr>
          <p:cNvPr id="3" name="Content Placeholder 2">
            <a:extLst>
              <a:ext uri="{FF2B5EF4-FFF2-40B4-BE49-F238E27FC236}">
                <a16:creationId xmlns:a16="http://schemas.microsoft.com/office/drawing/2014/main" id="{7F5FD180-3E71-47BF-B0D5-2822ECC690A4}"/>
              </a:ext>
            </a:extLst>
          </p:cNvPr>
          <p:cNvSpPr>
            <a:spLocks noGrp="1"/>
          </p:cNvSpPr>
          <p:nvPr>
            <p:ph idx="1"/>
          </p:nvPr>
        </p:nvSpPr>
        <p:spPr>
          <a:xfrm>
            <a:off x="735291" y="1611984"/>
            <a:ext cx="10803117" cy="4703975"/>
          </a:xfrm>
        </p:spPr>
        <p:txBody>
          <a:bodyPr/>
          <a:lstStyle/>
          <a:p>
            <a:r>
              <a:rPr lang="en-US" dirty="0"/>
              <a:t>OpenShift consists of two types of medians to create and deploy applications, either by GUI or by CLI.</a:t>
            </a:r>
          </a:p>
          <a:p>
            <a:endParaRPr lang="en-US" dirty="0"/>
          </a:p>
          <a:p>
            <a:r>
              <a:rPr lang="en-US" dirty="0"/>
              <a:t>In OpenShift, there are 3 methods of creating a new application.</a:t>
            </a:r>
          </a:p>
          <a:p>
            <a:pPr marL="1885950" lvl="3" indent="-514350">
              <a:buFont typeface="+mj-lt"/>
              <a:buAutoNum type="arabicPeriod"/>
            </a:pPr>
            <a:r>
              <a:rPr lang="en-US" b="1" i="1" dirty="0"/>
              <a:t>From a source code</a:t>
            </a:r>
          </a:p>
          <a:p>
            <a:pPr marL="1885950" lvl="3" indent="-514350">
              <a:buFont typeface="+mj-lt"/>
              <a:buAutoNum type="arabicPeriod"/>
            </a:pPr>
            <a:r>
              <a:rPr lang="en-US" b="1" i="1" dirty="0"/>
              <a:t>From an image</a:t>
            </a:r>
          </a:p>
          <a:p>
            <a:pPr marL="1885950" lvl="3" indent="-514350">
              <a:buFont typeface="+mj-lt"/>
              <a:buAutoNum type="arabicPeriod"/>
            </a:pPr>
            <a:r>
              <a:rPr lang="en-US" b="1" i="1" dirty="0"/>
              <a:t>From a template</a:t>
            </a:r>
          </a:p>
          <a:p>
            <a:endParaRPr lang="en-US" dirty="0"/>
          </a:p>
          <a:p>
            <a:endParaRPr lang="en-US" dirty="0"/>
          </a:p>
          <a:p>
            <a:endParaRPr lang="en-US" dirty="0"/>
          </a:p>
          <a:p>
            <a:pPr marL="1371600" lvl="3" indent="0">
              <a:buNone/>
            </a:pPr>
            <a:endParaRPr lang="en-US" dirty="0"/>
          </a:p>
          <a:p>
            <a:endParaRPr lang="en-IN" dirty="0"/>
          </a:p>
        </p:txBody>
      </p:sp>
    </p:spTree>
    <p:extLst>
      <p:ext uri="{BB962C8B-B14F-4D97-AF65-F5344CB8AC3E}">
        <p14:creationId xmlns:p14="http://schemas.microsoft.com/office/powerpoint/2010/main" val="28295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9586-0CED-483B-8D1D-49D93A0C279C}"/>
              </a:ext>
            </a:extLst>
          </p:cNvPr>
          <p:cNvSpPr>
            <a:spLocks noGrp="1"/>
          </p:cNvSpPr>
          <p:nvPr>
            <p:ph type="title"/>
          </p:nvPr>
        </p:nvSpPr>
        <p:spPr>
          <a:xfrm>
            <a:off x="838200" y="365126"/>
            <a:ext cx="10515600" cy="1096030"/>
          </a:xfrm>
        </p:spPr>
        <p:txBody>
          <a:bodyPr>
            <a:normAutofit fontScale="90000"/>
          </a:bodyPr>
          <a:lstStyle/>
          <a:p>
            <a:pPr algn="ctr"/>
            <a:r>
              <a:rPr lang="en-IN" b="1" u="sng" dirty="0"/>
              <a:t>Build Automation</a:t>
            </a:r>
            <a:br>
              <a:rPr lang="en-IN" dirty="0"/>
            </a:br>
            <a:endParaRPr lang="en-IN" dirty="0"/>
          </a:p>
        </p:txBody>
      </p:sp>
      <p:sp>
        <p:nvSpPr>
          <p:cNvPr id="3" name="Content Placeholder 2">
            <a:extLst>
              <a:ext uri="{FF2B5EF4-FFF2-40B4-BE49-F238E27FC236}">
                <a16:creationId xmlns:a16="http://schemas.microsoft.com/office/drawing/2014/main" id="{62A20FD5-844A-4490-9CF1-A28C7B39752D}"/>
              </a:ext>
            </a:extLst>
          </p:cNvPr>
          <p:cNvSpPr>
            <a:spLocks noGrp="1"/>
          </p:cNvSpPr>
          <p:nvPr>
            <p:ph idx="1"/>
          </p:nvPr>
        </p:nvSpPr>
        <p:spPr>
          <a:xfrm>
            <a:off x="838200" y="1461156"/>
            <a:ext cx="10515600" cy="4715807"/>
          </a:xfrm>
        </p:spPr>
        <p:txBody>
          <a:bodyPr>
            <a:normAutofit/>
          </a:bodyPr>
          <a:lstStyle/>
          <a:p>
            <a:r>
              <a:rPr lang="en-US" sz="2400" dirty="0"/>
              <a:t>In OpenShift, we have multiple methods of automating the build pipeline. In order to do that we need to create a </a:t>
            </a:r>
            <a:r>
              <a:rPr lang="en-US" sz="2400" dirty="0" err="1"/>
              <a:t>BuildConfig</a:t>
            </a:r>
            <a:r>
              <a:rPr lang="en-US" sz="2400" dirty="0"/>
              <a:t> resource to describe the build flow. The flow in </a:t>
            </a:r>
            <a:r>
              <a:rPr lang="en-US" sz="2400" dirty="0" err="1"/>
              <a:t>BuildConfig</a:t>
            </a:r>
            <a:r>
              <a:rPr lang="en-US" sz="2400" dirty="0"/>
              <a:t> can be compared with the job definition in Jenkins job definition. While creating the build flow, we have to choose the build strategy.</a:t>
            </a:r>
          </a:p>
          <a:p>
            <a:endParaRPr lang="en-IN" sz="2400" dirty="0"/>
          </a:p>
          <a:p>
            <a:r>
              <a:rPr lang="en-US" dirty="0"/>
              <a:t>In OpenShift, there are four types of build strategies.</a:t>
            </a:r>
          </a:p>
          <a:p>
            <a:pPr marL="1885950" lvl="3" indent="-514350">
              <a:buFont typeface="+mj-lt"/>
              <a:buAutoNum type="arabicPeriod"/>
            </a:pPr>
            <a:r>
              <a:rPr lang="en-US" b="1" dirty="0"/>
              <a:t>Source-to-image strategy</a:t>
            </a:r>
          </a:p>
          <a:p>
            <a:pPr marL="1885950" lvl="3" indent="-514350">
              <a:buFont typeface="+mj-lt"/>
              <a:buAutoNum type="arabicPeriod"/>
            </a:pPr>
            <a:r>
              <a:rPr lang="en-US" b="1" dirty="0"/>
              <a:t>Docker strategy</a:t>
            </a:r>
          </a:p>
          <a:p>
            <a:pPr marL="1885950" lvl="3" indent="-514350">
              <a:buFont typeface="+mj-lt"/>
              <a:buAutoNum type="arabicPeriod"/>
            </a:pPr>
            <a:r>
              <a:rPr lang="en-US" b="1" dirty="0"/>
              <a:t>Custom strategy</a:t>
            </a:r>
          </a:p>
          <a:p>
            <a:pPr marL="1885950" lvl="3" indent="-514350">
              <a:buFont typeface="+mj-lt"/>
              <a:buAutoNum type="arabicPeriod"/>
            </a:pPr>
            <a:r>
              <a:rPr lang="en-US" b="1" dirty="0"/>
              <a:t>Pipeline strategy</a:t>
            </a:r>
          </a:p>
          <a:p>
            <a:endParaRPr lang="en-IN" sz="2400" dirty="0"/>
          </a:p>
        </p:txBody>
      </p:sp>
    </p:spTree>
    <p:extLst>
      <p:ext uri="{BB962C8B-B14F-4D97-AF65-F5344CB8AC3E}">
        <p14:creationId xmlns:p14="http://schemas.microsoft.com/office/powerpoint/2010/main" val="368233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288F-FE01-478E-8BCF-88C4E5115D4D}"/>
              </a:ext>
            </a:extLst>
          </p:cNvPr>
          <p:cNvSpPr>
            <a:spLocks noGrp="1"/>
          </p:cNvSpPr>
          <p:nvPr>
            <p:ph type="title"/>
          </p:nvPr>
        </p:nvSpPr>
        <p:spPr/>
        <p:txBody>
          <a:bodyPr/>
          <a:lstStyle/>
          <a:p>
            <a:pPr algn="ctr"/>
            <a:r>
              <a:rPr lang="en-US" b="1" u="sng" dirty="0"/>
              <a:t>Application Scaling</a:t>
            </a:r>
            <a:endParaRPr lang="en-IN" b="1" u="sng" dirty="0"/>
          </a:p>
        </p:txBody>
      </p:sp>
      <p:sp>
        <p:nvSpPr>
          <p:cNvPr id="3" name="Content Placeholder 2">
            <a:extLst>
              <a:ext uri="{FF2B5EF4-FFF2-40B4-BE49-F238E27FC236}">
                <a16:creationId xmlns:a16="http://schemas.microsoft.com/office/drawing/2014/main" id="{417F1324-4425-41DE-9E0B-87A075817256}"/>
              </a:ext>
            </a:extLst>
          </p:cNvPr>
          <p:cNvSpPr>
            <a:spLocks noGrp="1"/>
          </p:cNvSpPr>
          <p:nvPr>
            <p:ph sz="half" idx="1"/>
          </p:nvPr>
        </p:nvSpPr>
        <p:spPr/>
        <p:txBody>
          <a:bodyPr>
            <a:normAutofit/>
          </a:bodyPr>
          <a:lstStyle/>
          <a:p>
            <a:r>
              <a:rPr lang="en-US" sz="2200" dirty="0"/>
              <a:t>Autoscaling is a feature in OpenShift where the applications deployed can scale and sink as and when required as per certain specifications</a:t>
            </a:r>
          </a:p>
          <a:p>
            <a:r>
              <a:rPr lang="en-US" sz="2200" dirty="0"/>
              <a:t>There are two types of application scaling :</a:t>
            </a:r>
          </a:p>
          <a:p>
            <a:pPr marL="800100" lvl="1" indent="-342900">
              <a:buFont typeface="+mj-lt"/>
              <a:buAutoNum type="arabicPeriod"/>
            </a:pPr>
            <a:r>
              <a:rPr lang="en-IN" sz="2200" dirty="0"/>
              <a:t>Vertical Scaling</a:t>
            </a:r>
          </a:p>
          <a:p>
            <a:pPr marL="800100" lvl="1" indent="-342900">
              <a:buFont typeface="+mj-lt"/>
              <a:buAutoNum type="arabicPeriod"/>
            </a:pPr>
            <a:r>
              <a:rPr lang="en-IN" sz="2200" dirty="0"/>
              <a:t>Horizontal Scaling</a:t>
            </a:r>
          </a:p>
          <a:p>
            <a:pPr lvl="2"/>
            <a:r>
              <a:rPr lang="en-IN" dirty="0"/>
              <a:t>Using Deployment Configuration File</a:t>
            </a:r>
          </a:p>
          <a:p>
            <a:pPr lvl="2"/>
            <a:r>
              <a:rPr lang="en-IN" dirty="0"/>
              <a:t>While Running the Image</a:t>
            </a:r>
          </a:p>
          <a:p>
            <a:pPr lvl="2"/>
            <a:endParaRPr lang="en-IN" sz="1800" dirty="0"/>
          </a:p>
          <a:p>
            <a:pPr marL="800100" lvl="1" indent="-342900">
              <a:buFont typeface="+mj-lt"/>
              <a:buAutoNum type="arabicPeriod"/>
            </a:pPr>
            <a:endParaRPr lang="en-IN" sz="2200" dirty="0"/>
          </a:p>
          <a:p>
            <a:pPr marL="800100" lvl="1" indent="-342900">
              <a:buFont typeface="+mj-lt"/>
              <a:buAutoNum type="arabicPeriod"/>
            </a:pPr>
            <a:endParaRPr lang="en-IN" sz="1800" dirty="0"/>
          </a:p>
        </p:txBody>
      </p:sp>
      <p:pic>
        <p:nvPicPr>
          <p:cNvPr id="8" name="Content Placeholder 7">
            <a:extLst>
              <a:ext uri="{FF2B5EF4-FFF2-40B4-BE49-F238E27FC236}">
                <a16:creationId xmlns:a16="http://schemas.microsoft.com/office/drawing/2014/main" id="{C51FA274-9690-454E-9FE7-D0020923D4F8}"/>
              </a:ext>
            </a:extLst>
          </p:cNvPr>
          <p:cNvPicPr>
            <a:picLocks noGrp="1" noChangeAspect="1"/>
          </p:cNvPicPr>
          <p:nvPr>
            <p:ph sz="half" idx="2"/>
          </p:nvPr>
        </p:nvPicPr>
        <p:blipFill>
          <a:blip r:embed="rId2"/>
          <a:stretch>
            <a:fillRect/>
          </a:stretch>
        </p:blipFill>
        <p:spPr>
          <a:xfrm>
            <a:off x="8434164" y="1769745"/>
            <a:ext cx="3524156" cy="3219640"/>
          </a:xfrm>
          <a:prstGeom prst="rect">
            <a:avLst/>
          </a:prstGeom>
        </p:spPr>
      </p:pic>
      <p:pic>
        <p:nvPicPr>
          <p:cNvPr id="9" name="Picture 8">
            <a:extLst>
              <a:ext uri="{FF2B5EF4-FFF2-40B4-BE49-F238E27FC236}">
                <a16:creationId xmlns:a16="http://schemas.microsoft.com/office/drawing/2014/main" id="{DB084B3A-AB51-4D63-B1AC-7ED82A0EEE6C}"/>
              </a:ext>
            </a:extLst>
          </p:cNvPr>
          <p:cNvPicPr>
            <a:picLocks noChangeAspect="1"/>
          </p:cNvPicPr>
          <p:nvPr/>
        </p:nvPicPr>
        <p:blipFill>
          <a:blip r:embed="rId3"/>
          <a:stretch>
            <a:fillRect/>
          </a:stretch>
        </p:blipFill>
        <p:spPr>
          <a:xfrm>
            <a:off x="8434164" y="5530850"/>
            <a:ext cx="3373120" cy="504825"/>
          </a:xfrm>
          <a:prstGeom prst="rect">
            <a:avLst/>
          </a:prstGeom>
        </p:spPr>
      </p:pic>
      <p:pic>
        <p:nvPicPr>
          <p:cNvPr id="10" name="Picture 9">
            <a:extLst>
              <a:ext uri="{FF2B5EF4-FFF2-40B4-BE49-F238E27FC236}">
                <a16:creationId xmlns:a16="http://schemas.microsoft.com/office/drawing/2014/main" id="{CC4CD54A-8708-47AF-B0E9-BB24B8654110}"/>
              </a:ext>
            </a:extLst>
          </p:cNvPr>
          <p:cNvPicPr>
            <a:picLocks noChangeAspect="1"/>
          </p:cNvPicPr>
          <p:nvPr/>
        </p:nvPicPr>
        <p:blipFill>
          <a:blip r:embed="rId4"/>
          <a:stretch>
            <a:fillRect/>
          </a:stretch>
        </p:blipFill>
        <p:spPr>
          <a:xfrm>
            <a:off x="384716" y="5530850"/>
            <a:ext cx="7439025" cy="781050"/>
          </a:xfrm>
          <a:prstGeom prst="rect">
            <a:avLst/>
          </a:prstGeom>
        </p:spPr>
      </p:pic>
    </p:spTree>
    <p:extLst>
      <p:ext uri="{BB962C8B-B14F-4D97-AF65-F5344CB8AC3E}">
        <p14:creationId xmlns:p14="http://schemas.microsoft.com/office/powerpoint/2010/main" val="392622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C591-99B5-4471-A574-A35296BD4AB7}"/>
              </a:ext>
            </a:extLst>
          </p:cNvPr>
          <p:cNvSpPr>
            <a:spLocks noGrp="1"/>
          </p:cNvSpPr>
          <p:nvPr>
            <p:ph type="ctrTitle"/>
          </p:nvPr>
        </p:nvSpPr>
        <p:spPr>
          <a:xfrm>
            <a:off x="1524000" y="641023"/>
            <a:ext cx="9144000" cy="1451728"/>
          </a:xfrm>
        </p:spPr>
        <p:txBody>
          <a:bodyPr>
            <a:normAutofit/>
          </a:bodyPr>
          <a:lstStyle/>
          <a:p>
            <a:r>
              <a:rPr lang="en-IN" sz="4000" b="1" u="sng" dirty="0"/>
              <a:t>Deployment Strategies</a:t>
            </a:r>
            <a:br>
              <a:rPr lang="en-IN" sz="4000" b="1" u="sng" dirty="0"/>
            </a:br>
            <a:endParaRPr lang="en-IN" sz="4000" b="1" u="sng" dirty="0"/>
          </a:p>
        </p:txBody>
      </p:sp>
      <p:sp>
        <p:nvSpPr>
          <p:cNvPr id="3" name="Subtitle 2">
            <a:extLst>
              <a:ext uri="{FF2B5EF4-FFF2-40B4-BE49-F238E27FC236}">
                <a16:creationId xmlns:a16="http://schemas.microsoft.com/office/drawing/2014/main" id="{3F03F3CC-86E4-423A-91E4-64E10912DD4C}"/>
              </a:ext>
            </a:extLst>
          </p:cNvPr>
          <p:cNvSpPr>
            <a:spLocks noGrp="1"/>
          </p:cNvSpPr>
          <p:nvPr>
            <p:ph type="subTitle" idx="1"/>
          </p:nvPr>
        </p:nvSpPr>
        <p:spPr>
          <a:xfrm>
            <a:off x="1524000" y="2196445"/>
            <a:ext cx="9144000" cy="3864990"/>
          </a:xfrm>
        </p:spPr>
        <p:txBody>
          <a:bodyPr>
            <a:normAutofit/>
          </a:bodyPr>
          <a:lstStyle/>
          <a:p>
            <a:pPr marL="342900" indent="-342900" algn="l">
              <a:buFont typeface="Arial" panose="020B0604020202020204" pitchFamily="34" charset="0"/>
              <a:buChar char="•"/>
            </a:pPr>
            <a:r>
              <a:rPr lang="en-US" sz="2200" dirty="0"/>
              <a:t>Deployment strategy in OpenShift defines a flow of deployment with different available methods</a:t>
            </a:r>
          </a:p>
          <a:p>
            <a:pPr marL="342900" indent="-342900" algn="l">
              <a:buFont typeface="Arial" panose="020B0604020202020204" pitchFamily="34" charset="0"/>
              <a:buChar char="•"/>
            </a:pPr>
            <a:r>
              <a:rPr lang="en-US" sz="2200" dirty="0"/>
              <a:t>following are the important types of deployment strategies</a:t>
            </a:r>
            <a:endParaRPr lang="en-IN" sz="2200" dirty="0"/>
          </a:p>
          <a:p>
            <a:pPr marL="914400" lvl="1" indent="-457200" algn="l">
              <a:buFont typeface="+mj-lt"/>
              <a:buAutoNum type="arabicPeriod"/>
            </a:pPr>
            <a:r>
              <a:rPr lang="en-US" dirty="0"/>
              <a:t>Rolling strategy</a:t>
            </a:r>
          </a:p>
          <a:p>
            <a:pPr marL="914400" lvl="1" indent="-457200" algn="l">
              <a:buFont typeface="+mj-lt"/>
              <a:buAutoNum type="arabicPeriod"/>
            </a:pPr>
            <a:r>
              <a:rPr lang="en-US" dirty="0"/>
              <a:t>Recreate strategy</a:t>
            </a:r>
          </a:p>
          <a:p>
            <a:pPr marL="914400" lvl="1" indent="-457200" algn="l">
              <a:buFont typeface="+mj-lt"/>
              <a:buAutoNum type="arabicPeriod"/>
            </a:pPr>
            <a:r>
              <a:rPr lang="en-US" dirty="0"/>
              <a:t>Custom strategy</a:t>
            </a:r>
          </a:p>
          <a:p>
            <a:pPr marL="800100" lvl="1"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179485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59D7-D2B8-4643-905C-5EB1C968F34A}"/>
              </a:ext>
            </a:extLst>
          </p:cNvPr>
          <p:cNvSpPr>
            <a:spLocks noGrp="1"/>
          </p:cNvSpPr>
          <p:nvPr>
            <p:ph type="ctrTitle"/>
          </p:nvPr>
        </p:nvSpPr>
        <p:spPr>
          <a:xfrm>
            <a:off x="1524000" y="263951"/>
            <a:ext cx="9144000" cy="1385740"/>
          </a:xfrm>
        </p:spPr>
        <p:txBody>
          <a:bodyPr>
            <a:normAutofit/>
          </a:bodyPr>
          <a:lstStyle/>
          <a:p>
            <a:r>
              <a:rPr lang="en-IN" sz="4000" b="1" u="sng" dirty="0"/>
              <a:t>Docker and Kubernetes</a:t>
            </a:r>
            <a:br>
              <a:rPr lang="en-IN" sz="4000" dirty="0"/>
            </a:br>
            <a:endParaRPr lang="en-IN" sz="4000" dirty="0"/>
          </a:p>
        </p:txBody>
      </p:sp>
      <p:sp>
        <p:nvSpPr>
          <p:cNvPr id="3" name="Subtitle 2">
            <a:extLst>
              <a:ext uri="{FF2B5EF4-FFF2-40B4-BE49-F238E27FC236}">
                <a16:creationId xmlns:a16="http://schemas.microsoft.com/office/drawing/2014/main" id="{8584D9FE-58A4-43ED-978E-E60E9104D662}"/>
              </a:ext>
            </a:extLst>
          </p:cNvPr>
          <p:cNvSpPr>
            <a:spLocks noGrp="1"/>
          </p:cNvSpPr>
          <p:nvPr>
            <p:ph type="subTitle" idx="1"/>
          </p:nvPr>
        </p:nvSpPr>
        <p:spPr>
          <a:xfrm>
            <a:off x="1524000" y="1649691"/>
            <a:ext cx="9144000" cy="4374037"/>
          </a:xfrm>
        </p:spPr>
        <p:txBody>
          <a:bodyPr>
            <a:normAutofit/>
          </a:bodyPr>
          <a:lstStyle/>
          <a:p>
            <a:pPr marL="342900" indent="-342900" algn="l">
              <a:buFont typeface="Arial" panose="020B0604020202020204" pitchFamily="34" charset="0"/>
              <a:buChar char="•"/>
            </a:pPr>
            <a:r>
              <a:rPr lang="en-US" dirty="0"/>
              <a:t>OpenShift is built on top of Docker and Kubernetes. All the containers are built on top of Docker cluster, which is basically Kubernetes service on top of Linux machines, using Kubernetes orchestrations feature.</a:t>
            </a:r>
          </a:p>
          <a:p>
            <a:pPr marL="342900" indent="-342900" algn="l">
              <a:buFont typeface="Arial" panose="020B0604020202020204" pitchFamily="34" charset="0"/>
              <a:buChar char="•"/>
            </a:pPr>
            <a:r>
              <a:rPr lang="en-US" dirty="0"/>
              <a:t>In this process, we build Kubernetes master which controls all the nodes and deploys the containers to all the nodes. The main function of Kubernetes is to control OpenShift cluster and deployment flow using a different kind of configuration file. As in Kubernetes, we use </a:t>
            </a:r>
            <a:r>
              <a:rPr lang="en-US" b="1" dirty="0" err="1"/>
              <a:t>kubectl</a:t>
            </a:r>
            <a:r>
              <a:rPr lang="en-US" dirty="0"/>
              <a:t> in the same way we use OC command line utility to build and deploy containers on cluster nodes.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7977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5C7-6A11-421A-818F-D2D122F62CA0}"/>
              </a:ext>
            </a:extLst>
          </p:cNvPr>
          <p:cNvSpPr>
            <a:spLocks noGrp="1"/>
          </p:cNvSpPr>
          <p:nvPr>
            <p:ph type="title"/>
          </p:nvPr>
        </p:nvSpPr>
        <p:spPr>
          <a:xfrm>
            <a:off x="838200" y="2384981"/>
            <a:ext cx="10515600" cy="2394409"/>
          </a:xfrm>
        </p:spPr>
        <p:txBody>
          <a:bodyPr>
            <a:normAutofit/>
          </a:bodyPr>
          <a:lstStyle/>
          <a:p>
            <a:pPr algn="ctr"/>
            <a:r>
              <a:rPr lang="en-US" sz="6000" b="1" dirty="0"/>
              <a:t>THANK YOU</a:t>
            </a:r>
            <a:endParaRPr lang="en-IN" sz="6000" b="1" dirty="0"/>
          </a:p>
        </p:txBody>
      </p:sp>
    </p:spTree>
    <p:extLst>
      <p:ext uri="{BB962C8B-B14F-4D97-AF65-F5344CB8AC3E}">
        <p14:creationId xmlns:p14="http://schemas.microsoft.com/office/powerpoint/2010/main" val="4898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8B3-8F7C-481D-9EF6-F17DF6556CBC}"/>
              </a:ext>
            </a:extLst>
          </p:cNvPr>
          <p:cNvSpPr>
            <a:spLocks noGrp="1"/>
          </p:cNvSpPr>
          <p:nvPr>
            <p:ph type="ctrTitle"/>
          </p:nvPr>
        </p:nvSpPr>
        <p:spPr>
          <a:xfrm>
            <a:off x="1524000" y="424207"/>
            <a:ext cx="9144000" cy="1244337"/>
          </a:xfrm>
        </p:spPr>
        <p:txBody>
          <a:bodyPr/>
          <a:lstStyle/>
          <a:p>
            <a:r>
              <a:rPr lang="en-US" u="sng" dirty="0"/>
              <a:t>Agenda</a:t>
            </a:r>
            <a:endParaRPr lang="en-IN" u="sng" dirty="0"/>
          </a:p>
        </p:txBody>
      </p:sp>
      <p:sp>
        <p:nvSpPr>
          <p:cNvPr id="3" name="Subtitle 2">
            <a:extLst>
              <a:ext uri="{FF2B5EF4-FFF2-40B4-BE49-F238E27FC236}">
                <a16:creationId xmlns:a16="http://schemas.microsoft.com/office/drawing/2014/main" id="{4FBA118D-F109-466D-BEB2-AC8B984BC0F2}"/>
              </a:ext>
            </a:extLst>
          </p:cNvPr>
          <p:cNvSpPr>
            <a:spLocks noGrp="1"/>
          </p:cNvSpPr>
          <p:nvPr>
            <p:ph type="subTitle" idx="1"/>
          </p:nvPr>
        </p:nvSpPr>
        <p:spPr>
          <a:xfrm>
            <a:off x="3252248" y="1998483"/>
            <a:ext cx="6174556" cy="3374796"/>
          </a:xfrm>
        </p:spPr>
        <p:txBody>
          <a:bodyPr>
            <a:normAutofit fontScale="85000" lnSpcReduction="20000"/>
          </a:bodyPr>
          <a:lstStyle/>
          <a:p>
            <a:pPr marL="342900" indent="-342900" algn="l">
              <a:buFont typeface="Arial" panose="020B0604020202020204" pitchFamily="34" charset="0"/>
              <a:buChar char="•"/>
            </a:pPr>
            <a:r>
              <a:rPr lang="en-US" dirty="0"/>
              <a:t>What is OpenShift</a:t>
            </a:r>
          </a:p>
          <a:p>
            <a:pPr marL="342900" indent="-342900" algn="l">
              <a:buFont typeface="Arial" panose="020B0604020202020204" pitchFamily="34" charset="0"/>
              <a:buChar char="•"/>
            </a:pPr>
            <a:r>
              <a:rPr lang="en-US" dirty="0"/>
              <a:t>Why OpenShift</a:t>
            </a:r>
          </a:p>
          <a:p>
            <a:pPr marL="342900" indent="-342900" algn="l">
              <a:buFont typeface="Arial" panose="020B0604020202020204" pitchFamily="34" charset="0"/>
              <a:buChar char="•"/>
            </a:pPr>
            <a:r>
              <a:rPr lang="en-US" dirty="0"/>
              <a:t>Features</a:t>
            </a:r>
          </a:p>
          <a:p>
            <a:pPr marL="342900" indent="-342900" algn="l">
              <a:buFont typeface="Arial" panose="020B0604020202020204" pitchFamily="34" charset="0"/>
              <a:buChar char="•"/>
            </a:pPr>
            <a:r>
              <a:rPr lang="en-US" dirty="0"/>
              <a:t>OpenShift Architecture</a:t>
            </a:r>
          </a:p>
          <a:p>
            <a:pPr marL="342900" indent="-342900" algn="l">
              <a:buFont typeface="Arial" panose="020B0604020202020204" pitchFamily="34" charset="0"/>
              <a:buChar char="•"/>
            </a:pPr>
            <a:r>
              <a:rPr lang="en-US" dirty="0"/>
              <a:t>Basic Concept</a:t>
            </a:r>
          </a:p>
          <a:p>
            <a:pPr marL="342900" indent="-342900" algn="l">
              <a:buFont typeface="Arial" panose="020B0604020202020204" pitchFamily="34" charset="0"/>
              <a:buChar char="•"/>
            </a:pPr>
            <a:r>
              <a:rPr lang="en-IN" dirty="0"/>
              <a:t>Getting Started with Creating New Application</a:t>
            </a:r>
          </a:p>
          <a:p>
            <a:pPr marL="342900" indent="-342900" algn="l">
              <a:buFont typeface="Arial" panose="020B0604020202020204" pitchFamily="34" charset="0"/>
              <a:buChar char="•"/>
            </a:pPr>
            <a:r>
              <a:rPr lang="en-IN" dirty="0"/>
              <a:t>Build Automation</a:t>
            </a:r>
          </a:p>
          <a:p>
            <a:pPr marL="342900" indent="-342900" algn="l">
              <a:buFont typeface="Arial" panose="020B0604020202020204" pitchFamily="34" charset="0"/>
              <a:buChar char="•"/>
            </a:pPr>
            <a:r>
              <a:rPr lang="en-IN" dirty="0"/>
              <a:t>Application Scaling</a:t>
            </a:r>
          </a:p>
          <a:p>
            <a:pPr marL="342900" indent="-342900" algn="l">
              <a:buFont typeface="Arial" panose="020B0604020202020204" pitchFamily="34" charset="0"/>
              <a:buChar char="•"/>
            </a:pPr>
            <a:r>
              <a:rPr lang="en-IN" dirty="0"/>
              <a:t>Deployment Strategies</a:t>
            </a:r>
          </a:p>
          <a:p>
            <a:pPr marL="342900" indent="-342900" algn="l">
              <a:buFont typeface="Arial" panose="020B0604020202020204" pitchFamily="34" charset="0"/>
              <a:buChar char="•"/>
            </a:pPr>
            <a:r>
              <a:rPr lang="en-IN" dirty="0"/>
              <a:t>Docker and Kubernetes</a:t>
            </a:r>
          </a:p>
          <a:p>
            <a:pPr algn="l"/>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35068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083B-F8B2-4621-ABCF-EA6D1D99645D}"/>
              </a:ext>
            </a:extLst>
          </p:cNvPr>
          <p:cNvSpPr>
            <a:spLocks noGrp="1"/>
          </p:cNvSpPr>
          <p:nvPr>
            <p:ph type="ctrTitle"/>
          </p:nvPr>
        </p:nvSpPr>
        <p:spPr>
          <a:xfrm>
            <a:off x="1524000" y="235671"/>
            <a:ext cx="9144000" cy="923826"/>
          </a:xfrm>
        </p:spPr>
        <p:txBody>
          <a:bodyPr>
            <a:normAutofit/>
          </a:bodyPr>
          <a:lstStyle/>
          <a:p>
            <a:r>
              <a:rPr lang="en-US" sz="4000" b="1" u="sng" dirty="0"/>
              <a:t>What is OpenShift </a:t>
            </a:r>
            <a:endParaRPr lang="en-IN" sz="4000" b="1" u="sng" dirty="0"/>
          </a:p>
        </p:txBody>
      </p:sp>
      <p:sp>
        <p:nvSpPr>
          <p:cNvPr id="3" name="Subtitle 2">
            <a:extLst>
              <a:ext uri="{FF2B5EF4-FFF2-40B4-BE49-F238E27FC236}">
                <a16:creationId xmlns:a16="http://schemas.microsoft.com/office/drawing/2014/main" id="{344C8B2D-7FCF-4DBB-9954-47C8003D8D27}"/>
              </a:ext>
            </a:extLst>
          </p:cNvPr>
          <p:cNvSpPr>
            <a:spLocks noGrp="1"/>
          </p:cNvSpPr>
          <p:nvPr>
            <p:ph type="subTitle" idx="1"/>
          </p:nvPr>
        </p:nvSpPr>
        <p:spPr>
          <a:xfrm>
            <a:off x="1524000" y="1376313"/>
            <a:ext cx="9144000" cy="4506013"/>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OpenShift is a cloud development Platform as a Service (</a:t>
            </a:r>
            <a:r>
              <a:rPr lang="en-US" b="1" dirty="0"/>
              <a:t>PaaS</a:t>
            </a:r>
            <a:r>
              <a:rPr lang="en-US" dirty="0"/>
              <a:t>) hosted by Red Hat. It’s an open source cloud-based user-friendly platform used to create, test, and run applications, and finally deploy them on cloud.</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dirty="0"/>
              <a:t>OpenShift is capable of managing applications written in different languages, such as Node.js, Ruby, Python, Perl, and Java. One of the key features of OpenShift is it is extensible, which helps the users support the application written in other languages.</a:t>
            </a:r>
            <a:endParaRPr lang="en-IN" sz="2000" dirty="0"/>
          </a:p>
        </p:txBody>
      </p:sp>
    </p:spTree>
    <p:extLst>
      <p:ext uri="{BB962C8B-B14F-4D97-AF65-F5344CB8AC3E}">
        <p14:creationId xmlns:p14="http://schemas.microsoft.com/office/powerpoint/2010/main" val="193449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29295-6424-4A7D-B97C-43DDF2C0C6B6}"/>
              </a:ext>
            </a:extLst>
          </p:cNvPr>
          <p:cNvSpPr>
            <a:spLocks noGrp="1"/>
          </p:cNvSpPr>
          <p:nvPr>
            <p:ph type="title"/>
          </p:nvPr>
        </p:nvSpPr>
        <p:spPr/>
        <p:txBody>
          <a:bodyPr/>
          <a:lstStyle/>
          <a:p>
            <a:pPr algn="ctr"/>
            <a:r>
              <a:rPr lang="en-US" b="1" u="sng" dirty="0"/>
              <a:t>IaaS vs PaaS vs SaaS</a:t>
            </a:r>
            <a:endParaRPr lang="en-IN" b="1" u="sng" dirty="0"/>
          </a:p>
        </p:txBody>
      </p:sp>
      <p:pic>
        <p:nvPicPr>
          <p:cNvPr id="1026" name="Picture 2" descr="saas vs paas vs iaas breakdown">
            <a:extLst>
              <a:ext uri="{FF2B5EF4-FFF2-40B4-BE49-F238E27FC236}">
                <a16:creationId xmlns:a16="http://schemas.microsoft.com/office/drawing/2014/main" id="{E365CC52-A30C-4E6D-8508-5459F2E524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8000" y="1690688"/>
            <a:ext cx="6192520" cy="503523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7128190C-57D6-46D5-A527-FACF2C2034C5}"/>
              </a:ext>
            </a:extLst>
          </p:cNvPr>
          <p:cNvPicPr>
            <a:picLocks noGrp="1" noChangeAspect="1"/>
          </p:cNvPicPr>
          <p:nvPr>
            <p:ph sz="half" idx="2"/>
          </p:nvPr>
        </p:nvPicPr>
        <p:blipFill>
          <a:blip r:embed="rId3"/>
          <a:stretch>
            <a:fillRect/>
          </a:stretch>
        </p:blipFill>
        <p:spPr>
          <a:xfrm>
            <a:off x="7335520" y="1690688"/>
            <a:ext cx="4653280" cy="4933632"/>
          </a:xfrm>
          <a:prstGeom prst="rect">
            <a:avLst/>
          </a:prstGeom>
        </p:spPr>
      </p:pic>
    </p:spTree>
    <p:extLst>
      <p:ext uri="{BB962C8B-B14F-4D97-AF65-F5344CB8AC3E}">
        <p14:creationId xmlns:p14="http://schemas.microsoft.com/office/powerpoint/2010/main" val="417085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367F-8D0A-4885-A8DD-3D5A481E048D}"/>
              </a:ext>
            </a:extLst>
          </p:cNvPr>
          <p:cNvSpPr>
            <a:spLocks noGrp="1"/>
          </p:cNvSpPr>
          <p:nvPr>
            <p:ph type="ctrTitle"/>
          </p:nvPr>
        </p:nvSpPr>
        <p:spPr>
          <a:xfrm>
            <a:off x="1524000" y="311085"/>
            <a:ext cx="9144000" cy="1093509"/>
          </a:xfrm>
        </p:spPr>
        <p:txBody>
          <a:bodyPr>
            <a:normAutofit/>
          </a:bodyPr>
          <a:lstStyle/>
          <a:p>
            <a:r>
              <a:rPr lang="en-US" sz="4000" b="1" u="sng" dirty="0"/>
              <a:t>Why to use OpenShift</a:t>
            </a:r>
            <a:endParaRPr lang="en-IN" sz="4000" b="1" u="sng" dirty="0"/>
          </a:p>
        </p:txBody>
      </p:sp>
      <p:sp>
        <p:nvSpPr>
          <p:cNvPr id="3" name="Subtitle 2">
            <a:extLst>
              <a:ext uri="{FF2B5EF4-FFF2-40B4-BE49-F238E27FC236}">
                <a16:creationId xmlns:a16="http://schemas.microsoft.com/office/drawing/2014/main" id="{46CF3BE7-FCE7-4392-819D-DCB4ECAB3CD4}"/>
              </a:ext>
            </a:extLst>
          </p:cNvPr>
          <p:cNvSpPr>
            <a:spLocks noGrp="1"/>
          </p:cNvSpPr>
          <p:nvPr>
            <p:ph type="subTitle" idx="1"/>
          </p:nvPr>
        </p:nvSpPr>
        <p:spPr>
          <a:xfrm>
            <a:off x="1524000" y="1649691"/>
            <a:ext cx="9144000" cy="4194928"/>
          </a:xfrm>
        </p:spPr>
        <p:txBody>
          <a:bodyPr>
            <a:normAutofit/>
          </a:bodyPr>
          <a:lstStyle/>
          <a:p>
            <a:pPr marL="342900" indent="-342900" algn="l">
              <a:buFont typeface="Arial" panose="020B0604020202020204" pitchFamily="34" charset="0"/>
              <a:buChar char="•"/>
            </a:pPr>
            <a:r>
              <a:rPr lang="en-US" dirty="0"/>
              <a:t>OpenShift provides a common platform for enterprise units to host their applications on cloud without worrying about the underlying operating system. This makes it very easy to use, develop, and deploy applications on cloud. </a:t>
            </a:r>
          </a:p>
          <a:p>
            <a:pPr marL="342900" indent="-342900" algn="l">
              <a:buFont typeface="Arial" panose="020B0604020202020204" pitchFamily="34" charset="0"/>
              <a:buChar char="•"/>
            </a:pPr>
            <a:r>
              <a:rPr lang="en-US" dirty="0"/>
              <a:t>One of the key features is, it provides managed hardware and network resources for all kinds of development and testing. With OpenShift, PaaS (Platform as a Service) developer has the freedom to design their required environment with specifications.</a:t>
            </a:r>
            <a:endParaRPr lang="en-IN" dirty="0"/>
          </a:p>
        </p:txBody>
      </p:sp>
    </p:spTree>
    <p:extLst>
      <p:ext uri="{BB962C8B-B14F-4D97-AF65-F5344CB8AC3E}">
        <p14:creationId xmlns:p14="http://schemas.microsoft.com/office/powerpoint/2010/main" val="113600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95D2-87A9-412F-B8A3-C56E5B9FE031}"/>
              </a:ext>
            </a:extLst>
          </p:cNvPr>
          <p:cNvSpPr>
            <a:spLocks noGrp="1"/>
          </p:cNvSpPr>
          <p:nvPr>
            <p:ph type="title"/>
          </p:nvPr>
        </p:nvSpPr>
        <p:spPr/>
        <p:txBody>
          <a:bodyPr/>
          <a:lstStyle/>
          <a:p>
            <a:pPr algn="ctr"/>
            <a:r>
              <a:rPr lang="en-US" b="1" u="sng" dirty="0"/>
              <a:t>Features</a:t>
            </a:r>
            <a:endParaRPr lang="en-IN" b="1" u="sng" dirty="0"/>
          </a:p>
        </p:txBody>
      </p:sp>
      <p:sp>
        <p:nvSpPr>
          <p:cNvPr id="3" name="Subtitle 2">
            <a:extLst>
              <a:ext uri="{FF2B5EF4-FFF2-40B4-BE49-F238E27FC236}">
                <a16:creationId xmlns:a16="http://schemas.microsoft.com/office/drawing/2014/main" id="{F2800E74-621E-42E9-B1A5-CAC8A12ECD30}"/>
              </a:ext>
            </a:extLst>
          </p:cNvPr>
          <p:cNvSpPr>
            <a:spLocks noGrp="1"/>
          </p:cNvSpPr>
          <p:nvPr>
            <p:ph sz="half" idx="1"/>
          </p:nvPr>
        </p:nvSpPr>
        <p:spPr/>
        <p:txBody>
          <a:bodyPr>
            <a:normAutofit/>
          </a:bodyPr>
          <a:lstStyle/>
          <a:p>
            <a:pPr marL="342900" indent="-342900" algn="l">
              <a:buFont typeface="Arial" panose="020B0604020202020204" pitchFamily="34" charset="0"/>
              <a:buChar char="•"/>
            </a:pPr>
            <a:r>
              <a:rPr lang="en-IN" sz="2000" dirty="0"/>
              <a:t>Multiple Language Support</a:t>
            </a:r>
          </a:p>
          <a:p>
            <a:pPr marL="342900" indent="-342900" algn="l">
              <a:buFont typeface="Arial" panose="020B0604020202020204" pitchFamily="34" charset="0"/>
              <a:buChar char="•"/>
            </a:pPr>
            <a:r>
              <a:rPr lang="en-IN" sz="2000" dirty="0"/>
              <a:t>Multiple Database Support</a:t>
            </a:r>
          </a:p>
          <a:p>
            <a:pPr marL="342900" indent="-342900" algn="l">
              <a:buFont typeface="Arial" panose="020B0604020202020204" pitchFamily="34" charset="0"/>
              <a:buChar char="•"/>
            </a:pPr>
            <a:r>
              <a:rPr lang="en-IN" sz="2000" dirty="0"/>
              <a:t>Extensible Cartridge System</a:t>
            </a:r>
          </a:p>
          <a:p>
            <a:pPr marL="342900" indent="-342900" algn="l">
              <a:buFont typeface="Arial" panose="020B0604020202020204" pitchFamily="34" charset="0"/>
              <a:buChar char="•"/>
            </a:pPr>
            <a:r>
              <a:rPr lang="en-IN" sz="2000" dirty="0"/>
              <a:t>Source Code Version Management</a:t>
            </a:r>
          </a:p>
          <a:p>
            <a:pPr marL="342900" indent="-342900" algn="l">
              <a:buFont typeface="Arial" panose="020B0604020202020204" pitchFamily="34" charset="0"/>
              <a:buChar char="•"/>
            </a:pPr>
            <a:r>
              <a:rPr lang="en-IN" sz="2000" dirty="0"/>
              <a:t>One-Click Deployment</a:t>
            </a:r>
          </a:p>
          <a:p>
            <a:pPr marL="342900" indent="-342900"/>
            <a:r>
              <a:rPr lang="en-US" sz="2000" dirty="0"/>
              <a:t>Multi Environment Support</a:t>
            </a:r>
          </a:p>
          <a:p>
            <a:pPr marL="342900" indent="-342900"/>
            <a:r>
              <a:rPr lang="en-US" sz="2000" dirty="0"/>
              <a:t>Standardized Developers’ workflow</a:t>
            </a:r>
          </a:p>
          <a:p>
            <a:pPr marL="342900" indent="-342900"/>
            <a:r>
              <a:rPr lang="en-US" sz="2000" dirty="0"/>
              <a:t>Dependency and Build Management</a:t>
            </a:r>
          </a:p>
          <a:p>
            <a:pPr marL="342900" indent="-342900"/>
            <a:r>
              <a:rPr lang="en-US" sz="2000" dirty="0"/>
              <a:t>Automatic Application Scaling</a:t>
            </a:r>
            <a:endParaRPr lang="en-IN" sz="2000" dirty="0"/>
          </a:p>
        </p:txBody>
      </p:sp>
      <p:sp>
        <p:nvSpPr>
          <p:cNvPr id="4" name="Content Placeholder 3">
            <a:extLst>
              <a:ext uri="{FF2B5EF4-FFF2-40B4-BE49-F238E27FC236}">
                <a16:creationId xmlns:a16="http://schemas.microsoft.com/office/drawing/2014/main" id="{7DA17785-FB13-4097-8BA4-DEF11750F885}"/>
              </a:ext>
            </a:extLst>
          </p:cNvPr>
          <p:cNvSpPr>
            <a:spLocks noGrp="1"/>
          </p:cNvSpPr>
          <p:nvPr>
            <p:ph sz="half" idx="2"/>
          </p:nvPr>
        </p:nvSpPr>
        <p:spPr/>
        <p:txBody>
          <a:bodyPr>
            <a:normAutofit/>
          </a:bodyPr>
          <a:lstStyle/>
          <a:p>
            <a:r>
              <a:rPr lang="en-US" sz="2000" dirty="0"/>
              <a:t>Responsive Web Console</a:t>
            </a:r>
          </a:p>
          <a:p>
            <a:r>
              <a:rPr lang="en-US" sz="2000" dirty="0"/>
              <a:t>Rich Command-line Toolset</a:t>
            </a:r>
          </a:p>
          <a:p>
            <a:r>
              <a:rPr lang="en-US" sz="2000" dirty="0"/>
              <a:t>Remote SSH Login to Applications</a:t>
            </a:r>
          </a:p>
          <a:p>
            <a:r>
              <a:rPr lang="en-US" sz="2000" dirty="0"/>
              <a:t>Rest API Support</a:t>
            </a:r>
          </a:p>
          <a:p>
            <a:r>
              <a:rPr lang="en-US" sz="2000" dirty="0"/>
              <a:t>Self-service On Demand Application Stack</a:t>
            </a:r>
          </a:p>
          <a:p>
            <a:r>
              <a:rPr lang="en-US" sz="2000" dirty="0"/>
              <a:t>Built-in Database Services</a:t>
            </a:r>
          </a:p>
          <a:p>
            <a:r>
              <a:rPr lang="en-US" sz="2000" dirty="0"/>
              <a:t>Continuous Integration and Release Management</a:t>
            </a:r>
          </a:p>
          <a:p>
            <a:r>
              <a:rPr lang="en-US" sz="2000" dirty="0"/>
              <a:t>IDE Integration</a:t>
            </a:r>
          </a:p>
          <a:p>
            <a:r>
              <a:rPr lang="en-US" sz="2000" dirty="0"/>
              <a:t>Remote Debugging of Applications</a:t>
            </a:r>
            <a:endParaRPr lang="en-IN" sz="2000" dirty="0"/>
          </a:p>
        </p:txBody>
      </p:sp>
    </p:spTree>
    <p:extLst>
      <p:ext uri="{BB962C8B-B14F-4D97-AF65-F5344CB8AC3E}">
        <p14:creationId xmlns:p14="http://schemas.microsoft.com/office/powerpoint/2010/main" val="426467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3310-633D-40DC-BC66-5C8A77D9C81A}"/>
              </a:ext>
            </a:extLst>
          </p:cNvPr>
          <p:cNvSpPr>
            <a:spLocks noGrp="1"/>
          </p:cNvSpPr>
          <p:nvPr>
            <p:ph type="title"/>
          </p:nvPr>
        </p:nvSpPr>
        <p:spPr>
          <a:xfrm>
            <a:off x="838200" y="235671"/>
            <a:ext cx="10515600" cy="1225484"/>
          </a:xfrm>
        </p:spPr>
        <p:txBody>
          <a:bodyPr/>
          <a:lstStyle/>
          <a:p>
            <a:pPr algn="ctr"/>
            <a:r>
              <a:rPr lang="en-US" b="1" u="sng" dirty="0"/>
              <a:t>OpenShift Architecture</a:t>
            </a:r>
            <a:endParaRPr lang="en-IN" b="1" u="sng" dirty="0"/>
          </a:p>
        </p:txBody>
      </p:sp>
      <p:pic>
        <p:nvPicPr>
          <p:cNvPr id="1026" name="Picture 2" descr="OpenShift Container Platform">
            <a:extLst>
              <a:ext uri="{FF2B5EF4-FFF2-40B4-BE49-F238E27FC236}">
                <a16:creationId xmlns:a16="http://schemas.microsoft.com/office/drawing/2014/main" id="{5BF8AD86-93DE-4538-9096-7AB580D0B4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933008"/>
            <a:ext cx="5181600" cy="4136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Shift Container Platform Architecture">
            <a:extLst>
              <a:ext uri="{FF2B5EF4-FFF2-40B4-BE49-F238E27FC236}">
                <a16:creationId xmlns:a16="http://schemas.microsoft.com/office/drawing/2014/main" id="{728E2901-33C3-43D9-AE5D-86178F5685D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2" y="1942433"/>
            <a:ext cx="5739705" cy="41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41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24A6-D8A0-47D1-8744-1B2EA2650950}"/>
              </a:ext>
            </a:extLst>
          </p:cNvPr>
          <p:cNvSpPr>
            <a:spLocks noGrp="1"/>
          </p:cNvSpPr>
          <p:nvPr>
            <p:ph type="title"/>
          </p:nvPr>
        </p:nvSpPr>
        <p:spPr/>
        <p:txBody>
          <a:bodyPr/>
          <a:lstStyle/>
          <a:p>
            <a:pPr algn="ctr"/>
            <a:r>
              <a:rPr lang="en-US" b="1" u="sng" dirty="0"/>
              <a:t>Basic Concept</a:t>
            </a:r>
            <a:endParaRPr lang="en-IN" b="1" u="sng" dirty="0"/>
          </a:p>
        </p:txBody>
      </p:sp>
      <p:sp>
        <p:nvSpPr>
          <p:cNvPr id="3" name="Content Placeholder 2">
            <a:extLst>
              <a:ext uri="{FF2B5EF4-FFF2-40B4-BE49-F238E27FC236}">
                <a16:creationId xmlns:a16="http://schemas.microsoft.com/office/drawing/2014/main" id="{8A0CCB62-AE27-4CF8-8AB4-B4D15DAF219C}"/>
              </a:ext>
            </a:extLst>
          </p:cNvPr>
          <p:cNvSpPr>
            <a:spLocks noGrp="1"/>
          </p:cNvSpPr>
          <p:nvPr>
            <p:ph idx="1"/>
          </p:nvPr>
        </p:nvSpPr>
        <p:spPr>
          <a:xfrm>
            <a:off x="2526384" y="1825625"/>
            <a:ext cx="6947554" cy="4351338"/>
          </a:xfrm>
        </p:spPr>
        <p:txBody>
          <a:bodyPr/>
          <a:lstStyle/>
          <a:p>
            <a:r>
              <a:rPr lang="en-IN" dirty="0"/>
              <a:t>Containers and Images</a:t>
            </a:r>
          </a:p>
          <a:p>
            <a:r>
              <a:rPr lang="en-IN" dirty="0"/>
              <a:t>Pods and Services</a:t>
            </a:r>
          </a:p>
          <a:p>
            <a:r>
              <a:rPr lang="en-IN" dirty="0"/>
              <a:t>Builds and Streams</a:t>
            </a:r>
          </a:p>
          <a:p>
            <a:r>
              <a:rPr lang="en-IN" dirty="0"/>
              <a:t>Routes and Templates</a:t>
            </a:r>
          </a:p>
          <a:p>
            <a:r>
              <a:rPr lang="en-IN" dirty="0"/>
              <a:t>Authentication and Authorization</a:t>
            </a:r>
          </a:p>
          <a:p>
            <a:endParaRPr lang="en-IN" dirty="0"/>
          </a:p>
        </p:txBody>
      </p:sp>
    </p:spTree>
    <p:extLst>
      <p:ext uri="{BB962C8B-B14F-4D97-AF65-F5344CB8AC3E}">
        <p14:creationId xmlns:p14="http://schemas.microsoft.com/office/powerpoint/2010/main" val="33470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DD8A45-325A-4C96-A5D4-08DEB6E3A5D7}"/>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65185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358</TotalTime>
  <Words>610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OpenShift Overview</vt:lpstr>
      <vt:lpstr>Agenda</vt:lpstr>
      <vt:lpstr>What is OpenShift </vt:lpstr>
      <vt:lpstr>IaaS vs PaaS vs SaaS</vt:lpstr>
      <vt:lpstr>Why to use OpenShift</vt:lpstr>
      <vt:lpstr>Features</vt:lpstr>
      <vt:lpstr>OpenShift Architecture</vt:lpstr>
      <vt:lpstr>Basic Concept</vt:lpstr>
      <vt:lpstr>PowerPoint Presentation</vt:lpstr>
      <vt:lpstr>PowerPoint Presentation</vt:lpstr>
      <vt:lpstr>Creating New Application</vt:lpstr>
      <vt:lpstr>Build Automation </vt:lpstr>
      <vt:lpstr>Application Scaling</vt:lpstr>
      <vt:lpstr>Deployment Strategies </vt:lpstr>
      <vt:lpstr>Docker and Kubernetes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Overview</dc:title>
  <dc:creator>Dhirendra Singh</dc:creator>
  <cp:lastModifiedBy>Dhirendra Singh</cp:lastModifiedBy>
  <cp:revision>8</cp:revision>
  <dcterms:created xsi:type="dcterms:W3CDTF">2021-01-16T20:34:52Z</dcterms:created>
  <dcterms:modified xsi:type="dcterms:W3CDTF">2025-06-04T06:30:20Z</dcterms:modified>
</cp:coreProperties>
</file>