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58" y="76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Dhiksha\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260431731747814E-2"/>
          <c:y val="8.1385183994857765E-2"/>
          <c:w val="0.857107217847769"/>
          <c:h val="0.8567159462210081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375-4AC3-ADFC-834F2C05A476}"/>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375-4AC3-ADFC-834F2C05A476}"/>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375-4AC3-ADFC-834F2C05A476}"/>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375-4AC3-ADFC-834F2C05A476}"/>
            </c:ext>
          </c:extLst>
        </c:ser>
        <c:dLbls>
          <c:showLegendKey val="0"/>
          <c:showVal val="0"/>
          <c:showCatName val="0"/>
          <c:showSerName val="0"/>
          <c:showPercent val="0"/>
          <c:showBubbleSize val="0"/>
        </c:dLbls>
        <c:gapWidth val="219"/>
        <c:overlap val="-27"/>
        <c:axId val="150324367"/>
        <c:axId val="150316207"/>
      </c:barChart>
      <c:catAx>
        <c:axId val="150324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316207"/>
        <c:crosses val="autoZero"/>
        <c:auto val="1"/>
        <c:lblAlgn val="ctr"/>
        <c:lblOffset val="100"/>
        <c:noMultiLvlLbl val="0"/>
      </c:catAx>
      <c:valAx>
        <c:axId val="150316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32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330315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Dhiksha Deenadayalan	</a:t>
            </a:r>
          </a:p>
          <a:p>
            <a:r>
              <a:rPr lang="en-US" sz="2400" dirty="0"/>
              <a:t>REGISTER NO: 122203876 (</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4F569E1-1FB5-0331-96EC-45726AC6221C}"/>
              </a:ext>
            </a:extLst>
          </p:cNvPr>
          <p:cNvSpPr txBox="1"/>
          <p:nvPr/>
        </p:nvSpPr>
        <p:spPr>
          <a:xfrm>
            <a:off x="152400" y="1094661"/>
            <a:ext cx="10918825" cy="3970318"/>
          </a:xfrm>
          <a:prstGeom prst="rect">
            <a:avLst/>
          </a:prstGeom>
          <a:noFill/>
        </p:spPr>
        <p:txBody>
          <a:bodyPr wrap="square" rtlCol="0">
            <a:spAutoFit/>
          </a:bodyPr>
          <a:lstStyle/>
          <a:p>
            <a:r>
              <a:rPr lang="en-US" b="1" dirty="0"/>
              <a:t> Data </a:t>
            </a:r>
            <a:r>
              <a:rPr lang="en-US" b="1" dirty="0" err="1"/>
              <a:t>CollectionCollect</a:t>
            </a:r>
            <a:r>
              <a:rPr lang="en-US" b="1" dirty="0"/>
              <a:t> Data: </a:t>
            </a:r>
            <a:r>
              <a:rPr lang="en-US" dirty="0"/>
              <a:t>Start by gathering all the raw data relevant to the performance you want to measure. This could be sales data, employee performance metrics, test scores, or any other quantitative </a:t>
            </a:r>
            <a:r>
              <a:rPr lang="en-US" dirty="0" err="1"/>
              <a:t>data.Input</a:t>
            </a:r>
            <a:r>
              <a:rPr lang="en-US" dirty="0"/>
              <a:t> Data in Excel: Enter the collected data into an Excel spreadsheet. Each row typically represents an observation (e.g., an employee, a product, a test), and each column represents a variable (e.g., score, sales, feedback).</a:t>
            </a:r>
          </a:p>
          <a:p>
            <a:endParaRPr lang="en-US" dirty="0"/>
          </a:p>
          <a:p>
            <a:r>
              <a:rPr lang="en-US" b="1" dirty="0"/>
              <a:t>Feature </a:t>
            </a:r>
            <a:r>
              <a:rPr lang="en-US" b="1" dirty="0" err="1"/>
              <a:t>CollectionIdentify</a:t>
            </a:r>
            <a:r>
              <a:rPr lang="en-US" b="1" dirty="0"/>
              <a:t> Relevant Features</a:t>
            </a:r>
            <a:r>
              <a:rPr lang="en-US" dirty="0"/>
              <a:t>: Determine which features (variables) are relevant to the performance measurement. For instance, if you are analyzing employee performance, relevant features might include Hours Worked, Tasks Completed, Error Rate, </a:t>
            </a:r>
            <a:r>
              <a:rPr lang="en-US" dirty="0" err="1"/>
              <a:t>etc.Create</a:t>
            </a:r>
            <a:r>
              <a:rPr lang="en-US" dirty="0"/>
              <a:t> Columns for Features: Make sure that each feature has its own column in Excel. Use clear, descriptive names for each column to keep your data organized.</a:t>
            </a:r>
          </a:p>
          <a:p>
            <a:endParaRPr lang="en-US" dirty="0"/>
          </a:p>
          <a:p>
            <a:r>
              <a:rPr lang="en-US" b="1" dirty="0"/>
              <a:t>Data </a:t>
            </a:r>
            <a:r>
              <a:rPr lang="en-US" b="1" dirty="0" err="1"/>
              <a:t>CleaningRemove</a:t>
            </a:r>
            <a:r>
              <a:rPr lang="en-US" b="1" dirty="0"/>
              <a:t> Duplicates</a:t>
            </a:r>
            <a:r>
              <a:rPr lang="en-US" dirty="0"/>
              <a:t>: Use Excel’s built-in “Remove Duplicates” feature (Data &gt; Remove Duplicates) to eliminate any duplicate entries that might skew the </a:t>
            </a:r>
            <a:r>
              <a:rPr lang="en-US" dirty="0" err="1"/>
              <a:t>results.Handle</a:t>
            </a:r>
            <a:r>
              <a:rPr lang="en-US" dirty="0"/>
              <a:t> Missing Values: Identify missing values and decide on a strategy to handle them. You </a:t>
            </a:r>
            <a:r>
              <a:rPr lang="en-US" dirty="0" err="1"/>
              <a:t>can:Remove</a:t>
            </a:r>
            <a:r>
              <a:rPr lang="en-US" dirty="0"/>
              <a:t> rows with missing </a:t>
            </a:r>
            <a:r>
              <a:rPr lang="en-US" dirty="0" err="1"/>
              <a:t>data.Fill</a:t>
            </a:r>
            <a:r>
              <a:rPr lang="en-US" dirty="0"/>
              <a:t> missing values with averages Use Excel’s IF statements to categorize continuous data into performance levels (e.g., “High,” “Medium,” “Low”).</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69DC0D-6302-721C-9E37-F15FB6F7FED9}"/>
              </a:ext>
            </a:extLst>
          </p:cNvPr>
          <p:cNvSpPr>
            <a:spLocks noGrp="1"/>
          </p:cNvSpPr>
          <p:nvPr>
            <p:ph type="body" idx="1"/>
          </p:nvPr>
        </p:nvSpPr>
        <p:spPr>
          <a:xfrm>
            <a:off x="762000" y="609600"/>
            <a:ext cx="9829800" cy="2462213"/>
          </a:xfrm>
        </p:spPr>
        <p:txBody>
          <a:bodyPr/>
          <a:lstStyle/>
          <a:p>
            <a:r>
              <a:rPr lang="en-US" sz="2000" b="1" dirty="0"/>
              <a:t>Calculate Performance level</a:t>
            </a:r>
            <a:r>
              <a:rPr lang="en-US" sz="2000" dirty="0"/>
              <a:t>: Using the performance rating data you use formula to determine the performance level </a:t>
            </a:r>
          </a:p>
          <a:p>
            <a:r>
              <a:rPr lang="en-US" sz="2000" dirty="0"/>
              <a:t>The formula used is =IFS(Z11&gt;=5,"VERY HIGH", Z11&gt;=4,"HIGH", Z11&gt;=3, "MED",TRUE,"LOW")</a:t>
            </a:r>
          </a:p>
          <a:p>
            <a:endParaRPr lang="en-US" sz="2000" dirty="0"/>
          </a:p>
          <a:p>
            <a:r>
              <a:rPr lang="en-US" sz="2000" b="1" dirty="0"/>
              <a:t>Data Representation: </a:t>
            </a:r>
            <a:r>
              <a:rPr lang="en-US" sz="2000" dirty="0"/>
              <a:t>Using the consolidated data we have used the pivot table and the pivot table helps us get the final concluded table having all the count with all columns that you select </a:t>
            </a:r>
            <a:br>
              <a:rPr lang="en-US" sz="2000" dirty="0"/>
            </a:br>
            <a:r>
              <a:rPr lang="en-US" sz="2000" dirty="0"/>
              <a:t>and the pivot table is done you can insert charts and create graphs for visual representation</a:t>
            </a:r>
            <a:endParaRPr lang="en-IN" sz="2000" dirty="0"/>
          </a:p>
        </p:txBody>
      </p:sp>
    </p:spTree>
    <p:extLst>
      <p:ext uri="{BB962C8B-B14F-4D97-AF65-F5344CB8AC3E}">
        <p14:creationId xmlns:p14="http://schemas.microsoft.com/office/powerpoint/2010/main" val="175686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34EE53F-2DED-2C55-CC07-CAEED7D547F5}"/>
              </a:ext>
            </a:extLst>
          </p:cNvPr>
          <p:cNvGraphicFramePr>
            <a:graphicFrameLocks/>
          </p:cNvGraphicFramePr>
          <p:nvPr>
            <p:extLst>
              <p:ext uri="{D42A27DB-BD31-4B8C-83A1-F6EECF244321}">
                <p14:modId xmlns:p14="http://schemas.microsoft.com/office/powerpoint/2010/main" val="3662197066"/>
              </p:ext>
            </p:extLst>
          </p:nvPr>
        </p:nvGraphicFramePr>
        <p:xfrm>
          <a:off x="838200" y="1447800"/>
          <a:ext cx="8153400"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EA8648-3B2D-EE3B-5B94-91444C09E81C}"/>
              </a:ext>
            </a:extLst>
          </p:cNvPr>
          <p:cNvSpPr txBox="1"/>
          <p:nvPr/>
        </p:nvSpPr>
        <p:spPr>
          <a:xfrm>
            <a:off x="755332" y="1371600"/>
            <a:ext cx="8083868" cy="2308324"/>
          </a:xfrm>
          <a:prstGeom prst="rect">
            <a:avLst/>
          </a:prstGeom>
          <a:noFill/>
        </p:spPr>
        <p:txBody>
          <a:bodyPr wrap="square" rtlCol="0">
            <a:spAutoFit/>
          </a:bodyPr>
          <a:lstStyle/>
          <a:p>
            <a:r>
              <a:rPr lang="en-US" sz="2400" dirty="0"/>
              <a:t>In conclusion the project uses various tools that we haven’t used in our previous times as we weren’t aware of it now that through this project we can get to know that there is a efficient way of doing the classification and representing </a:t>
            </a:r>
            <a:r>
              <a:rPr lang="en-US" sz="2400" dirty="0" err="1"/>
              <a:t>datas</a:t>
            </a:r>
            <a:r>
              <a:rPr lang="en-US" sz="2400" dirty="0"/>
              <a:t> as per the necessities</a:t>
            </a:r>
          </a:p>
          <a:p>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9AD4813-C9EC-7918-DC3A-9819B33BA71E}"/>
              </a:ext>
            </a:extLst>
          </p:cNvPr>
          <p:cNvSpPr txBox="1"/>
          <p:nvPr/>
        </p:nvSpPr>
        <p:spPr>
          <a:xfrm>
            <a:off x="676275" y="1490239"/>
            <a:ext cx="7696200" cy="1477328"/>
          </a:xfrm>
          <a:prstGeom prst="rect">
            <a:avLst/>
          </a:prstGeom>
          <a:noFill/>
        </p:spPr>
        <p:txBody>
          <a:bodyPr wrap="square" rtlCol="0">
            <a:spAutoFit/>
          </a:bodyPr>
          <a:lstStyle/>
          <a:p>
            <a:r>
              <a:rPr lang="en-US" dirty="0"/>
              <a:t>In a company for the organization to motivate and appreciate the employees who have done a big portion to support the organization on its growth has to get to be known so for that purpose to raise salary, give bonus and other incentives the organization has to prepare a performance analysis which </a:t>
            </a:r>
            <a:r>
              <a:rPr lang="en-US" dirty="0" err="1"/>
              <a:t>determins</a:t>
            </a:r>
            <a:r>
              <a:rPr lang="en-US" dirty="0"/>
              <a:t> the performance of the employees.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C038A76D-22FA-090A-6406-3B49935BD13B}"/>
              </a:ext>
            </a:extLst>
          </p:cNvPr>
          <p:cNvSpPr txBox="1"/>
          <p:nvPr/>
        </p:nvSpPr>
        <p:spPr>
          <a:xfrm>
            <a:off x="990600" y="2019300"/>
            <a:ext cx="5943600" cy="1754326"/>
          </a:xfrm>
          <a:prstGeom prst="rect">
            <a:avLst/>
          </a:prstGeom>
          <a:noFill/>
        </p:spPr>
        <p:txBody>
          <a:bodyPr wrap="square" rtlCol="0">
            <a:spAutoFit/>
          </a:bodyPr>
          <a:lstStyle/>
          <a:p>
            <a:r>
              <a:rPr lang="en-US" dirty="0"/>
              <a:t>The project depicts the analysis of performance of the employees with the help of MS Excel tools. In this project you can learn and see the performance level in terms of very high, high ,medium. The </a:t>
            </a:r>
            <a:r>
              <a:rPr lang="en-US" b="0" i="0" dirty="0">
                <a:solidFill>
                  <a:srgbClr val="001D35"/>
                </a:solidFill>
                <a:effectLst/>
                <a:latin typeface="Google Sans"/>
              </a:rPr>
              <a:t>Performance level can refer to a few different things, including </a:t>
            </a:r>
            <a:r>
              <a:rPr lang="en-US" dirty="0"/>
              <a:t>a scaled assessment result or a value that measures the reliability of safety-related functions.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90A62E2-55EC-54F8-CD81-3EF2DDA51D41}"/>
              </a:ext>
            </a:extLst>
          </p:cNvPr>
          <p:cNvSpPr txBox="1"/>
          <p:nvPr/>
        </p:nvSpPr>
        <p:spPr>
          <a:xfrm>
            <a:off x="699452" y="1575084"/>
            <a:ext cx="6248400" cy="1477328"/>
          </a:xfrm>
          <a:prstGeom prst="rect">
            <a:avLst/>
          </a:prstGeom>
          <a:noFill/>
        </p:spPr>
        <p:txBody>
          <a:bodyPr wrap="square" rtlCol="0">
            <a:spAutoFit/>
          </a:bodyPr>
          <a:lstStyle/>
          <a:p>
            <a:r>
              <a:rPr lang="en-US" b="0" i="0" dirty="0">
                <a:solidFill>
                  <a:srgbClr val="202124"/>
                </a:solidFill>
                <a:effectLst/>
                <a:latin typeface="Google Sans"/>
              </a:rPr>
              <a:t>Performance management, done properly, can have benefits for </a:t>
            </a:r>
            <a:r>
              <a:rPr lang="en-US" b="0" i="0" dirty="0">
                <a:solidFill>
                  <a:srgbClr val="040C28"/>
                </a:solidFill>
                <a:effectLst/>
                <a:latin typeface="Google Sans"/>
              </a:rPr>
              <a:t>organizations and their employees alike</a:t>
            </a:r>
            <a:r>
              <a:rPr lang="en-US" b="0" i="0" dirty="0">
                <a:solidFill>
                  <a:srgbClr val="202124"/>
                </a:solidFill>
                <a:effectLst/>
                <a:latin typeface="Google Sans"/>
              </a:rPr>
              <a:t>. The key is employee involvement and regular, productive feedback to ensure that the employee is continuously evolving in a positive direction, which helps their career and the company's success.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09B3C45-2BD7-83F2-46A8-00F6EA6D1B46}"/>
              </a:ext>
            </a:extLst>
          </p:cNvPr>
          <p:cNvSpPr txBox="1"/>
          <p:nvPr/>
        </p:nvSpPr>
        <p:spPr>
          <a:xfrm>
            <a:off x="2670174" y="2659221"/>
            <a:ext cx="8991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Conditional formatting </a:t>
            </a:r>
          </a:p>
          <a:p>
            <a:pPr marL="285750" indent="-285750">
              <a:buFont typeface="Arial" panose="020B0604020202020204" pitchFamily="34" charset="0"/>
              <a:buChar char="•"/>
            </a:pPr>
            <a:r>
              <a:rPr lang="en-US" dirty="0"/>
              <a:t>Filter to remove</a:t>
            </a:r>
          </a:p>
          <a:p>
            <a:pPr marL="285750" indent="-285750">
              <a:buFont typeface="Arial" panose="020B0604020202020204" pitchFamily="34" charset="0"/>
              <a:buChar char="•"/>
            </a:pPr>
            <a:r>
              <a:rPr lang="en-IN" dirty="0"/>
              <a:t>Formula- for performance (</a:t>
            </a:r>
            <a:r>
              <a:rPr lang="en-US" sz="1400" dirty="0"/>
              <a:t>=IFS(Z8&gt;=5,"VERY HIGH", Z8&gt;=4,"HIGH", Z8&gt;=3, "MED",TRUE,"LOW")</a:t>
            </a:r>
            <a:endParaRPr lang="en-IN" sz="1400" dirty="0"/>
          </a:p>
          <a:p>
            <a:pPr marL="285750" indent="-285750">
              <a:buFont typeface="Arial" panose="020B0604020202020204" pitchFamily="34" charset="0"/>
              <a:buChar char="•"/>
            </a:pPr>
            <a:r>
              <a:rPr lang="en-IN" dirty="0"/>
              <a:t>Pivot table – for summary</a:t>
            </a:r>
          </a:p>
          <a:p>
            <a:pPr marL="285750" indent="-285750">
              <a:buFont typeface="Arial" panose="020B0604020202020204" pitchFamily="34" charset="0"/>
              <a:buChar char="•"/>
            </a:pPr>
            <a:r>
              <a:rPr lang="en-IN" dirty="0"/>
              <a:t>Graph – for Data visualisation </a:t>
            </a:r>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1851A5A-E437-2078-0B01-1229F30EB75A}"/>
              </a:ext>
            </a:extLst>
          </p:cNvPr>
          <p:cNvSpPr txBox="1"/>
          <p:nvPr/>
        </p:nvSpPr>
        <p:spPr>
          <a:xfrm>
            <a:off x="914400" y="1676400"/>
            <a:ext cx="73152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Employee data set- got from KAGGLE</a:t>
            </a:r>
          </a:p>
          <a:p>
            <a:pPr marL="285750" indent="-285750">
              <a:buFont typeface="Arial" panose="020B0604020202020204" pitchFamily="34" charset="0"/>
              <a:buChar char="•"/>
            </a:pPr>
            <a:r>
              <a:rPr lang="en-US" dirty="0"/>
              <a:t>There were totally  features</a:t>
            </a:r>
          </a:p>
          <a:p>
            <a:pPr marL="285750" indent="-285750">
              <a:buFont typeface="Arial" panose="020B0604020202020204" pitchFamily="34" charset="0"/>
              <a:buChar char="•"/>
            </a:pPr>
            <a:r>
              <a:rPr lang="en-US" dirty="0"/>
              <a:t>We have taken into consideration 10 features</a:t>
            </a:r>
          </a:p>
          <a:p>
            <a:endParaRPr lang="en-US" dirty="0"/>
          </a:p>
          <a:p>
            <a:r>
              <a:rPr lang="en-US" dirty="0"/>
              <a:t>Those features  are:</a:t>
            </a:r>
          </a:p>
          <a:p>
            <a:pPr marL="342900" indent="-342900">
              <a:buFont typeface="+mj-lt"/>
              <a:buAutoNum type="arabicPeriod"/>
            </a:pPr>
            <a:r>
              <a:rPr lang="en-US" dirty="0"/>
              <a:t>Employee ID</a:t>
            </a:r>
          </a:p>
          <a:p>
            <a:pPr marL="342900" indent="-342900">
              <a:buFont typeface="+mj-lt"/>
              <a:buAutoNum type="arabicPeriod"/>
            </a:pPr>
            <a:r>
              <a:rPr lang="en-US" dirty="0"/>
              <a:t>First name </a:t>
            </a:r>
          </a:p>
          <a:p>
            <a:pPr marL="342900" indent="-342900">
              <a:buFont typeface="+mj-lt"/>
              <a:buAutoNum type="arabicPeriod"/>
            </a:pPr>
            <a:r>
              <a:rPr lang="en-US" dirty="0"/>
              <a:t>Last name</a:t>
            </a:r>
          </a:p>
          <a:p>
            <a:pPr marL="342900" indent="-342900">
              <a:buFont typeface="+mj-lt"/>
              <a:buAutoNum type="arabicPeriod"/>
            </a:pPr>
            <a:r>
              <a:rPr lang="en-US" dirty="0"/>
              <a:t>Business Unit</a:t>
            </a:r>
          </a:p>
          <a:p>
            <a:pPr marL="342900" indent="-342900">
              <a:buFont typeface="+mj-lt"/>
              <a:buAutoNum type="arabicPeriod"/>
            </a:pPr>
            <a:r>
              <a:rPr lang="en-US" dirty="0"/>
              <a:t>Employee Status </a:t>
            </a:r>
          </a:p>
          <a:p>
            <a:pPr marL="342900" indent="-342900">
              <a:buFont typeface="+mj-lt"/>
              <a:buAutoNum type="arabicPeriod"/>
            </a:pPr>
            <a:r>
              <a:rPr lang="en-IN" dirty="0"/>
              <a:t>Employee Type</a:t>
            </a:r>
          </a:p>
          <a:p>
            <a:pPr marL="342900" indent="-342900">
              <a:buFont typeface="+mj-lt"/>
              <a:buAutoNum type="arabicPeriod"/>
            </a:pPr>
            <a:r>
              <a:rPr lang="en-IN" dirty="0"/>
              <a:t>Employee Classification Type</a:t>
            </a:r>
          </a:p>
          <a:p>
            <a:pPr marL="342900" indent="-342900">
              <a:buFont typeface="+mj-lt"/>
              <a:buAutoNum type="arabicPeriod"/>
            </a:pPr>
            <a:r>
              <a:rPr lang="en-IN" dirty="0"/>
              <a:t>Gender Code</a:t>
            </a:r>
          </a:p>
          <a:p>
            <a:pPr marL="342900" indent="-342900">
              <a:buFont typeface="+mj-lt"/>
              <a:buAutoNum type="arabicPeriod"/>
            </a:pPr>
            <a:r>
              <a:rPr lang="en-IN" dirty="0"/>
              <a:t>Performance Score</a:t>
            </a:r>
          </a:p>
          <a:p>
            <a:pPr marL="342900" indent="-342900">
              <a:buFont typeface="+mj-lt"/>
              <a:buAutoNum type="arabicPeriod"/>
            </a:pPr>
            <a:r>
              <a:rPr lang="en-IN" dirty="0"/>
              <a:t>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7166B72-5B12-1492-DD74-0A3798EE0CE0}"/>
              </a:ext>
            </a:extLst>
          </p:cNvPr>
          <p:cNvSpPr txBox="1"/>
          <p:nvPr/>
        </p:nvSpPr>
        <p:spPr>
          <a:xfrm>
            <a:off x="838200" y="1695450"/>
            <a:ext cx="6172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had used a special formula that made analysis very efficient and effective.</a:t>
            </a:r>
          </a:p>
          <a:p>
            <a:pPr marL="285750" indent="-285750">
              <a:buFont typeface="Arial" panose="020B0604020202020204" pitchFamily="34" charset="0"/>
              <a:buChar char="•"/>
            </a:pPr>
            <a:r>
              <a:rPr lang="en-US" dirty="0"/>
              <a:t>The formula was used to term the performance level</a:t>
            </a:r>
            <a:br>
              <a:rPr lang="en-US" dirty="0"/>
            </a:br>
            <a:r>
              <a:rPr lang="en-US" dirty="0"/>
              <a:t>the formula is </a:t>
            </a:r>
            <a:r>
              <a:rPr lang="en-US" dirty="0">
                <a:solidFill>
                  <a:srgbClr val="FF0000"/>
                </a:solidFill>
              </a:rPr>
              <a:t>=IFS(Z8&gt;=5,"VERY HIGH", Z8&gt;=4,"HIGH", Z8&gt;=3, "MED",TRUE,"LOW")</a:t>
            </a:r>
            <a:endParaRPr lang="en-IN"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808</Words>
  <Application>Microsoft Office PowerPoint</Application>
  <PresentationFormat>Widescreen</PresentationFormat>
  <Paragraphs>76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dhiksha deenadayalan</cp:lastModifiedBy>
  <cp:revision>13</cp:revision>
  <dcterms:created xsi:type="dcterms:W3CDTF">2024-03-29T15:07:22Z</dcterms:created>
  <dcterms:modified xsi:type="dcterms:W3CDTF">2024-09-10T04:28:02Z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