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5E"/>
    <a:srgbClr val="FF385C"/>
    <a:srgbClr val="D93150"/>
    <a:srgbClr val="8B2033"/>
    <a:srgbClr val="F1C2B8"/>
    <a:srgbClr val="E3E9E5"/>
    <a:srgbClr val="F3F5FA"/>
    <a:srgbClr val="CDD2DE"/>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4" autoAdjust="0"/>
    <p:restoredTop sz="94694" autoAdjust="0"/>
  </p:normalViewPr>
  <p:slideViewPr>
    <p:cSldViewPr snapToGrid="0" snapToObjects="1" showGuides="1">
      <p:cViewPr>
        <p:scale>
          <a:sx n="95" d="100"/>
          <a:sy n="95" d="100"/>
        </p:scale>
        <p:origin x="1128" y="-320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12/5/23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12/5/23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20" name="Text Placeholder 5"/>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53" name="Text Placeholder 3">
            <a:extLst>
              <a:ext uri="{FF2B5EF4-FFF2-40B4-BE49-F238E27FC236}">
                <a16:creationId xmlns:a16="http://schemas.microsoft.com/office/drawing/2014/main" id="{275744E3-BF2B-7544-9F91-96201445AEAA}"/>
              </a:ext>
            </a:extLst>
          </p:cNvPr>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54" name="Text Placeholder 5">
            <a:extLst>
              <a:ext uri="{FF2B5EF4-FFF2-40B4-BE49-F238E27FC236}">
                <a16:creationId xmlns:a16="http://schemas.microsoft.com/office/drawing/2014/main" id="{5C4D0E1C-B60A-2245-AF18-E755AC36B367}"/>
              </a:ext>
            </a:extLst>
          </p:cNvPr>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55" name="Text Placeholder 3">
            <a:extLst>
              <a:ext uri="{FF2B5EF4-FFF2-40B4-BE49-F238E27FC236}">
                <a16:creationId xmlns:a16="http://schemas.microsoft.com/office/drawing/2014/main" id="{065EC15A-D69E-B04E-9C47-44527B68361C}"/>
              </a:ext>
            </a:extLst>
          </p:cNvPr>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6" name="Text Placeholder 5">
            <a:extLst>
              <a:ext uri="{FF2B5EF4-FFF2-40B4-BE49-F238E27FC236}">
                <a16:creationId xmlns:a16="http://schemas.microsoft.com/office/drawing/2014/main" id="{48803738-357C-5B4D-A5F9-B45BA15E9992}"/>
              </a:ext>
            </a:extLst>
          </p:cNvPr>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57" name="Text Placeholder 3">
            <a:extLst>
              <a:ext uri="{FF2B5EF4-FFF2-40B4-BE49-F238E27FC236}">
                <a16:creationId xmlns:a16="http://schemas.microsoft.com/office/drawing/2014/main" id="{0588C9DD-F9F9-004E-8CFA-BF68D85D47D8}"/>
              </a:ext>
            </a:extLst>
          </p:cNvPr>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8" name="Text Placeholder 5">
            <a:extLst>
              <a:ext uri="{FF2B5EF4-FFF2-40B4-BE49-F238E27FC236}">
                <a16:creationId xmlns:a16="http://schemas.microsoft.com/office/drawing/2014/main" id="{1C10A556-BFAA-EE48-B627-C2392BABFA1D}"/>
              </a:ext>
            </a:extLst>
          </p:cNvPr>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59" name="Text Placeholder 5">
            <a:extLst>
              <a:ext uri="{FF2B5EF4-FFF2-40B4-BE49-F238E27FC236}">
                <a16:creationId xmlns:a16="http://schemas.microsoft.com/office/drawing/2014/main" id="{A945E613-5DF0-BE4F-A6F2-B00EE354624D}"/>
              </a:ext>
            </a:extLst>
          </p:cNvPr>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61" name="Text Placeholder 3">
            <a:extLst>
              <a:ext uri="{FF2B5EF4-FFF2-40B4-BE49-F238E27FC236}">
                <a16:creationId xmlns:a16="http://schemas.microsoft.com/office/drawing/2014/main" id="{15A08E3A-CE4D-CC40-B6EC-F597A0B2572B}"/>
              </a:ext>
            </a:extLst>
          </p:cNvPr>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2" name="Text Placeholder 5">
            <a:extLst>
              <a:ext uri="{FF2B5EF4-FFF2-40B4-BE49-F238E27FC236}">
                <a16:creationId xmlns:a16="http://schemas.microsoft.com/office/drawing/2014/main" id="{D57248E4-6912-864A-B7E2-60B47C1E7765}"/>
              </a:ext>
            </a:extLst>
          </p:cNvPr>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63" name="Text Placeholder 3">
            <a:extLst>
              <a:ext uri="{FF2B5EF4-FFF2-40B4-BE49-F238E27FC236}">
                <a16:creationId xmlns:a16="http://schemas.microsoft.com/office/drawing/2014/main" id="{113494CA-BEEF-2142-84CC-03C3799D15D1}"/>
              </a:ext>
            </a:extLst>
          </p:cNvPr>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5">
            <a:extLst>
              <a:ext uri="{FF2B5EF4-FFF2-40B4-BE49-F238E27FC236}">
                <a16:creationId xmlns:a16="http://schemas.microsoft.com/office/drawing/2014/main" id="{D4A0248B-A33F-1A45-A2B0-4E5CB2D6ED55}"/>
              </a:ext>
            </a:extLst>
          </p:cNvPr>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65" name="Text Placeholder 3">
            <a:extLst>
              <a:ext uri="{FF2B5EF4-FFF2-40B4-BE49-F238E27FC236}">
                <a16:creationId xmlns:a16="http://schemas.microsoft.com/office/drawing/2014/main" id="{AE27561D-6F58-C047-8D74-65F39B54C435}"/>
              </a:ext>
            </a:extLst>
          </p:cNvPr>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6" name="Text Placeholder 3">
            <a:extLst>
              <a:ext uri="{FF2B5EF4-FFF2-40B4-BE49-F238E27FC236}">
                <a16:creationId xmlns:a16="http://schemas.microsoft.com/office/drawing/2014/main" id="{C6322132-0EB3-234D-8B9F-08C03DB79DC3}"/>
              </a:ext>
            </a:extLst>
          </p:cNvPr>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7" name="Text Placeholder 76">
            <a:extLst>
              <a:ext uri="{FF2B5EF4-FFF2-40B4-BE49-F238E27FC236}">
                <a16:creationId xmlns:a16="http://schemas.microsoft.com/office/drawing/2014/main" id="{C0ADB27F-158A-954D-BAAE-3AC755176675}"/>
              </a:ext>
            </a:extLst>
          </p:cNvPr>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8" name="Text Placeholder 76">
            <a:extLst>
              <a:ext uri="{FF2B5EF4-FFF2-40B4-BE49-F238E27FC236}">
                <a16:creationId xmlns:a16="http://schemas.microsoft.com/office/drawing/2014/main" id="{03BA4CCF-F304-DF4B-B232-C75BB53DED70}"/>
              </a:ext>
            </a:extLst>
          </p:cNvPr>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9" name="Text Placeholder 76">
            <a:extLst>
              <a:ext uri="{FF2B5EF4-FFF2-40B4-BE49-F238E27FC236}">
                <a16:creationId xmlns:a16="http://schemas.microsoft.com/office/drawing/2014/main" id="{03B38A69-9FDB-7D4F-9692-6D62AF120BF6}"/>
              </a:ext>
            </a:extLst>
          </p:cNvPr>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449705" y="32356499"/>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cxnSp>
        <p:nvCxnSpPr>
          <p:cNvPr id="5" name="Straight Connector 4">
            <a:extLst>
              <a:ext uri="{FF2B5EF4-FFF2-40B4-BE49-F238E27FC236}">
                <a16:creationId xmlns:a16="http://schemas.microsoft.com/office/drawing/2014/main" id="{7265A67A-86AD-7F4D-AB2A-698A4ABBD26B}"/>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7714C197-D66B-5E40-AF9A-88117E9A99A1}"/>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E941D545-D1FC-374C-B415-4B6DCB11DA9B}"/>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BC288997-2C95-2848-A8E6-ECC70ABE57B5}"/>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4">
            <a:extLst>
              <a:ext uri="{FF2B5EF4-FFF2-40B4-BE49-F238E27FC236}">
                <a16:creationId xmlns:a16="http://schemas.microsoft.com/office/drawing/2014/main" id="{A687A2CE-669E-3A4D-9D68-3C7DB240A992}"/>
              </a:ext>
            </a:extLst>
          </p:cNvPr>
          <p:cNvSpPr txBox="1">
            <a:spLocks noChangeArrowheads="1"/>
          </p:cNvSpPr>
          <p:nvPr userDrawn="1"/>
        </p:nvSpPr>
        <p:spPr bwMode="auto">
          <a:xfrm>
            <a:off x="449705" y="3235649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4" name="Straight Connector 3">
            <a:extLst>
              <a:ext uri="{FF2B5EF4-FFF2-40B4-BE49-F238E27FC236}">
                <a16:creationId xmlns:a16="http://schemas.microsoft.com/office/drawing/2014/main" id="{08A5B5D0-4D7B-3F4B-92B2-D050C9782152}"/>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513136E1-6ADD-9344-9DE9-C7690A3AC407}"/>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id="{3891C979-58A5-EC44-BCC6-47ECA9604E92}"/>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3B958D9D-0975-C04A-8F7B-821334779626}"/>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dominoweir/inside-airbnb-nyc/" TargetMode="External"/><Relationship Id="rId2" Type="http://schemas.openxmlformats.org/officeDocument/2006/relationships/hyperlink" Target="https://www.kaggle.com/datasets/dgomonov/new-york-city-airbnb-open-data?select=AB_NYC_2019.csv"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5A5E">
            <a:alpha val="11000"/>
          </a:srgb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CA2AE3-A2B9-A943-B775-C2EAE7BFBB4B}"/>
              </a:ext>
            </a:extLst>
          </p:cNvPr>
          <p:cNvSpPr>
            <a:spLocks noGrp="1"/>
          </p:cNvSpPr>
          <p:nvPr>
            <p:ph type="body" sz="quarter" idx="10"/>
          </p:nvPr>
        </p:nvSpPr>
        <p:spPr>
          <a:xfrm>
            <a:off x="459674" y="5617998"/>
            <a:ext cx="10056813" cy="5900363"/>
          </a:xfrm>
          <a:solidFill>
            <a:srgbClr val="FF5A5E">
              <a:alpha val="7709"/>
            </a:srgbClr>
          </a:solidFill>
        </p:spPr>
        <p:txBody>
          <a:bodyPr/>
          <a:lstStyle/>
          <a:p>
            <a:r>
              <a:rPr lang="en-US" sz="2800" b="1" dirty="0">
                <a:solidFill>
                  <a:srgbClr val="FF5A5E"/>
                </a:solidFill>
              </a:rPr>
              <a:t>ABSTRACT</a:t>
            </a:r>
          </a:p>
          <a:p>
            <a:endParaRPr lang="en-US" sz="1000" b="1" dirty="0">
              <a:solidFill>
                <a:srgbClr val="FF5A5E"/>
              </a:solidFill>
            </a:endParaRPr>
          </a:p>
          <a:p>
            <a:pPr algn="just" rtl="0">
              <a:spcBef>
                <a:spcPts val="0"/>
              </a:spcBef>
              <a:spcAft>
                <a:spcPts val="0"/>
              </a:spcAft>
            </a:pPr>
            <a:r>
              <a:rPr lang="en-US" sz="2500" b="0" i="0" u="none" strike="noStrike" dirty="0">
                <a:solidFill>
                  <a:schemeClr val="bg2">
                    <a:lumMod val="10000"/>
                  </a:schemeClr>
                </a:solidFill>
                <a:effectLst/>
              </a:rPr>
              <a:t>This project investigates the impact of COVID-19 on Airbnb pricing and consumer preferences within the hospitality industry. Utilizing Airbnb datasets from </a:t>
            </a:r>
            <a:r>
              <a:rPr lang="en-US" sz="2500" b="0" i="0" u="none" strike="noStrike">
                <a:solidFill>
                  <a:schemeClr val="bg2">
                    <a:lumMod val="10000"/>
                  </a:schemeClr>
                </a:solidFill>
                <a:effectLst/>
              </a:rPr>
              <a:t>2019</a:t>
            </a:r>
            <a:r>
              <a:rPr lang="en-US" sz="2500">
                <a:solidFill>
                  <a:schemeClr val="bg2">
                    <a:lumMod val="10000"/>
                  </a:schemeClr>
                </a:solidFill>
              </a:rPr>
              <a:t> and 2022, </a:t>
            </a:r>
            <a:r>
              <a:rPr lang="en-US" sz="2500" b="0" i="0" u="none" strike="noStrike">
                <a:solidFill>
                  <a:schemeClr val="bg2">
                    <a:lumMod val="10000"/>
                  </a:schemeClr>
                </a:solidFill>
                <a:effectLst/>
              </a:rPr>
              <a:t>we </a:t>
            </a:r>
            <a:r>
              <a:rPr lang="en-US" sz="2500" b="0" i="0" u="none" strike="noStrike" dirty="0">
                <a:solidFill>
                  <a:schemeClr val="bg2">
                    <a:lumMod val="10000"/>
                  </a:schemeClr>
                </a:solidFill>
                <a:effectLst/>
              </a:rPr>
              <a:t>aimed to uncover how the pandemic has influenced traveler behavior and accommodation pricing. The analysis focused on key variables such as Apartment Type, Neighborhood, and user reviews to understand the shifting landscape. Data were sourced from publicly available Airbnb records, ensuring a robust foundation for insights. The best-performing model in our study was the Random Forest Regressor, which was evaluated based on Mean Absolute Error (MAE), highlighting its capability to predict prices with the least average absolute deviation from the actual prices. </a:t>
            </a:r>
            <a:endParaRPr lang="en-US" sz="2500" b="0" dirty="0">
              <a:solidFill>
                <a:schemeClr val="bg2">
                  <a:lumMod val="10000"/>
                </a:schemeClr>
              </a:solidFill>
              <a:effectLst/>
            </a:endParaRPr>
          </a:p>
          <a:p>
            <a:br>
              <a:rPr lang="en-US" dirty="0"/>
            </a:br>
            <a:endParaRPr lang="en-US" b="1" dirty="0">
              <a:solidFill>
                <a:srgbClr val="FF5A5E"/>
              </a:solidFill>
            </a:endParaRPr>
          </a:p>
        </p:txBody>
      </p:sp>
      <p:sp>
        <p:nvSpPr>
          <p:cNvPr id="3" name="Text Placeholder 2">
            <a:extLst>
              <a:ext uri="{FF2B5EF4-FFF2-40B4-BE49-F238E27FC236}">
                <a16:creationId xmlns:a16="http://schemas.microsoft.com/office/drawing/2014/main" id="{1653A7BA-709B-4740-9D17-4AF3870E1700}"/>
              </a:ext>
            </a:extLst>
          </p:cNvPr>
          <p:cNvSpPr>
            <a:spLocks noGrp="1"/>
          </p:cNvSpPr>
          <p:nvPr>
            <p:ph type="body" sz="quarter" idx="20"/>
          </p:nvPr>
        </p:nvSpPr>
        <p:spPr>
          <a:xfrm>
            <a:off x="484177" y="11751597"/>
            <a:ext cx="10050462" cy="615545"/>
          </a:xfrm>
          <a:solidFill>
            <a:srgbClr val="FF5A5E">
              <a:alpha val="65000"/>
            </a:srgbClr>
          </a:solidFill>
        </p:spPr>
        <p:txBody>
          <a:bodyPr/>
          <a:lstStyle/>
          <a:p>
            <a:r>
              <a:rPr lang="en-US" dirty="0"/>
              <a:t>INTRODUCTION</a:t>
            </a:r>
          </a:p>
        </p:txBody>
      </p:sp>
      <p:sp>
        <p:nvSpPr>
          <p:cNvPr id="4" name="Text Placeholder 3">
            <a:extLst>
              <a:ext uri="{FF2B5EF4-FFF2-40B4-BE49-F238E27FC236}">
                <a16:creationId xmlns:a16="http://schemas.microsoft.com/office/drawing/2014/main" id="{D95D1E09-B796-B04E-9177-E1BD0E84821A}"/>
              </a:ext>
            </a:extLst>
          </p:cNvPr>
          <p:cNvSpPr>
            <a:spLocks noGrp="1"/>
          </p:cNvSpPr>
          <p:nvPr>
            <p:ph type="body" sz="quarter" idx="21"/>
          </p:nvPr>
        </p:nvSpPr>
        <p:spPr>
          <a:xfrm>
            <a:off x="11460161" y="6378481"/>
            <a:ext cx="10048874" cy="24911413"/>
          </a:xfrm>
        </p:spPr>
        <p:txBody>
          <a:bodyPr/>
          <a:lstStyle/>
          <a:p>
            <a:pPr indent="457200" algn="just" rtl="0">
              <a:spcBef>
                <a:spcPts val="0"/>
              </a:spcBef>
              <a:spcAft>
                <a:spcPts val="0"/>
              </a:spcAft>
            </a:pPr>
            <a:r>
              <a:rPr lang="en-US" sz="2400" b="0" i="0" u="none" strike="noStrike" dirty="0">
                <a:solidFill>
                  <a:schemeClr val="bg2">
                    <a:lumMod val="10000"/>
                  </a:schemeClr>
                </a:solidFill>
                <a:effectLst/>
              </a:rPr>
              <a:t>Our project commenced with the selection of Airbnb as our focal company, a choice inspired by our collective experience and the rich data environment it presented. New York City emerged as the ideal target due to its volatile real estate market and strong touristic appeal, promising a diverse and complex dataset for our analysis.</a:t>
            </a:r>
            <a:endParaRPr lang="en-US" sz="2400" b="0" dirty="0">
              <a:solidFill>
                <a:schemeClr val="bg2">
                  <a:lumMod val="10000"/>
                </a:schemeClr>
              </a:solidFill>
              <a:effectLst/>
            </a:endParaRPr>
          </a:p>
          <a:p>
            <a:pPr indent="457200" algn="just" rtl="0">
              <a:spcBef>
                <a:spcPts val="0"/>
              </a:spcBef>
              <a:spcAft>
                <a:spcPts val="0"/>
              </a:spcAft>
            </a:pPr>
            <a:br>
              <a:rPr lang="en-US" sz="2400" b="0" dirty="0">
                <a:solidFill>
                  <a:schemeClr val="bg2">
                    <a:lumMod val="10000"/>
                  </a:schemeClr>
                </a:solidFill>
                <a:effectLst/>
              </a:rPr>
            </a:br>
            <a:r>
              <a:rPr lang="en-US" sz="2400" b="0" i="0" u="none" strike="noStrike" dirty="0">
                <a:solidFill>
                  <a:schemeClr val="bg2">
                    <a:lumMod val="10000"/>
                  </a:schemeClr>
                </a:solidFill>
                <a:effectLst/>
              </a:rPr>
              <a:t>To acquire relevant data, we embarked on a comprehensive search across multiple platforms, ultimately discovering valuable datasets on Kaggle. These datasets were sourced from "Inside Airbnb," an authoritative source for current Airbnb listings data worldwide. This selection ensured access to extensive and up-to-date information, crucial for a robust analysis.</a:t>
            </a:r>
            <a:endParaRPr lang="en-US" sz="2400" b="0" dirty="0">
              <a:solidFill>
                <a:schemeClr val="bg2">
                  <a:lumMod val="10000"/>
                </a:schemeClr>
              </a:solidFill>
              <a:effectLst/>
            </a:endParaRPr>
          </a:p>
          <a:p>
            <a:pPr indent="457200" algn="just" rtl="0">
              <a:spcBef>
                <a:spcPts val="0"/>
              </a:spcBef>
              <a:spcAft>
                <a:spcPts val="0"/>
              </a:spcAft>
            </a:pPr>
            <a:br>
              <a:rPr lang="en-US" sz="2400" b="0" dirty="0">
                <a:solidFill>
                  <a:schemeClr val="bg2">
                    <a:lumMod val="10000"/>
                  </a:schemeClr>
                </a:solidFill>
                <a:effectLst/>
              </a:rPr>
            </a:br>
            <a:r>
              <a:rPr lang="en-US" sz="2400" b="0" i="0" u="none" strike="noStrike" dirty="0">
                <a:solidFill>
                  <a:schemeClr val="bg2">
                    <a:lumMod val="10000"/>
                  </a:schemeClr>
                </a:solidFill>
                <a:effectLst/>
              </a:rPr>
              <a:t>The cornerstone of our methodology was an intensive Exploratory Data Analysis (EDA). This process entailed a thorough examination of the datasets to identify patterns, anomalies, and underlying structures. Our EDA approach was detailed, focusing on understanding the nature of each variable, its distribution, and inter-variable relationships.</a:t>
            </a:r>
            <a:endParaRPr lang="en-US" sz="2400" b="0" dirty="0">
              <a:solidFill>
                <a:schemeClr val="bg2">
                  <a:lumMod val="10000"/>
                </a:schemeClr>
              </a:solidFill>
              <a:effectLst/>
            </a:endParaRPr>
          </a:p>
          <a:p>
            <a:pPr indent="457200" algn="just" rtl="0">
              <a:spcBef>
                <a:spcPts val="0"/>
              </a:spcBef>
              <a:spcAft>
                <a:spcPts val="0"/>
              </a:spcAft>
            </a:pPr>
            <a:br>
              <a:rPr lang="en-US" sz="2400" b="0" dirty="0">
                <a:solidFill>
                  <a:schemeClr val="bg2">
                    <a:lumMod val="10000"/>
                  </a:schemeClr>
                </a:solidFill>
                <a:effectLst/>
              </a:rPr>
            </a:br>
            <a:r>
              <a:rPr lang="en-US" sz="2400" b="0" i="0" u="none" strike="noStrike" dirty="0">
                <a:solidFill>
                  <a:schemeClr val="bg2">
                    <a:lumMod val="10000"/>
                  </a:schemeClr>
                </a:solidFill>
                <a:effectLst/>
              </a:rPr>
              <a:t>The data-cleaning process was equally comprehensive. We systematically addressed missing values, ensuring no valuable information was lost. Outliers were carefully evaluated and dealt with, considering their impact on the overall dataset. We normalized and standardized data where necessary to reduce skewness and scale issues, ensuring our models would interpret the data accurately.</a:t>
            </a:r>
            <a:endParaRPr lang="en-US" sz="2400" b="0" dirty="0">
              <a:solidFill>
                <a:schemeClr val="bg2">
                  <a:lumMod val="10000"/>
                </a:schemeClr>
              </a:solidFill>
              <a:effectLst/>
            </a:endParaRPr>
          </a:p>
          <a:p>
            <a:pPr indent="457200" algn="just" rtl="0">
              <a:spcBef>
                <a:spcPts val="0"/>
              </a:spcBef>
              <a:spcAft>
                <a:spcPts val="0"/>
              </a:spcAft>
            </a:pPr>
            <a:br>
              <a:rPr lang="en-US" sz="2400" b="0" dirty="0">
                <a:solidFill>
                  <a:schemeClr val="bg2">
                    <a:lumMod val="10000"/>
                  </a:schemeClr>
                </a:solidFill>
                <a:effectLst/>
              </a:rPr>
            </a:br>
            <a:r>
              <a:rPr lang="en-US" sz="2400" b="0" i="0" u="none" strike="noStrike" dirty="0">
                <a:solidFill>
                  <a:schemeClr val="bg2">
                    <a:lumMod val="10000"/>
                  </a:schemeClr>
                </a:solidFill>
                <a:effectLst/>
              </a:rPr>
              <a:t>An innovative part of our project was the use of the VADER (Valence Aware Dictionary and Sentiment Reasoner) sentiment analysis tool. By processing Airbnb reviews through VADER, we translated textual sentiments into numerical scores, averaging these for each listing to create a sentiment profile. This integration was key in quantifying guest perceptions, a significant factor influencing listing popularity and pricing. For listings without reviews, we assigned a neutral sentiment score (zero), considering the absence of feedback as neither positive nor negative. This sentiment data was then merged with our primary dataset, enriching our analysis with qualitative insights to enhance the predictive accuracy of our models. This approach not only considered tangible factors like location and amenities but also the intangible, like customer satisfaction, offering a more comprehensive understanding of the variables impacting Airbnb pricing in New York City.</a:t>
            </a:r>
            <a:endParaRPr lang="en-US" sz="2400" b="0" dirty="0">
              <a:solidFill>
                <a:schemeClr val="bg2">
                  <a:lumMod val="10000"/>
                </a:schemeClr>
              </a:solidFill>
              <a:effectLst/>
            </a:endParaRPr>
          </a:p>
          <a:p>
            <a:pPr indent="457200" algn="just" rtl="0">
              <a:spcBef>
                <a:spcPts val="0"/>
              </a:spcBef>
              <a:spcAft>
                <a:spcPts val="0"/>
              </a:spcAft>
            </a:pPr>
            <a:br>
              <a:rPr lang="en-US" sz="2400" b="0" dirty="0">
                <a:solidFill>
                  <a:schemeClr val="bg2">
                    <a:lumMod val="10000"/>
                  </a:schemeClr>
                </a:solidFill>
                <a:effectLst/>
              </a:rPr>
            </a:br>
            <a:r>
              <a:rPr lang="en-US" sz="2400" b="0" i="0" u="none" strike="noStrike" dirty="0">
                <a:solidFill>
                  <a:schemeClr val="bg2">
                    <a:lumMod val="10000"/>
                  </a:schemeClr>
                </a:solidFill>
                <a:effectLst/>
              </a:rPr>
              <a:t>Our exploration spanned several models, including Support Vector Machines (SVM), K-nearest neighbors (KNN), and Random Forest regressors. We discovered that the Random Forest regressor performed best, likely due to its ability to handle the complex, non-linear relationships in our data. Random Forests, being ensembles of decision trees, are adept at managing large datasets with numerous features, making them ideal for the varied and rich Airbnb dataset.</a:t>
            </a:r>
            <a:endParaRPr lang="en-US" sz="2400" b="0" dirty="0">
              <a:solidFill>
                <a:schemeClr val="bg2">
                  <a:lumMod val="10000"/>
                </a:schemeClr>
              </a:solidFill>
              <a:effectLst/>
            </a:endParaRPr>
          </a:p>
          <a:p>
            <a:pPr indent="457200" algn="just" rtl="0">
              <a:spcBef>
                <a:spcPts val="0"/>
              </a:spcBef>
              <a:spcAft>
                <a:spcPts val="0"/>
              </a:spcAft>
            </a:pPr>
            <a:br>
              <a:rPr lang="en-US" sz="2400" b="0" dirty="0">
                <a:solidFill>
                  <a:schemeClr val="bg2">
                    <a:lumMod val="10000"/>
                  </a:schemeClr>
                </a:solidFill>
                <a:effectLst/>
              </a:rPr>
            </a:br>
            <a:r>
              <a:rPr lang="en-US" sz="2400" b="0" i="0" u="none" strike="noStrike" dirty="0">
                <a:solidFill>
                  <a:schemeClr val="bg2">
                    <a:lumMod val="10000"/>
                  </a:schemeClr>
                </a:solidFill>
                <a:effectLst/>
              </a:rPr>
              <a:t>Hyperparameter tuning was conducted for all models to optimize their performance. For the Random Forest, parameters like the number of trees, depth of the trees, and the number of features considered for splitting at each leaf node were meticulously adjusted. This tuning was crucial in enhancing the predictive accuracy of our models.</a:t>
            </a:r>
            <a:endParaRPr lang="en-US" sz="2400" b="0" dirty="0">
              <a:solidFill>
                <a:schemeClr val="bg2">
                  <a:lumMod val="10000"/>
                </a:schemeClr>
              </a:solidFill>
              <a:effectLst/>
            </a:endParaRPr>
          </a:p>
          <a:p>
            <a:pPr indent="457200" algn="just" rtl="0">
              <a:spcBef>
                <a:spcPts val="0"/>
              </a:spcBef>
              <a:spcAft>
                <a:spcPts val="0"/>
              </a:spcAft>
            </a:pPr>
            <a:br>
              <a:rPr lang="en-US" sz="2400" b="0" dirty="0">
                <a:solidFill>
                  <a:schemeClr val="bg2">
                    <a:lumMod val="10000"/>
                  </a:schemeClr>
                </a:solidFill>
                <a:effectLst/>
              </a:rPr>
            </a:br>
            <a:r>
              <a:rPr lang="en-US" sz="2400" b="0" i="0" u="none" strike="noStrike" dirty="0">
                <a:solidFill>
                  <a:schemeClr val="bg2">
                    <a:lumMod val="10000"/>
                  </a:schemeClr>
                </a:solidFill>
                <a:effectLst/>
              </a:rPr>
              <a:t>The Random Forest regressor likely outperformed other models due to several key factors. Its ensemble nature, combining multiple decision trees, helps reduce overfitting while maintaining high accuracy. It's adept at handling the diverse range of features in the Airbnb dataset, from categorical variables like room type to continuous variables like the number of reviews. Additionally, Random Forests can handle missing values and maintain accuracy even when the data is unbalanced, which was pertinent given the dynamic nature of Airbnb listings and prices in NYC.</a:t>
            </a:r>
            <a:endParaRPr lang="en-US" sz="2400" b="0" dirty="0">
              <a:solidFill>
                <a:schemeClr val="bg2">
                  <a:lumMod val="10000"/>
                </a:schemeClr>
              </a:solidFill>
              <a:effectLst/>
            </a:endParaRPr>
          </a:p>
          <a:p>
            <a:pPr algn="just"/>
            <a:br>
              <a:rPr lang="en-US" sz="2400" dirty="0">
                <a:solidFill>
                  <a:schemeClr val="bg2">
                    <a:lumMod val="10000"/>
                  </a:schemeClr>
                </a:solidFill>
              </a:rPr>
            </a:br>
            <a:endParaRPr lang="en-US" sz="2400" dirty="0">
              <a:solidFill>
                <a:schemeClr val="bg2">
                  <a:lumMod val="10000"/>
                </a:schemeClr>
              </a:solidFill>
            </a:endParaRPr>
          </a:p>
        </p:txBody>
      </p:sp>
      <p:sp>
        <p:nvSpPr>
          <p:cNvPr id="5" name="Text Placeholder 4">
            <a:extLst>
              <a:ext uri="{FF2B5EF4-FFF2-40B4-BE49-F238E27FC236}">
                <a16:creationId xmlns:a16="http://schemas.microsoft.com/office/drawing/2014/main" id="{3095477B-1805-4F47-8CCF-4CB6D74A054C}"/>
              </a:ext>
            </a:extLst>
          </p:cNvPr>
          <p:cNvSpPr>
            <a:spLocks noGrp="1"/>
          </p:cNvSpPr>
          <p:nvPr>
            <p:ph type="body" sz="quarter" idx="22"/>
          </p:nvPr>
        </p:nvSpPr>
        <p:spPr>
          <a:solidFill>
            <a:srgbClr val="FF5A5E">
              <a:alpha val="65000"/>
            </a:srgbClr>
          </a:solidFill>
        </p:spPr>
        <p:txBody>
          <a:bodyPr/>
          <a:lstStyle/>
          <a:p>
            <a:r>
              <a:rPr lang="en-US" dirty="0"/>
              <a:t>METHODOLOGY</a:t>
            </a:r>
          </a:p>
        </p:txBody>
      </p:sp>
      <p:sp>
        <p:nvSpPr>
          <p:cNvPr id="6" name="Text Placeholder 5">
            <a:extLst>
              <a:ext uri="{FF2B5EF4-FFF2-40B4-BE49-F238E27FC236}">
                <a16:creationId xmlns:a16="http://schemas.microsoft.com/office/drawing/2014/main" id="{8E4A4F40-81CE-AB43-800B-E8E009473610}"/>
              </a:ext>
            </a:extLst>
          </p:cNvPr>
          <p:cNvSpPr>
            <a:spLocks noGrp="1"/>
          </p:cNvSpPr>
          <p:nvPr>
            <p:ph type="body" sz="quarter" idx="23"/>
          </p:nvPr>
        </p:nvSpPr>
        <p:spPr/>
        <p:txBody>
          <a:bodyPr/>
          <a:lstStyle/>
          <a:p>
            <a:endParaRPr lang="en-US"/>
          </a:p>
        </p:txBody>
      </p:sp>
      <p:sp>
        <p:nvSpPr>
          <p:cNvPr id="7" name="Text Placeholder 6">
            <a:extLst>
              <a:ext uri="{FF2B5EF4-FFF2-40B4-BE49-F238E27FC236}">
                <a16:creationId xmlns:a16="http://schemas.microsoft.com/office/drawing/2014/main" id="{4F0712C1-8AD9-944F-935E-86F61F6BAE67}"/>
              </a:ext>
            </a:extLst>
          </p:cNvPr>
          <p:cNvSpPr>
            <a:spLocks noGrp="1"/>
          </p:cNvSpPr>
          <p:nvPr>
            <p:ph type="body" sz="quarter" idx="24"/>
          </p:nvPr>
        </p:nvSpPr>
        <p:spPr>
          <a:solidFill>
            <a:srgbClr val="FF5A5E">
              <a:alpha val="65000"/>
            </a:srgbClr>
          </a:solidFill>
        </p:spPr>
        <p:txBody>
          <a:bodyPr/>
          <a:lstStyle/>
          <a:p>
            <a:r>
              <a:rPr lang="en-US" dirty="0"/>
              <a:t>RESULTS &amp; EVALUATION</a:t>
            </a:r>
          </a:p>
        </p:txBody>
      </p:sp>
      <p:sp>
        <p:nvSpPr>
          <p:cNvPr id="8" name="Text Placeholder 7">
            <a:extLst>
              <a:ext uri="{FF2B5EF4-FFF2-40B4-BE49-F238E27FC236}">
                <a16:creationId xmlns:a16="http://schemas.microsoft.com/office/drawing/2014/main" id="{8DC7945D-8526-9341-BE86-0A5DA5DA04D7}"/>
              </a:ext>
            </a:extLst>
          </p:cNvPr>
          <p:cNvSpPr>
            <a:spLocks noGrp="1"/>
          </p:cNvSpPr>
          <p:nvPr>
            <p:ph type="body" sz="quarter" idx="25"/>
          </p:nvPr>
        </p:nvSpPr>
        <p:spPr>
          <a:solidFill>
            <a:srgbClr val="FF5A5E">
              <a:alpha val="65000"/>
            </a:srgbClr>
          </a:solidFill>
        </p:spPr>
        <p:txBody>
          <a:bodyPr/>
          <a:lstStyle/>
          <a:p>
            <a:r>
              <a:rPr lang="en-US" dirty="0"/>
              <a:t>IMPACT</a:t>
            </a:r>
          </a:p>
        </p:txBody>
      </p:sp>
      <p:sp>
        <p:nvSpPr>
          <p:cNvPr id="9" name="Text Placeholder 8">
            <a:extLst>
              <a:ext uri="{FF2B5EF4-FFF2-40B4-BE49-F238E27FC236}">
                <a16:creationId xmlns:a16="http://schemas.microsoft.com/office/drawing/2014/main" id="{173667CD-4E00-2047-8C4A-BF23F28E04C2}"/>
              </a:ext>
            </a:extLst>
          </p:cNvPr>
          <p:cNvSpPr>
            <a:spLocks noGrp="1"/>
          </p:cNvSpPr>
          <p:nvPr>
            <p:ph type="body" sz="quarter" idx="26"/>
          </p:nvPr>
        </p:nvSpPr>
        <p:spPr>
          <a:xfrm>
            <a:off x="33390292" y="6092787"/>
            <a:ext cx="10047018" cy="9510274"/>
          </a:xfrm>
        </p:spPr>
        <p:txBody>
          <a:bodyPr/>
          <a:lstStyle/>
          <a:p>
            <a:pPr algn="just" rtl="0">
              <a:spcBef>
                <a:spcPts val="0"/>
              </a:spcBef>
              <a:spcAft>
                <a:spcPts val="0"/>
              </a:spcAft>
            </a:pPr>
            <a:r>
              <a:rPr lang="en-US" sz="2100" b="0" i="0" u="none" strike="noStrike" dirty="0">
                <a:solidFill>
                  <a:schemeClr val="bg2">
                    <a:lumMod val="10000"/>
                  </a:schemeClr>
                </a:solidFill>
                <a:effectLst/>
              </a:rPr>
              <a:t>The practical application of our predictive model holds significant promise for Airbnb hosts seeking to navigate the competitive landscape of short-term rentals. By inputting a set of variables into our model—ranging from room type and neighborhood to availability metrics—hosts can derive a price point that is not only fair but also strategically positioned within the market. Such a tool empowers hosts to make data-driven decisions, enabling them to adjust their pricing in real-time to reflect both their competitive edge and the nuanced dynamics of supply and demand. This aspect of our model offers a dual advantage: maintaining occupancy rates by attracting guests with competitive pricing while ensuring profitability for the hosts. Furthermore, the insights gleaned from our model can serve as a cornerstone for potential investors, providing them with a predictive compass to evaluate the viability of property investments in various neighborhoods. By factoring in the identified key variables, investors can forecast the potential return on investment, considering the fluctuating trends of Airbnb's pricing in the post-pandemic market.</a:t>
            </a:r>
          </a:p>
          <a:p>
            <a:pPr algn="just" rtl="0">
              <a:spcBef>
                <a:spcPts val="0"/>
              </a:spcBef>
              <a:spcAft>
                <a:spcPts val="0"/>
              </a:spcAft>
            </a:pPr>
            <a:endParaRPr lang="en-US" sz="2100" b="0" dirty="0">
              <a:solidFill>
                <a:schemeClr val="bg2">
                  <a:lumMod val="10000"/>
                </a:schemeClr>
              </a:solidFill>
              <a:effectLst/>
            </a:endParaRPr>
          </a:p>
          <a:p>
            <a:pPr algn="just" rtl="0">
              <a:spcBef>
                <a:spcPts val="0"/>
              </a:spcBef>
              <a:spcAft>
                <a:spcPts val="0"/>
              </a:spcAft>
            </a:pPr>
            <a:r>
              <a:rPr lang="en-US" sz="2100" b="0" i="0" u="none" strike="noStrike" dirty="0">
                <a:solidFill>
                  <a:schemeClr val="bg2">
                    <a:lumMod val="10000"/>
                  </a:schemeClr>
                </a:solidFill>
                <a:effectLst/>
              </a:rPr>
              <a:t>Our solution extends beyond immediate pricing strategies, offering a foundational framework for long-term planning and market positioning. For hosts, the model serves as a guide to refine their offerings, suggesting when to invest in property enhancements or to capitalize on location-specific trends, thereby maximizing their market presence. On a larger scale, our model can influence the broader ecosystem of the sharing economy by signaling where market demands may rise or fall, thus shaping future development and investment strategies. For cities and communities, the insights provided could help inform policy-making, balancing the growth of short-term rentals with community needs and housing market stability. In essence, the ripple effect of our model has the potential to foster a more sustainable and economically robust environment for all stakeholders within the Airbnb ecosystem.</a:t>
            </a:r>
            <a:endParaRPr lang="en-US" sz="2100" dirty="0">
              <a:solidFill>
                <a:schemeClr val="bg2">
                  <a:lumMod val="10000"/>
                </a:schemeClr>
              </a:solidFill>
            </a:endParaRPr>
          </a:p>
        </p:txBody>
      </p:sp>
      <p:sp>
        <p:nvSpPr>
          <p:cNvPr id="10" name="Text Placeholder 9">
            <a:extLst>
              <a:ext uri="{FF2B5EF4-FFF2-40B4-BE49-F238E27FC236}">
                <a16:creationId xmlns:a16="http://schemas.microsoft.com/office/drawing/2014/main" id="{AA359930-64F2-DB41-97F9-5768B7D2119A}"/>
              </a:ext>
            </a:extLst>
          </p:cNvPr>
          <p:cNvSpPr>
            <a:spLocks noGrp="1"/>
          </p:cNvSpPr>
          <p:nvPr>
            <p:ph type="body" sz="quarter" idx="27"/>
          </p:nvPr>
        </p:nvSpPr>
        <p:spPr>
          <a:xfrm>
            <a:off x="33390292" y="15438759"/>
            <a:ext cx="10047018" cy="615545"/>
          </a:xfrm>
          <a:solidFill>
            <a:srgbClr val="FF5A5E">
              <a:alpha val="65000"/>
            </a:srgbClr>
          </a:solidFill>
        </p:spPr>
        <p:txBody>
          <a:bodyPr/>
          <a:lstStyle/>
          <a:p>
            <a:r>
              <a:rPr lang="en-US" dirty="0"/>
              <a:t>CONCLUSION</a:t>
            </a:r>
          </a:p>
        </p:txBody>
      </p:sp>
      <p:sp>
        <p:nvSpPr>
          <p:cNvPr id="11" name="Text Placeholder 10">
            <a:extLst>
              <a:ext uri="{FF2B5EF4-FFF2-40B4-BE49-F238E27FC236}">
                <a16:creationId xmlns:a16="http://schemas.microsoft.com/office/drawing/2014/main" id="{D0AF34D3-7949-184E-A501-EAF821E59564}"/>
              </a:ext>
            </a:extLst>
          </p:cNvPr>
          <p:cNvSpPr>
            <a:spLocks noGrp="1"/>
          </p:cNvSpPr>
          <p:nvPr>
            <p:ph type="body" sz="quarter" idx="28"/>
          </p:nvPr>
        </p:nvSpPr>
        <p:spPr>
          <a:xfrm>
            <a:off x="33373126" y="15973603"/>
            <a:ext cx="10052050" cy="11513899"/>
          </a:xfrm>
        </p:spPr>
        <p:txBody>
          <a:bodyPr/>
          <a:lstStyle/>
          <a:p>
            <a:pPr algn="just" rtl="0">
              <a:spcBef>
                <a:spcPts val="0"/>
              </a:spcBef>
              <a:spcAft>
                <a:spcPts val="0"/>
              </a:spcAft>
            </a:pPr>
            <a:r>
              <a:rPr lang="en-US" sz="2100" b="0" i="0" u="none" strike="noStrike" dirty="0">
                <a:solidFill>
                  <a:schemeClr val="bg2">
                    <a:lumMod val="10000"/>
                  </a:schemeClr>
                </a:solidFill>
                <a:effectLst/>
              </a:rPr>
              <a:t>As we reflect on our project's journey and its outcomes, we recognize that while our model provided insightful perspectives, there is substantial room for enhancement to achieve more accurate and reliable results. One of the primary limitations we encountered was the scope of our dataset. Expanding our data collection to encompass a broader range of factors—such as detailed guest demographics, seasonal variations, and specific host amenities—could significantly refine the model's predictive accuracy. The inclusion of such diverse variables might reveal deeper, more complex relationships within the data, offering a richer tapestry from which to draw insights.</a:t>
            </a:r>
            <a:endParaRPr lang="en-US" sz="2100" b="0" dirty="0">
              <a:solidFill>
                <a:schemeClr val="bg2">
                  <a:lumMod val="10000"/>
                </a:schemeClr>
              </a:solidFill>
              <a:effectLst/>
            </a:endParaRPr>
          </a:p>
          <a:p>
            <a:pPr algn="just" rtl="0">
              <a:spcBef>
                <a:spcPts val="0"/>
              </a:spcBef>
              <a:spcAft>
                <a:spcPts val="0"/>
              </a:spcAft>
            </a:pPr>
            <a:br>
              <a:rPr lang="en-US" sz="2100" b="0" dirty="0">
                <a:solidFill>
                  <a:schemeClr val="bg2">
                    <a:lumMod val="10000"/>
                  </a:schemeClr>
                </a:solidFill>
                <a:effectLst/>
              </a:rPr>
            </a:br>
            <a:r>
              <a:rPr lang="en-US" sz="2100" b="0" i="0" u="none" strike="noStrike" dirty="0">
                <a:solidFill>
                  <a:schemeClr val="bg2">
                    <a:lumMod val="10000"/>
                  </a:schemeClr>
                </a:solidFill>
                <a:effectLst/>
              </a:rPr>
              <a:t>Moreover, the challenge of establishing strong correlations between the factors in our current dataset highlighted a need for more granular data. For instance, integrating information about local events, public transport accessibility, or even economic indicators could provide a more comprehensive view of the factors influencing Airbnb pricing. This additional data could help in pinpointing subtler trends and patterns that were not immediately apparent with our existing dataset.</a:t>
            </a:r>
            <a:endParaRPr lang="en-US" sz="2100" b="0" dirty="0">
              <a:solidFill>
                <a:schemeClr val="bg2">
                  <a:lumMod val="10000"/>
                </a:schemeClr>
              </a:solidFill>
              <a:effectLst/>
            </a:endParaRPr>
          </a:p>
          <a:p>
            <a:pPr algn="just" rtl="0">
              <a:spcBef>
                <a:spcPts val="0"/>
              </a:spcBef>
              <a:spcAft>
                <a:spcPts val="0"/>
              </a:spcAft>
            </a:pPr>
            <a:br>
              <a:rPr lang="en-US" sz="2100" b="0" dirty="0">
                <a:solidFill>
                  <a:schemeClr val="bg2">
                    <a:lumMod val="10000"/>
                  </a:schemeClr>
                </a:solidFill>
                <a:effectLst/>
              </a:rPr>
            </a:br>
            <a:r>
              <a:rPr lang="en-US" sz="2100" b="0" i="0" u="none" strike="noStrike" dirty="0">
                <a:solidFill>
                  <a:schemeClr val="bg2">
                    <a:lumMod val="10000"/>
                  </a:schemeClr>
                </a:solidFill>
                <a:effectLst/>
              </a:rPr>
              <a:t>Adjustments in our modeling approach could also contribute to enhanced outcomes. Exploring alternative algorithms or more sophisticated machine learning techniques might uncover relationships that our current model was unable to detect. Additionally, adopting a more dynamic modeling approach that can adapt to real-time data could provide more nuanced and timely insights, better reflecting the rapidly changing landscape of the short-term rental market.</a:t>
            </a:r>
            <a:endParaRPr lang="en-US" sz="2100" b="0" dirty="0">
              <a:solidFill>
                <a:schemeClr val="bg2">
                  <a:lumMod val="10000"/>
                </a:schemeClr>
              </a:solidFill>
              <a:effectLst/>
            </a:endParaRPr>
          </a:p>
          <a:p>
            <a:pPr algn="just" rtl="0">
              <a:spcBef>
                <a:spcPts val="0"/>
              </a:spcBef>
              <a:spcAft>
                <a:spcPts val="0"/>
              </a:spcAft>
            </a:pPr>
            <a:br>
              <a:rPr lang="en-US" sz="2100" b="0" dirty="0">
                <a:solidFill>
                  <a:schemeClr val="bg2">
                    <a:lumMod val="10000"/>
                  </a:schemeClr>
                </a:solidFill>
                <a:effectLst/>
              </a:rPr>
            </a:br>
            <a:r>
              <a:rPr lang="en-US" sz="2100" b="0" i="0" u="none" strike="noStrike" dirty="0">
                <a:solidFill>
                  <a:schemeClr val="bg2">
                    <a:lumMod val="10000"/>
                  </a:schemeClr>
                </a:solidFill>
                <a:effectLst/>
              </a:rPr>
              <a:t>In conclusion, while our project has laid a foundation for understanding the impact of COVID-19 on Airbnb pricing, it also opens avenues for further exploration. By broadening our dataset and refining our modeling techniques, we can aspire to develop a tool that not only captures the current state of the market but also anticipates its future trajectory with greater precision and reliability. This continuous evolution in our approach is not just a response to the challenges faced but a commitment to the pursuit of deeper understanding and more effective solutions in the ever-changing world of data-driven decision-making.</a:t>
            </a:r>
            <a:endParaRPr lang="en-US" sz="2100" b="0" dirty="0">
              <a:solidFill>
                <a:schemeClr val="bg2">
                  <a:lumMod val="10000"/>
                </a:schemeClr>
              </a:solidFill>
              <a:effectLst/>
            </a:endParaRPr>
          </a:p>
          <a:p>
            <a:pPr algn="just"/>
            <a:br>
              <a:rPr lang="en-US" sz="2100" dirty="0">
                <a:solidFill>
                  <a:schemeClr val="bg2">
                    <a:lumMod val="10000"/>
                  </a:schemeClr>
                </a:solidFill>
              </a:rPr>
            </a:br>
            <a:endParaRPr lang="en-US" sz="2100" dirty="0">
              <a:solidFill>
                <a:schemeClr val="bg2">
                  <a:lumMod val="10000"/>
                </a:schemeClr>
              </a:solidFill>
            </a:endParaRPr>
          </a:p>
        </p:txBody>
      </p:sp>
      <p:sp>
        <p:nvSpPr>
          <p:cNvPr id="12" name="Text Placeholder 11">
            <a:extLst>
              <a:ext uri="{FF2B5EF4-FFF2-40B4-BE49-F238E27FC236}">
                <a16:creationId xmlns:a16="http://schemas.microsoft.com/office/drawing/2014/main" id="{EE088A2E-41FB-B043-AB49-3AFEEAC5AA68}"/>
              </a:ext>
            </a:extLst>
          </p:cNvPr>
          <p:cNvSpPr>
            <a:spLocks noGrp="1"/>
          </p:cNvSpPr>
          <p:nvPr>
            <p:ph type="body" sz="quarter" idx="29"/>
          </p:nvPr>
        </p:nvSpPr>
        <p:spPr>
          <a:xfrm>
            <a:off x="33390292" y="26560485"/>
            <a:ext cx="10047018" cy="615545"/>
          </a:xfrm>
          <a:solidFill>
            <a:srgbClr val="FF5A5E">
              <a:alpha val="65000"/>
            </a:srgbClr>
          </a:solidFill>
        </p:spPr>
        <p:txBody>
          <a:bodyPr/>
          <a:lstStyle/>
          <a:p>
            <a:r>
              <a:rPr lang="en-US" dirty="0"/>
              <a:t>BIBLIOGRAPHY</a:t>
            </a:r>
          </a:p>
        </p:txBody>
      </p:sp>
      <p:sp>
        <p:nvSpPr>
          <p:cNvPr id="13" name="Text Placeholder 12">
            <a:extLst>
              <a:ext uri="{FF2B5EF4-FFF2-40B4-BE49-F238E27FC236}">
                <a16:creationId xmlns:a16="http://schemas.microsoft.com/office/drawing/2014/main" id="{5DD80A20-908B-224A-A0E3-DA11FB50969B}"/>
              </a:ext>
            </a:extLst>
          </p:cNvPr>
          <p:cNvSpPr>
            <a:spLocks noGrp="1"/>
          </p:cNvSpPr>
          <p:nvPr>
            <p:ph type="body" sz="quarter" idx="30"/>
          </p:nvPr>
        </p:nvSpPr>
        <p:spPr>
          <a:xfrm>
            <a:off x="33390292" y="27080495"/>
            <a:ext cx="10052050" cy="2862300"/>
          </a:xfrm>
        </p:spPr>
        <p:txBody>
          <a:bodyPr/>
          <a:lstStyle/>
          <a:p>
            <a:r>
              <a:rPr lang="en-US" sz="2000" dirty="0">
                <a:solidFill>
                  <a:schemeClr val="bg2">
                    <a:lumMod val="10000"/>
                  </a:schemeClr>
                </a:solidFill>
              </a:rPr>
              <a:t>2019 NYC Airbnb Data: </a:t>
            </a:r>
            <a:r>
              <a:rPr lang="en-US" sz="2000" dirty="0">
                <a:solidFill>
                  <a:schemeClr val="bg2">
                    <a:lumMod val="10000"/>
                  </a:schemeClr>
                </a:solidFill>
                <a:hlinkClick r:id="rId2">
                  <a:extLst>
                    <a:ext uri="{A12FA001-AC4F-418D-AE19-62706E023703}">
                      <ahyp:hlinkClr xmlns:ahyp="http://schemas.microsoft.com/office/drawing/2018/hyperlinkcolor" val="tx"/>
                    </a:ext>
                  </a:extLst>
                </a:hlinkClick>
              </a:rPr>
              <a:t>https://www.kaggle.com/datasets/dgomonov/new-york-city-airbnb-open-data?select=AB_NYC_2019.csv</a:t>
            </a:r>
            <a:endParaRPr lang="en-US" sz="2000" dirty="0">
              <a:solidFill>
                <a:schemeClr val="bg2">
                  <a:lumMod val="10000"/>
                </a:schemeClr>
              </a:solidFill>
            </a:endParaRPr>
          </a:p>
          <a:p>
            <a:r>
              <a:rPr lang="en-US" sz="2000" dirty="0">
                <a:solidFill>
                  <a:schemeClr val="bg2">
                    <a:lumMod val="10000"/>
                  </a:schemeClr>
                </a:solidFill>
              </a:rPr>
              <a:t>2022 NYC Airbnb Data: </a:t>
            </a:r>
            <a:r>
              <a:rPr lang="en-US" sz="2000" dirty="0">
                <a:solidFill>
                  <a:schemeClr val="bg2">
                    <a:lumMod val="10000"/>
                  </a:schemeClr>
                </a:solidFill>
                <a:hlinkClick r:id="rId3">
                  <a:extLst>
                    <a:ext uri="{A12FA001-AC4F-418D-AE19-62706E023703}">
                      <ahyp:hlinkClr xmlns:ahyp="http://schemas.microsoft.com/office/drawing/2018/hyperlinkcolor" val="tx"/>
                    </a:ext>
                  </a:extLst>
                </a:hlinkClick>
              </a:rPr>
              <a:t>https://www.kaggle.com/datasets/dominoweir/inside-airbnb-nyc/</a:t>
            </a:r>
            <a:endParaRPr lang="en-US" sz="2000" dirty="0">
              <a:solidFill>
                <a:schemeClr val="bg2">
                  <a:lumMod val="10000"/>
                </a:schemeClr>
              </a:solidFill>
            </a:endParaRPr>
          </a:p>
          <a:p>
            <a:endParaRPr lang="en-US" sz="2000" dirty="0">
              <a:solidFill>
                <a:schemeClr val="bg2">
                  <a:lumMod val="10000"/>
                </a:schemeClr>
              </a:solidFill>
            </a:endParaRPr>
          </a:p>
          <a:p>
            <a:endParaRPr lang="en-US" sz="2000" dirty="0">
              <a:solidFill>
                <a:schemeClr val="bg2">
                  <a:lumMod val="10000"/>
                </a:schemeClr>
              </a:solidFill>
            </a:endParaRPr>
          </a:p>
          <a:p>
            <a:endParaRPr lang="en-US" sz="2000" dirty="0">
              <a:solidFill>
                <a:schemeClr val="bg2">
                  <a:lumMod val="10000"/>
                </a:schemeClr>
              </a:solidFill>
            </a:endParaRPr>
          </a:p>
        </p:txBody>
      </p:sp>
      <p:sp>
        <p:nvSpPr>
          <p:cNvPr id="14" name="Text Placeholder 13">
            <a:extLst>
              <a:ext uri="{FF2B5EF4-FFF2-40B4-BE49-F238E27FC236}">
                <a16:creationId xmlns:a16="http://schemas.microsoft.com/office/drawing/2014/main" id="{407CC639-96C9-C046-857E-3D4AACC9922D}"/>
              </a:ext>
            </a:extLst>
          </p:cNvPr>
          <p:cNvSpPr>
            <a:spLocks noGrp="1"/>
          </p:cNvSpPr>
          <p:nvPr>
            <p:ph type="body" sz="quarter" idx="96"/>
          </p:nvPr>
        </p:nvSpPr>
        <p:spPr>
          <a:xfrm>
            <a:off x="459673" y="12220558"/>
            <a:ext cx="10056813" cy="14748631"/>
          </a:xfrm>
        </p:spPr>
        <p:txBody>
          <a:bodyPr/>
          <a:lstStyle/>
          <a:p>
            <a:pPr algn="just" rtl="0">
              <a:spcBef>
                <a:spcPts val="0"/>
              </a:spcBef>
              <a:spcAft>
                <a:spcPts val="0"/>
              </a:spcAft>
            </a:pPr>
            <a:r>
              <a:rPr lang="en-US" sz="2200" b="0" i="0" u="none" strike="noStrike" dirty="0">
                <a:solidFill>
                  <a:schemeClr val="bg2">
                    <a:lumMod val="10000"/>
                  </a:schemeClr>
                </a:solidFill>
                <a:effectLst/>
              </a:rPr>
              <a:t>The inception of our project was ignited by the disruptive force of Airbnb in the travel and lodging industry. Our collective curiosity was piqued by the platform's innovative approach to hospitality, which has not only facilitated unique travel experiences but has also engendered a new economic paradigm for homeowners and travelers alike. With the advent of COVID-19, the travel landscape underwent an abrupt and profound transformation. This pivotal moment presented an opportunity to study the resilience of the sharing economy and the adaptability of Airbnb to a crisis of global scale. We procured a wealth of data from Airbnb's own records, rich with insights into the shifting patterns of host pricing strategies and guest experiences as they navigated through the pandemic's uncertainties. Our focus sharpened on the visible shifts in travel habits and the underlying economic mechanisms that allowed Airbnb to maintain, and even strengthen, its market position during such a volatile period.</a:t>
            </a:r>
            <a:endParaRPr lang="en-US" sz="2200" b="0" dirty="0">
              <a:solidFill>
                <a:schemeClr val="bg2">
                  <a:lumMod val="10000"/>
                </a:schemeClr>
              </a:solidFill>
              <a:effectLst/>
            </a:endParaRPr>
          </a:p>
          <a:p>
            <a:pPr algn="just" rtl="0">
              <a:spcBef>
                <a:spcPts val="0"/>
              </a:spcBef>
              <a:spcAft>
                <a:spcPts val="0"/>
              </a:spcAft>
            </a:pPr>
            <a:br>
              <a:rPr lang="en-US" sz="2200" b="0" dirty="0">
                <a:solidFill>
                  <a:schemeClr val="bg2">
                    <a:lumMod val="10000"/>
                  </a:schemeClr>
                </a:solidFill>
                <a:effectLst/>
              </a:rPr>
            </a:br>
            <a:r>
              <a:rPr lang="en-US" sz="2200" b="0" i="0" u="none" strike="noStrike" dirty="0">
                <a:solidFill>
                  <a:schemeClr val="bg2">
                    <a:lumMod val="10000"/>
                  </a:schemeClr>
                </a:solidFill>
                <a:effectLst/>
              </a:rPr>
              <a:t>We contended with a wealth of potential indicators, from the type of room and the reputation of the neighborhood to the availability of listings. The challenge was not only in the volume of data but also in discerning the true impact of each variable—whether the distinction of a private room versus a shared space, the appeal of a well-regarded locale, or the frequency of booked dates could significantly alter pricing. This probing analysis required a formal approach, combining statistical rigor with a nuanced understanding of the Airbnb market. As we combed through the data, the complexity of the pricing algorithm became apparent, demanding a methodical and comprehensive exploration to isolate the factors that truly drive the economics of Airbnb accommodations.</a:t>
            </a:r>
            <a:endParaRPr lang="en-US" sz="2200" b="0" dirty="0">
              <a:solidFill>
                <a:schemeClr val="bg2">
                  <a:lumMod val="10000"/>
                </a:schemeClr>
              </a:solidFill>
              <a:effectLst/>
            </a:endParaRPr>
          </a:p>
          <a:p>
            <a:pPr algn="just" rtl="0">
              <a:spcBef>
                <a:spcPts val="0"/>
              </a:spcBef>
              <a:spcAft>
                <a:spcPts val="0"/>
              </a:spcAft>
            </a:pPr>
            <a:br>
              <a:rPr lang="en-US" sz="2200" b="0" dirty="0">
                <a:solidFill>
                  <a:schemeClr val="bg2">
                    <a:lumMod val="10000"/>
                  </a:schemeClr>
                </a:solidFill>
                <a:effectLst/>
              </a:rPr>
            </a:br>
            <a:r>
              <a:rPr lang="en-US" sz="2200" b="0" i="0" u="none" strike="noStrike" dirty="0">
                <a:solidFill>
                  <a:schemeClr val="bg2">
                    <a:lumMod val="10000"/>
                  </a:schemeClr>
                </a:solidFill>
                <a:effectLst/>
              </a:rPr>
              <a:t>Diving into the data, we committed to a rigorous analytical process, meticulously cleaning and scrutinizing the information to ensure accuracy and relevance. We honed in on a range of predictive factors, including the type of accommodation and its geographical location, to understand the pricing trends that emerged during the pandemic. Our overarching aim was to map out the emergent travel and accommodation norms in the post-pandemic era, and in doing so, provide insights into the future trajectory of the hospitality industry. This task was approached with the precision of scientists and the curiosity of avid travelers, allowing us to craft an analysis that reflects both the empirical data and our personal engagement with the Airbnb platform. Through this dual lens, we endeavored to offer a comprehensive view of a sector in flux, charting a course through the past and into the post-COVID reality of travel.</a:t>
            </a:r>
            <a:endParaRPr lang="en-US" sz="2200" b="0" dirty="0">
              <a:solidFill>
                <a:schemeClr val="bg2">
                  <a:lumMod val="10000"/>
                </a:schemeClr>
              </a:solidFill>
              <a:effectLst/>
            </a:endParaRPr>
          </a:p>
          <a:p>
            <a:pPr algn="just"/>
            <a:br>
              <a:rPr lang="en-US" sz="2200" dirty="0">
                <a:solidFill>
                  <a:schemeClr val="bg2">
                    <a:lumMod val="10000"/>
                  </a:schemeClr>
                </a:solidFill>
              </a:rPr>
            </a:br>
            <a:endParaRPr lang="en-US" sz="2200" dirty="0">
              <a:solidFill>
                <a:schemeClr val="bg2">
                  <a:lumMod val="10000"/>
                </a:schemeClr>
              </a:solidFill>
            </a:endParaRPr>
          </a:p>
        </p:txBody>
      </p:sp>
      <p:sp>
        <p:nvSpPr>
          <p:cNvPr id="15" name="Text Placeholder 14">
            <a:extLst>
              <a:ext uri="{FF2B5EF4-FFF2-40B4-BE49-F238E27FC236}">
                <a16:creationId xmlns:a16="http://schemas.microsoft.com/office/drawing/2014/main" id="{C7A01ABD-16B3-794C-9223-819540E71DFD}"/>
              </a:ext>
            </a:extLst>
          </p:cNvPr>
          <p:cNvSpPr>
            <a:spLocks noGrp="1"/>
          </p:cNvSpPr>
          <p:nvPr>
            <p:ph type="body" sz="quarter" idx="150"/>
          </p:nvPr>
        </p:nvSpPr>
        <p:spPr/>
        <p:txBody>
          <a:bodyPr/>
          <a:lstStyle/>
          <a:p>
            <a:r>
              <a:rPr lang="en-US" b="1" dirty="0">
                <a:solidFill>
                  <a:srgbClr val="FF5A5E">
                    <a:alpha val="77000"/>
                  </a:srgbClr>
                </a:solidFill>
              </a:rPr>
              <a:t>Northeastern University, Khoury College of Computer Sciences</a:t>
            </a:r>
          </a:p>
        </p:txBody>
      </p:sp>
      <p:sp>
        <p:nvSpPr>
          <p:cNvPr id="16" name="Text Placeholder 15">
            <a:extLst>
              <a:ext uri="{FF2B5EF4-FFF2-40B4-BE49-F238E27FC236}">
                <a16:creationId xmlns:a16="http://schemas.microsoft.com/office/drawing/2014/main" id="{92B7211F-F9BF-2341-8FA4-6BFFF71C3260}"/>
              </a:ext>
            </a:extLst>
          </p:cNvPr>
          <p:cNvSpPr>
            <a:spLocks noGrp="1"/>
          </p:cNvSpPr>
          <p:nvPr>
            <p:ph type="body" sz="quarter" idx="151"/>
          </p:nvPr>
        </p:nvSpPr>
        <p:spPr/>
        <p:txBody>
          <a:bodyPr/>
          <a:lstStyle/>
          <a:p>
            <a:r>
              <a:rPr lang="en-US" b="1" dirty="0" err="1">
                <a:solidFill>
                  <a:srgbClr val="FF5A5E">
                    <a:alpha val="76997"/>
                  </a:srgbClr>
                </a:solidFill>
              </a:rPr>
              <a:t>Samy</a:t>
            </a:r>
            <a:r>
              <a:rPr lang="en-US" b="1" dirty="0">
                <a:solidFill>
                  <a:srgbClr val="FF5A5E">
                    <a:alpha val="76997"/>
                  </a:srgbClr>
                </a:solidFill>
              </a:rPr>
              <a:t> </a:t>
            </a:r>
            <a:r>
              <a:rPr lang="en-US" b="1" dirty="0" err="1">
                <a:solidFill>
                  <a:srgbClr val="FF5A5E">
                    <a:alpha val="76997"/>
                  </a:srgbClr>
                </a:solidFill>
              </a:rPr>
              <a:t>Fallah</a:t>
            </a:r>
            <a:r>
              <a:rPr lang="en-US" b="1" dirty="0">
                <a:solidFill>
                  <a:srgbClr val="FF5A5E">
                    <a:alpha val="76997"/>
                  </a:srgbClr>
                </a:solidFill>
              </a:rPr>
              <a:t>, </a:t>
            </a:r>
            <a:r>
              <a:rPr lang="en-US" b="1" dirty="0" err="1">
                <a:solidFill>
                  <a:srgbClr val="FF5A5E">
                    <a:alpha val="76997"/>
                  </a:srgbClr>
                </a:solidFill>
              </a:rPr>
              <a:t>Dhilan</a:t>
            </a:r>
            <a:r>
              <a:rPr lang="en-US" b="1" dirty="0">
                <a:solidFill>
                  <a:srgbClr val="FF5A5E">
                    <a:alpha val="76997"/>
                  </a:srgbClr>
                </a:solidFill>
              </a:rPr>
              <a:t> Panjabi, Ariel Park</a:t>
            </a:r>
          </a:p>
        </p:txBody>
      </p:sp>
      <p:sp>
        <p:nvSpPr>
          <p:cNvPr id="17" name="Text Placeholder 16">
            <a:extLst>
              <a:ext uri="{FF2B5EF4-FFF2-40B4-BE49-F238E27FC236}">
                <a16:creationId xmlns:a16="http://schemas.microsoft.com/office/drawing/2014/main" id="{FA414139-9C25-2A4B-AABF-50AFEECB204B}"/>
              </a:ext>
            </a:extLst>
          </p:cNvPr>
          <p:cNvSpPr>
            <a:spLocks noGrp="1"/>
          </p:cNvSpPr>
          <p:nvPr>
            <p:ph type="body" sz="quarter" idx="153"/>
          </p:nvPr>
        </p:nvSpPr>
        <p:spPr/>
        <p:txBody>
          <a:bodyPr>
            <a:normAutofit lnSpcReduction="10000"/>
          </a:bodyPr>
          <a:lstStyle/>
          <a:p>
            <a:r>
              <a:rPr lang="en-US" dirty="0">
                <a:solidFill>
                  <a:srgbClr val="FF5A5E"/>
                </a:solidFill>
                <a:latin typeface="Helvetica" pitchFamily="2" charset="0"/>
              </a:rPr>
              <a:t>Predicting Airbnb Prices in NYC Pre- and Post- COVID</a:t>
            </a:r>
          </a:p>
        </p:txBody>
      </p:sp>
      <p:sp>
        <p:nvSpPr>
          <p:cNvPr id="21" name="Text Placeholder 2">
            <a:extLst>
              <a:ext uri="{FF2B5EF4-FFF2-40B4-BE49-F238E27FC236}">
                <a16:creationId xmlns:a16="http://schemas.microsoft.com/office/drawing/2014/main" id="{25F00BB0-EF21-9838-4B2E-EB1F91F2E53C}"/>
              </a:ext>
            </a:extLst>
          </p:cNvPr>
          <p:cNvSpPr txBox="1">
            <a:spLocks/>
          </p:cNvSpPr>
          <p:nvPr/>
        </p:nvSpPr>
        <p:spPr>
          <a:xfrm>
            <a:off x="448858" y="26125673"/>
            <a:ext cx="10050462" cy="615545"/>
          </a:xfrm>
          <a:prstGeom prst="rect">
            <a:avLst/>
          </a:prstGeom>
          <a:solidFill>
            <a:srgbClr val="FF5A5E">
              <a:alpha val="65000"/>
            </a:srgbClr>
          </a:solidFill>
          <a:ln>
            <a:noFill/>
          </a:ln>
        </p:spPr>
        <p:txBody>
          <a:bodyPr wrap="square" lIns="91436" tIns="91436" rIns="91436" bIns="91436" anchor="ctr" anchorCtr="0">
            <a:spAutoFit/>
          </a:bodyPr>
          <a:lstStyle>
            <a:lvl1pPr marL="0" indent="0" algn="l" defTabSz="4388900" rtl="0" eaLnBrk="1" latinLnBrk="0" hangingPunct="1">
              <a:spcBef>
                <a:spcPct val="20000"/>
              </a:spcBef>
              <a:buFont typeface="Arial" pitchFamily="34" charset="0"/>
              <a:buNone/>
              <a:defRPr sz="2800" b="1" u="none" kern="1200" baseline="0">
                <a:solidFill>
                  <a:schemeClr val="bg1"/>
                </a:solidFill>
                <a:latin typeface="Helvetica" pitchFamily="2" charset="0"/>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RELATED WORKS</a:t>
            </a:r>
          </a:p>
        </p:txBody>
      </p:sp>
      <p:sp>
        <p:nvSpPr>
          <p:cNvPr id="23" name="Text Placeholder 13">
            <a:extLst>
              <a:ext uri="{FF2B5EF4-FFF2-40B4-BE49-F238E27FC236}">
                <a16:creationId xmlns:a16="http://schemas.microsoft.com/office/drawing/2014/main" id="{A9B7CF8A-AE78-8002-9F7F-97E610348BD7}"/>
              </a:ext>
            </a:extLst>
          </p:cNvPr>
          <p:cNvSpPr txBox="1">
            <a:spLocks/>
          </p:cNvSpPr>
          <p:nvPr/>
        </p:nvSpPr>
        <p:spPr>
          <a:xfrm>
            <a:off x="477826" y="26560485"/>
            <a:ext cx="10056813" cy="62847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800" kern="1200">
                <a:solidFill>
                  <a:schemeClr val="tx2"/>
                </a:solidFill>
                <a:latin typeface="Helvetica" pitchFamily="2"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just" rtl="0">
              <a:spcBef>
                <a:spcPts val="0"/>
              </a:spcBef>
              <a:spcAft>
                <a:spcPts val="0"/>
              </a:spcAft>
            </a:pPr>
            <a:r>
              <a:rPr lang="en-US" sz="2200" b="0" i="0" u="none" strike="noStrike" dirty="0">
                <a:solidFill>
                  <a:schemeClr val="bg2">
                    <a:lumMod val="10000"/>
                  </a:schemeClr>
                </a:solidFill>
                <a:effectLst/>
              </a:rPr>
              <a:t>We were able to find a study closely related to our work that aided us in our own data analysis. However, the dataset that this study used was more detailed and contained more variables than the datasets that we used. Still, this data analysis provided a valuable insight for beginning our EDA and model selection and training.</a:t>
            </a:r>
            <a:endParaRPr lang="en-US" sz="2200" b="0" dirty="0">
              <a:solidFill>
                <a:schemeClr val="bg2">
                  <a:lumMod val="10000"/>
                </a:schemeClr>
              </a:solidFill>
              <a:effectLst/>
            </a:endParaRPr>
          </a:p>
          <a:p>
            <a:pPr algn="just" rtl="0">
              <a:spcBef>
                <a:spcPts val="0"/>
              </a:spcBef>
              <a:spcAft>
                <a:spcPts val="0"/>
              </a:spcAft>
            </a:pPr>
            <a:br>
              <a:rPr lang="en-US" sz="2200" b="0" dirty="0">
                <a:solidFill>
                  <a:schemeClr val="bg2">
                    <a:lumMod val="10000"/>
                  </a:schemeClr>
                </a:solidFill>
                <a:effectLst/>
              </a:rPr>
            </a:br>
            <a:r>
              <a:rPr lang="en-US" sz="2200" b="1" i="0" u="none" strike="noStrike" dirty="0">
                <a:solidFill>
                  <a:srgbClr val="FF5A5E">
                    <a:alpha val="68000"/>
                  </a:srgbClr>
                </a:solidFill>
                <a:effectLst/>
              </a:rPr>
              <a:t>A Data Driven Look at Airbnb in NYC</a:t>
            </a:r>
            <a:r>
              <a:rPr lang="en-US" sz="2200" b="0" i="0" u="none" strike="noStrike" dirty="0">
                <a:solidFill>
                  <a:srgbClr val="FF5A5E">
                    <a:alpha val="68000"/>
                  </a:srgbClr>
                </a:solidFill>
                <a:effectLst/>
              </a:rPr>
              <a:t> </a:t>
            </a:r>
            <a:r>
              <a:rPr lang="en-US" sz="2200" b="0" i="0" u="none" strike="noStrike" dirty="0">
                <a:solidFill>
                  <a:schemeClr val="bg2">
                    <a:lumMod val="10000"/>
                  </a:schemeClr>
                </a:solidFill>
                <a:effectLst/>
              </a:rPr>
              <a:t>was a study on Airbnb pricing and market trends which was closely related to our own data analysis. However, Cao had more explanatory variables such as the amenities the listing offers, if the host is a </a:t>
            </a:r>
            <a:r>
              <a:rPr lang="en-US" sz="2200" b="0" i="0" u="none" strike="noStrike" dirty="0" err="1">
                <a:solidFill>
                  <a:schemeClr val="bg2">
                    <a:lumMod val="10000"/>
                  </a:schemeClr>
                </a:solidFill>
                <a:effectLst/>
              </a:rPr>
              <a:t>superhost</a:t>
            </a:r>
            <a:r>
              <a:rPr lang="en-US" sz="2200" b="0" i="0" u="none" strike="noStrike" dirty="0">
                <a:solidFill>
                  <a:schemeClr val="bg2">
                    <a:lumMod val="10000"/>
                  </a:schemeClr>
                </a:solidFill>
                <a:effectLst/>
              </a:rPr>
              <a:t>, and how many people the listing can accommodate. The results showed a significantly more accurate model than our own, but Cao also binarized the ‘price’ column into two categories which can result in a loss of valuable information, but also explains the accuracy of her models. We decided to not take this approach as we wanted to attempt to make a much more specific model for predicting Airbnb listing prices.</a:t>
            </a:r>
            <a:endParaRPr lang="en-US" sz="2200" b="0" dirty="0">
              <a:solidFill>
                <a:schemeClr val="bg2">
                  <a:lumMod val="10000"/>
                </a:schemeClr>
              </a:solidFill>
              <a:effectLst/>
            </a:endParaRPr>
          </a:p>
          <a:p>
            <a:pPr algn="just"/>
            <a:br>
              <a:rPr lang="en-US" sz="2200" dirty="0">
                <a:solidFill>
                  <a:schemeClr val="bg2">
                    <a:lumMod val="10000"/>
                  </a:schemeClr>
                </a:solidFill>
              </a:rPr>
            </a:br>
            <a:endParaRPr lang="en-US" sz="2200" dirty="0">
              <a:solidFill>
                <a:schemeClr val="bg2">
                  <a:lumMod val="10000"/>
                </a:schemeClr>
              </a:solidFill>
            </a:endParaRPr>
          </a:p>
        </p:txBody>
      </p:sp>
      <p:pic>
        <p:nvPicPr>
          <p:cNvPr id="28" name="Picture 27" descr="A red and black logo&#10;&#10;Description automatically generated">
            <a:extLst>
              <a:ext uri="{FF2B5EF4-FFF2-40B4-BE49-F238E27FC236}">
                <a16:creationId xmlns:a16="http://schemas.microsoft.com/office/drawing/2014/main" id="{16237DC7-A71C-B502-1F4C-40CABA84E6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03955" y="503459"/>
            <a:ext cx="11909414" cy="3721692"/>
          </a:xfrm>
          <a:prstGeom prst="rect">
            <a:avLst/>
          </a:prstGeom>
        </p:spPr>
      </p:pic>
    </p:spTree>
    <p:extLst>
      <p:ext uri="{BB962C8B-B14F-4D97-AF65-F5344CB8AC3E}">
        <p14:creationId xmlns:p14="http://schemas.microsoft.com/office/powerpoint/2010/main" val="107829246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2135</TotalTime>
  <Words>2158</Words>
  <Application>Microsoft Macintosh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Helvetica</vt:lpstr>
      <vt:lpstr>Helvetica Light</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PANJABI Dhilan</cp:lastModifiedBy>
  <cp:revision>77</cp:revision>
  <dcterms:created xsi:type="dcterms:W3CDTF">2012-02-03T19:11:35Z</dcterms:created>
  <dcterms:modified xsi:type="dcterms:W3CDTF">2023-12-06T03:01:49Z</dcterms:modified>
  <cp:category>Research poster templates</cp:category>
</cp:coreProperties>
</file>