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4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1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4D46-9AE3-8A48-ABE0-E42D96A863E3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5B97-1E04-774D-A54F-CA9506F6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52" y="1315514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37699" y="0"/>
            <a:ext cx="283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U: # users</a:t>
            </a:r>
          </a:p>
          <a:p>
            <a:r>
              <a:rPr lang="en-US" dirty="0" smtClean="0"/>
              <a:t>Q: # items</a:t>
            </a:r>
          </a:p>
          <a:p>
            <a:r>
              <a:rPr lang="en-US" dirty="0" smtClean="0"/>
              <a:t>K: # knowledge components</a:t>
            </a:r>
          </a:p>
          <a:p>
            <a:r>
              <a:rPr lang="en-US" dirty="0" smtClean="0"/>
              <a:t>M: # adaptive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79" y="1007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236" y="14326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0420" y="1432672"/>
            <a:ext cx="576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cope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, shows items belonging to adaptive modules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352" y="2471907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3479" y="21643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236" y="25890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20" y="2589065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_w</a:t>
            </a:r>
            <a:r>
              <a:rPr lang="en-US" dirty="0" smtClean="0"/>
              <a:t>: numeric (0-1), shows pre-requisite relations among knowledge components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52" y="3628300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3479" y="332076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236" y="37454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70420" y="3745458"/>
            <a:ext cx="947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m_tagging</a:t>
            </a:r>
            <a:r>
              <a:rPr lang="en-US" dirty="0" smtClean="0"/>
              <a:t>: integer (0 or 1, could be </a:t>
            </a:r>
            <a:r>
              <a:rPr lang="en-US" dirty="0" err="1" smtClean="0"/>
              <a:t>boolean</a:t>
            </a:r>
            <a:r>
              <a:rPr lang="en-US" dirty="0" smtClean="0"/>
              <a:t>), shows tagging of items with knowledge components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52" y="4784693"/>
            <a:ext cx="169127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448" y="44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236" y="490185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0420" y="4901851"/>
            <a:ext cx="656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difficulty</a:t>
            </a:r>
            <a:r>
              <a:rPr lang="en-US" dirty="0" smtClean="0"/>
              <a:t>: numeric (0-1), shows tagging of items with difficulty levels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3715" y="216369"/>
            <a:ext cx="5210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from the content tagging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359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55" y="1086909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482" y="7793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239" y="120406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0423" y="1204067"/>
            <a:ext cx="837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m_guess</a:t>
            </a:r>
            <a:r>
              <a:rPr lang="en-US" i="1" dirty="0" smtClean="0"/>
              <a:t>, </a:t>
            </a:r>
            <a:r>
              <a:rPr lang="en-US" i="1" dirty="0" err="1" smtClean="0"/>
              <a:t>m_slip</a:t>
            </a:r>
            <a:r>
              <a:rPr lang="en-US" i="1" dirty="0" smtClean="0"/>
              <a:t>, </a:t>
            </a:r>
            <a:r>
              <a:rPr lang="en-US" i="1" dirty="0" err="1" smtClean="0"/>
              <a:t>m_trans</a:t>
            </a:r>
            <a:r>
              <a:rPr lang="en-US" dirty="0" smtClean="0"/>
              <a:t>: numeric (≥0), odds of guessing ,slipping, knowledge transfer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55" y="2157575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482" y="18500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239" y="227473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23" y="2274733"/>
            <a:ext cx="853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m_L_i</a:t>
            </a:r>
            <a:r>
              <a:rPr lang="en-US" dirty="0" smtClean="0"/>
              <a:t>: numeric (</a:t>
            </a:r>
            <a:r>
              <a:rPr lang="en-US" dirty="0" smtClean="0"/>
              <a:t>≥0</a:t>
            </a:r>
            <a:r>
              <a:rPr lang="en-US" dirty="0" smtClean="0"/>
              <a:t>), initial odds of mastery</a:t>
            </a:r>
            <a:endParaRPr lang="en-US" i="1" dirty="0" smtClean="0"/>
          </a:p>
          <a:p>
            <a:r>
              <a:rPr lang="en-US" i="1" dirty="0" err="1" smtClean="0"/>
              <a:t>m_L</a:t>
            </a:r>
            <a:r>
              <a:rPr lang="en-US" dirty="0" smtClean="0"/>
              <a:t>: current odds of mastery, in the beginning of the algorithm initialized equal to </a:t>
            </a:r>
            <a:r>
              <a:rPr lang="en-US" i="1" dirty="0" err="1" smtClean="0"/>
              <a:t>m_L_i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594355" y="3156801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3482" y="28492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239" y="32739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70423" y="3273959"/>
            <a:ext cx="7390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m_exposure</a:t>
            </a:r>
            <a:r>
              <a:rPr lang="en-US" dirty="0" smtClean="0"/>
              <a:t>: integer, # exposures to a KC, initialized with all 0s</a:t>
            </a:r>
          </a:p>
          <a:p>
            <a:r>
              <a:rPr lang="en-US" i="1" dirty="0" err="1" smtClean="0"/>
              <a:t>m_confidence</a:t>
            </a:r>
            <a:r>
              <a:rPr lang="en-US" dirty="0" smtClean="0"/>
              <a:t>: </a:t>
            </a:r>
            <a:r>
              <a:rPr lang="en-US" dirty="0" smtClean="0"/>
              <a:t>numeric (≥0), exposure relevance to a KC, initialized with all 0s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94355" y="4070301"/>
            <a:ext cx="169127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3451" y="376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239" y="41874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0423" y="4187459"/>
            <a:ext cx="786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</a:t>
            </a:r>
            <a:r>
              <a:rPr lang="en-US" i="1" dirty="0" err="1" smtClean="0"/>
              <a:t>ast_seen</a:t>
            </a:r>
            <a:r>
              <a:rPr lang="en-US" dirty="0" smtClean="0"/>
              <a:t>: integer, the ID of the item last served to a user. </a:t>
            </a:r>
          </a:p>
          <a:p>
            <a:r>
              <a:rPr lang="en-US" dirty="0"/>
              <a:t>	</a:t>
            </a:r>
            <a:r>
              <a:rPr lang="en-US" dirty="0" smtClean="0"/>
              <a:t>Initialized with -1s (or any other value not encountered among item IDs)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3715" y="216369"/>
            <a:ext cx="3614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initialized by us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675315" y="1167869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4851" y="1277405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9603" y="2252823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337699" y="0"/>
            <a:ext cx="283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U: # users</a:t>
            </a:r>
          </a:p>
          <a:p>
            <a:r>
              <a:rPr lang="en-US" dirty="0" smtClean="0"/>
              <a:t>Q: # items</a:t>
            </a:r>
          </a:p>
          <a:p>
            <a:r>
              <a:rPr lang="en-US" dirty="0" smtClean="0"/>
              <a:t>K: # knowledge components</a:t>
            </a:r>
          </a:p>
          <a:p>
            <a:r>
              <a:rPr lang="en-US" dirty="0" smtClean="0"/>
              <a:t>M: # adaptive modules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4352" y="5040955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3479" y="473341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8236" y="515811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70420" y="5158113"/>
            <a:ext cx="888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m_unseen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, shows which items have been served to a user, initialized with all “True”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9246" y="5941086"/>
            <a:ext cx="245334" cy="641866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5137" y="5944108"/>
            <a:ext cx="245334" cy="641866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98915" y="5941086"/>
            <a:ext cx="177261" cy="641866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70420" y="6058244"/>
            <a:ext cx="958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transactions</a:t>
            </a:r>
            <a:r>
              <a:rPr lang="en-US" dirty="0" smtClean="0"/>
              <a:t>: data-frame containing column [user, item, time, score], each row records a transaction. </a:t>
            </a:r>
          </a:p>
          <a:p>
            <a:r>
              <a:rPr lang="en-US" dirty="0" smtClean="0"/>
              <a:t>	Initialized with zero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355" y="1601263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3482" y="12937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239" y="171842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0423" y="1718421"/>
            <a:ext cx="880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m_guess_neg_log</a:t>
            </a:r>
            <a:r>
              <a:rPr lang="en-US" i="1" dirty="0" smtClean="0"/>
              <a:t>, </a:t>
            </a:r>
            <a:r>
              <a:rPr lang="en-US" i="1" dirty="0" err="1" smtClean="0"/>
              <a:t>m_p_guess</a:t>
            </a:r>
            <a:r>
              <a:rPr lang="en-US" i="1" dirty="0" smtClean="0"/>
              <a:t>, </a:t>
            </a:r>
            <a:r>
              <a:rPr lang="en-US" i="1" dirty="0" err="1" smtClean="0"/>
              <a:t>m_slip_neg_log</a:t>
            </a:r>
            <a:r>
              <a:rPr lang="en-US" i="1" dirty="0" smtClean="0"/>
              <a:t>, </a:t>
            </a:r>
            <a:r>
              <a:rPr lang="en-US" i="1" dirty="0" err="1" smtClean="0"/>
              <a:t>m_p_slip</a:t>
            </a:r>
            <a:r>
              <a:rPr lang="en-US" i="1" dirty="0" smtClean="0"/>
              <a:t>, m_x0_mult, m_x1_0_mult, </a:t>
            </a:r>
            <a:r>
              <a:rPr lang="en-US" i="1" dirty="0" err="1" smtClean="0"/>
              <a:t>m_k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numeric,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3715" y="216369"/>
            <a:ext cx="506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derived for convenience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675315" y="1682223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4851" y="1791759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337699" y="0"/>
            <a:ext cx="283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U: # users</a:t>
            </a:r>
          </a:p>
          <a:p>
            <a:r>
              <a:rPr lang="en-US" dirty="0" smtClean="0"/>
              <a:t>Q: # items</a:t>
            </a:r>
          </a:p>
          <a:p>
            <a:r>
              <a:rPr lang="en-US" dirty="0" smtClean="0"/>
              <a:t>K: # knowledge components</a:t>
            </a:r>
          </a:p>
          <a:p>
            <a:r>
              <a:rPr lang="en-US" dirty="0" smtClean="0"/>
              <a:t>M: # adaptive modules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4355" y="2986259"/>
            <a:ext cx="665263" cy="64186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3482" y="267872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8239" y="31034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70423" y="3103417"/>
            <a:ext cx="443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m_difficulty</a:t>
            </a:r>
            <a:r>
              <a:rPr lang="en-US" i="1" dirty="0" smtClean="0"/>
              <a:t>:</a:t>
            </a:r>
            <a:r>
              <a:rPr lang="en-US" dirty="0" smtClean="0"/>
              <a:t> numeric, derived from </a:t>
            </a:r>
            <a:r>
              <a:rPr lang="en-US" i="1" dirty="0" smtClean="0"/>
              <a:t>difficulty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602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15" y="216369"/>
            <a:ext cx="2079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Parameters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28663" y="1128713"/>
            <a:ext cx="83928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psilon</a:t>
            </a:r>
            <a:r>
              <a:rPr lang="en-US" dirty="0" smtClean="0"/>
              <a:t>: </a:t>
            </a:r>
            <a:r>
              <a:rPr lang="en-US" smtClean="0"/>
              <a:t>numeric (e.g</a:t>
            </a:r>
            <a:r>
              <a:rPr lang="en-US" dirty="0" smtClean="0"/>
              <a:t>. 1e-10), a convenience cutoff</a:t>
            </a:r>
          </a:p>
          <a:p>
            <a:r>
              <a:rPr lang="en-US" i="1" dirty="0"/>
              <a:t>e</a:t>
            </a:r>
            <a:r>
              <a:rPr lang="en-US" i="1" dirty="0" smtClean="0"/>
              <a:t>ta</a:t>
            </a:r>
            <a:r>
              <a:rPr lang="en-US" dirty="0" smtClean="0"/>
              <a:t>: numeric (e.g. 0.0), relevance threshold</a:t>
            </a:r>
          </a:p>
          <a:p>
            <a:r>
              <a:rPr lang="en-US" i="1" dirty="0" smtClean="0"/>
              <a:t>M</a:t>
            </a:r>
            <a:r>
              <a:rPr lang="en-US" dirty="0" smtClean="0"/>
              <a:t>: numeric (e.g. 20.0), information threshold</a:t>
            </a:r>
          </a:p>
          <a:p>
            <a:endParaRPr lang="en-US" dirty="0"/>
          </a:p>
          <a:p>
            <a:r>
              <a:rPr lang="en-US" i="1" dirty="0" err="1"/>
              <a:t>r</a:t>
            </a:r>
            <a:r>
              <a:rPr lang="en-US" i="1" dirty="0" err="1" smtClean="0"/>
              <a:t>_star</a:t>
            </a:r>
            <a:r>
              <a:rPr lang="en-US" i="1" dirty="0" smtClean="0"/>
              <a:t>:</a:t>
            </a:r>
            <a:r>
              <a:rPr lang="en-US" dirty="0" smtClean="0"/>
              <a:t> numeric (e.g. 0.0), forgiveness threshold</a:t>
            </a:r>
          </a:p>
          <a:p>
            <a:r>
              <a:rPr lang="en-US" i="1" dirty="0" err="1" smtClean="0"/>
              <a:t>L_star</a:t>
            </a:r>
            <a:r>
              <a:rPr lang="en-US" dirty="0" smtClean="0"/>
              <a:t>: numeric (e.g. 2.2), mastery certainty threshold (for logarithm of mastery odds)</a:t>
            </a:r>
          </a:p>
          <a:p>
            <a:endParaRPr lang="en-US" dirty="0"/>
          </a:p>
          <a:p>
            <a:r>
              <a:rPr lang="en-US" i="1" dirty="0" err="1" smtClean="0"/>
              <a:t>W_r</a:t>
            </a:r>
            <a:r>
              <a:rPr lang="en-US" i="1" dirty="0" smtClean="0"/>
              <a:t>, </a:t>
            </a:r>
            <a:r>
              <a:rPr lang="en-US" i="1" dirty="0" err="1" smtClean="0"/>
              <a:t>W_c</a:t>
            </a:r>
            <a:r>
              <a:rPr lang="en-US" i="1" dirty="0" smtClean="0"/>
              <a:t>, </a:t>
            </a:r>
            <a:r>
              <a:rPr lang="en-US" i="1" dirty="0" err="1" smtClean="0"/>
              <a:t>W_d</a:t>
            </a:r>
            <a:r>
              <a:rPr lang="en-US" i="1" dirty="0" smtClean="0"/>
              <a:t>, </a:t>
            </a:r>
            <a:r>
              <a:rPr lang="en-US" i="1" dirty="0" err="1" smtClean="0"/>
              <a:t>W_p</a:t>
            </a:r>
            <a:r>
              <a:rPr lang="en-US" dirty="0" smtClean="0"/>
              <a:t>: numeric, importance weights of recommendation sub-strategies.</a:t>
            </a:r>
          </a:p>
          <a:p>
            <a:endParaRPr lang="en-US" dirty="0"/>
          </a:p>
          <a:p>
            <a:r>
              <a:rPr lang="en-US" i="1" dirty="0" err="1" smtClean="0"/>
              <a:t>stopOnMastery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, a recommendation strategy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381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2017-08-18T13:03:34Z</dcterms:created>
  <dcterms:modified xsi:type="dcterms:W3CDTF">2017-08-18T14:16:40Z</dcterms:modified>
</cp:coreProperties>
</file>