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993cf85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f993cf85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f993cf85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f993cf85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f993cf85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f993cf85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993cf85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993cf85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f993cf85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f993cf85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f993cf85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f993cf85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f993cf8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f993cf8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f993cf85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f993cf85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993cf85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993cf85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f993cf85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f993cf85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hyperlink" Target="http://www.youtube.com/watch?v=qA_3mtsmhiE" TargetMode="External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07375" y="266625"/>
            <a:ext cx="3598800" cy="4581900"/>
          </a:xfrm>
          <a:prstGeom prst="rect">
            <a:avLst/>
          </a:prstGeom>
          <a:solidFill>
            <a:srgbClr val="DBDFE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>
                <a:latin typeface="Courier New"/>
                <a:ea typeface="Courier New"/>
                <a:cs typeface="Courier New"/>
                <a:sym typeface="Courier New"/>
              </a:rPr>
              <a:t>Quantum enhanced cross</a:t>
            </a:r>
            <a:endParaRPr sz="42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>
                <a:latin typeface="Courier New"/>
                <a:ea typeface="Courier New"/>
                <a:cs typeface="Courier New"/>
                <a:sym typeface="Courier New"/>
              </a:rPr>
              <a:t>chain arbitrage </a:t>
            </a:r>
            <a:endParaRPr sz="42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endParaRPr sz="42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>
                <a:latin typeface="Courier New"/>
                <a:ea typeface="Courier New"/>
                <a:cs typeface="Courier New"/>
                <a:sym typeface="Courier New"/>
              </a:rPr>
              <a:t>Flare</a:t>
            </a:r>
            <a:endParaRPr sz="428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50" y="363075"/>
            <a:ext cx="8405900" cy="20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12860" l="0" r="0" t="-12860"/>
          <a:stretch/>
        </p:blipFill>
        <p:spPr>
          <a:xfrm>
            <a:off x="980075" y="2486300"/>
            <a:ext cx="5389875" cy="2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475425" y="2063450"/>
            <a:ext cx="6543000" cy="11754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Team EthumBards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7984"/>
            <a:ext cx="9144002" cy="420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-1757697" y="0"/>
            <a:ext cx="5731500" cy="8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#CapCut I made this amazing video with CapCut. Open the link to try it out:  capcut.com/tools/desktop-video-editor" id="72" name="Google Shape;72;p15" title="QXAB -Final - ET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575" y="868675"/>
            <a:ext cx="6055371" cy="34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ctrTitle"/>
          </p:nvPr>
        </p:nvSpPr>
        <p:spPr>
          <a:xfrm>
            <a:off x="-567247" y="0"/>
            <a:ext cx="5731500" cy="8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81" name="Google Shape;81;p16"/>
          <p:cNvSpPr txBox="1"/>
          <p:nvPr>
            <p:ph type="ctrTitle"/>
          </p:nvPr>
        </p:nvSpPr>
        <p:spPr>
          <a:xfrm>
            <a:off x="1706250" y="1463075"/>
            <a:ext cx="5731500" cy="2467500"/>
          </a:xfrm>
          <a:prstGeom prst="rect">
            <a:avLst/>
          </a:prstGeom>
          <a:solidFill>
            <a:srgbClr val="DBDFE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2280" lvl="0" marL="457200" rtl="0" algn="l">
              <a:spcBef>
                <a:spcPts val="0"/>
              </a:spcBef>
              <a:spcAft>
                <a:spcPts val="0"/>
              </a:spcAft>
              <a:buSzPts val="3680"/>
              <a:buFont typeface="Courier New"/>
              <a:buChar char="●"/>
            </a:pPr>
            <a:r>
              <a:rPr lang="en" sz="3680">
                <a:latin typeface="Courier New"/>
                <a:ea typeface="Courier New"/>
                <a:cs typeface="Courier New"/>
                <a:sym typeface="Courier New"/>
              </a:rPr>
              <a:t>API Time</a:t>
            </a:r>
            <a:endParaRPr sz="3680">
              <a:latin typeface="Courier New"/>
              <a:ea typeface="Courier New"/>
              <a:cs typeface="Courier New"/>
              <a:sym typeface="Courier New"/>
            </a:endParaRPr>
          </a:p>
          <a:p>
            <a:pPr indent="-462280" lvl="0" marL="457200" rtl="0" algn="l">
              <a:spcBef>
                <a:spcPts val="0"/>
              </a:spcBef>
              <a:spcAft>
                <a:spcPts val="0"/>
              </a:spcAft>
              <a:buSzPts val="3680"/>
              <a:buFont typeface="Courier New"/>
              <a:buChar char="●"/>
            </a:pPr>
            <a:r>
              <a:rPr lang="en" sz="3680">
                <a:latin typeface="Courier New"/>
                <a:ea typeface="Courier New"/>
                <a:cs typeface="Courier New"/>
                <a:sym typeface="Courier New"/>
              </a:rPr>
              <a:t>NISQ</a:t>
            </a:r>
            <a:endParaRPr sz="3680">
              <a:latin typeface="Courier New"/>
              <a:ea typeface="Courier New"/>
              <a:cs typeface="Courier New"/>
              <a:sym typeface="Courier New"/>
            </a:endParaRPr>
          </a:p>
          <a:p>
            <a:pPr indent="-462280" lvl="0" marL="457200" rtl="0" algn="l">
              <a:spcBef>
                <a:spcPts val="0"/>
              </a:spcBef>
              <a:spcAft>
                <a:spcPts val="0"/>
              </a:spcAft>
              <a:buSzPts val="3680"/>
              <a:buFont typeface="Courier New"/>
              <a:buChar char="●"/>
            </a:pPr>
            <a:r>
              <a:rPr lang="en" sz="3680">
                <a:latin typeface="Courier New"/>
                <a:ea typeface="Courier New"/>
                <a:cs typeface="Courier New"/>
                <a:sym typeface="Courier New"/>
              </a:rPr>
              <a:t>Caching / dynamic programming esque</a:t>
            </a:r>
            <a:endParaRPr sz="36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91500"/>
            <a:ext cx="8839201" cy="10939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27175" y="127225"/>
            <a:ext cx="5743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1"/>
                </a:solidFill>
              </a:rPr>
              <a:t>The Graph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 u="sng"/>
              <a:t>The QUBO</a:t>
            </a:r>
            <a:endParaRPr b="1" sz="3920" u="sng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" y="980300"/>
            <a:ext cx="90487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00" y="2850288"/>
            <a:ext cx="39052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8200" y="2710551"/>
            <a:ext cx="3563939" cy="1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Forming a Hamiltonian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88" y="1190400"/>
            <a:ext cx="3310018" cy="6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10" y="2714400"/>
            <a:ext cx="3067466" cy="130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0" name="Google Shape;110;p19"/>
          <p:cNvCxnSpPr/>
          <p:nvPr/>
        </p:nvCxnSpPr>
        <p:spPr>
          <a:xfrm flipH="1">
            <a:off x="4452950" y="27250"/>
            <a:ext cx="9000" cy="508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550" y="959525"/>
            <a:ext cx="3722074" cy="1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3625" y="2666025"/>
            <a:ext cx="3664451" cy="13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257175" y="11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Hamiltonian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746525"/>
            <a:ext cx="8153400" cy="15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" y="3040000"/>
            <a:ext cx="3722074" cy="1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5450" y="2865950"/>
            <a:ext cx="3664451" cy="13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532" y="4452200"/>
            <a:ext cx="131026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07"/>
            <a:ext cx="9143998" cy="496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18500" y="2571750"/>
            <a:ext cx="34068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 u="sng">
                <a:solidFill>
                  <a:schemeClr val="lt1"/>
                </a:solidFill>
              </a:rPr>
              <a:t>Why Quantum?</a:t>
            </a:r>
            <a:endParaRPr b="1" sz="4900" u="sng"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803700" y="4374500"/>
            <a:ext cx="2152800" cy="444600"/>
          </a:xfrm>
          <a:prstGeom prst="rect">
            <a:avLst/>
          </a:prstGeom>
          <a:solidFill>
            <a:srgbClr val="DBDF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Team EthumBards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