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0" r:id="rId2"/>
    <p:sldId id="275" r:id="rId3"/>
    <p:sldId id="274" r:id="rId4"/>
    <p:sldId id="276" r:id="rId5"/>
    <p:sldId id="277" r:id="rId6"/>
    <p:sldId id="279" r:id="rId7"/>
    <p:sldId id="273" r:id="rId8"/>
    <p:sldId id="278" r:id="rId9"/>
    <p:sldId id="283" r:id="rId10"/>
    <p:sldId id="284" r:id="rId11"/>
    <p:sldId id="286" r:id="rId12"/>
    <p:sldId id="287" r:id="rId13"/>
    <p:sldId id="288" r:id="rId14"/>
    <p:sldId id="293" r:id="rId15"/>
    <p:sldId id="285" r:id="rId16"/>
    <p:sldId id="292" r:id="rId17"/>
    <p:sldId id="280" r:id="rId18"/>
    <p:sldId id="281" r:id="rId19"/>
    <p:sldId id="289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DA2F3-DE03-4EDD-9012-E567344B1A90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19BD0-5CCC-475A-9622-BC4D2EC19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0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B8FD-9588-42FA-BD39-3D721F7F4F75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EF3D-ABAE-4878-8158-6DF0A959B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28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25B0BE-ADF2-4DDD-93F0-E75DC3D845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B8FD-9588-42FA-BD39-3D721F7F4F75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DEF3D-ABAE-4878-8158-6DF0A959B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91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26E98F-C102-4765-A262-3F5FA15024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9B8FD-9588-42FA-BD39-3D721F7F4F75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DEF3D-ABAE-4878-8158-6DF0A959B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1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8E1D-2E52-5E41-172D-8086028F6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/>
              <a:t>BCA - Final Year Project (End-term) Session:</a:t>
            </a:r>
          </a:p>
          <a:p>
            <a:pPr marL="0" indent="0" algn="ctr">
              <a:buNone/>
            </a:pPr>
            <a:r>
              <a:rPr lang="en-US" sz="4000" dirty="0"/>
              <a:t>2024-2025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25264-9814-755E-2558-A0609A1B7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00" y="484610"/>
            <a:ext cx="1196360" cy="8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2409-18C0-4820-8F03-CB3EC8C7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53600" cy="1325563"/>
          </a:xfrm>
        </p:spPr>
        <p:txBody>
          <a:bodyPr/>
          <a:lstStyle/>
          <a:p>
            <a:pPr algn="ctr"/>
            <a:r>
              <a:rPr lang="en-IN" sz="3600" dirty="0">
                <a:effectLst/>
                <a:latin typeface="+mn-lt"/>
                <a:ea typeface="SimSun-ExtB" panose="02010609060101010101" pitchFamily="49" charset="-122"/>
                <a:cs typeface="Times New Roman" panose="02020603050405020304" pitchFamily="18" charset="0"/>
              </a:rPr>
              <a:t>Design Methodology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9FFCA-4083-7778-6441-A5F49245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00" y="147923"/>
            <a:ext cx="1196360" cy="849031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16042"/>
            <a:ext cx="8898467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Frontend Design Approach: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Component-Based Architecture: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Built using reusable React components like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App.js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PersonalInfo.js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Step-wise Navigation Logic: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Navigation between form steps managed via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useState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(step)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better flow control.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Flow with Props: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Form data passed and handled between components using 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props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(e.g., 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onNext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(info)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User Experience (UX) Focused: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Progressive, multi-step forms for a clean and guided user journey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Form fields include: Name, Phone, Email, and State (dropdown)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Labels are left-aligned with color-coded validation for required fields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Themed UI: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CSS used to create a responsive layout (split fields for first &amp; last name)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Includes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dark mode toggle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better accessibility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Semi-transparent overlay with background image ensures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793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D131-2E2F-448E-99C7-3BF4F7C44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and Issues identified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345CB-766B-43AE-8666-AFC8E916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00" y="147923"/>
            <a:ext cx="1196360" cy="849031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07890"/>
            <a:ext cx="908774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Acquiring clean, consistent datasets incorporating demographic and employment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data imbalance and missing values during preprocessing.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Achieving low prediction error while maintaining model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frontend inputs accurately with backend prediction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UI responsiveness and user-friendly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98099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F391-7EEE-4644-A559-D80F30EF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&amp;Implementation/</a:t>
            </a:r>
            <a:br>
              <a:rPr lang="en-US" b="1" dirty="0"/>
            </a:br>
            <a:r>
              <a:rPr lang="en-US" b="1" dirty="0"/>
              <a:t>Interface and Design Implementation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D491-843A-4773-9233-35693803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Frontend:</a:t>
            </a:r>
            <a:endParaRPr lang="en-US" dirty="0"/>
          </a:p>
          <a:p>
            <a:pPr lvl="1"/>
            <a:r>
              <a:rPr lang="en-US" dirty="0"/>
              <a:t>Multi-field personal information form capturing name, phone, email, and state (dropdown).</a:t>
            </a:r>
          </a:p>
          <a:p>
            <a:pPr lvl="1"/>
            <a:r>
              <a:rPr lang="en-US" dirty="0"/>
              <a:t>Field validation with required indicators and left-aligned labels for clarity.</a:t>
            </a:r>
          </a:p>
          <a:p>
            <a:pPr lvl="1"/>
            <a:r>
              <a:rPr lang="en-US" dirty="0"/>
              <a:t>Progressive disclosure of form steps to avoid user overwhelm.</a:t>
            </a:r>
          </a:p>
          <a:p>
            <a:pPr lvl="1"/>
            <a:r>
              <a:rPr lang="en-US" dirty="0"/>
              <a:t>Feature highlights post-form submission (e.g., 1-on-1 support, scholarship guidance).</a:t>
            </a:r>
          </a:p>
          <a:p>
            <a:pPr lvl="1"/>
            <a:r>
              <a:rPr lang="en-US" dirty="0"/>
              <a:t>Dark mode toggle implemented for accessibility.</a:t>
            </a:r>
          </a:p>
          <a:p>
            <a:r>
              <a:rPr lang="en-US" b="1" dirty="0"/>
              <a:t>Backend:</a:t>
            </a:r>
            <a:endParaRPr lang="en-US" dirty="0"/>
          </a:p>
          <a:p>
            <a:pPr lvl="1"/>
            <a:r>
              <a:rPr lang="en-US" dirty="0"/>
              <a:t>Implements multiple ML models to predict admission and job likelihood.</a:t>
            </a:r>
          </a:p>
          <a:p>
            <a:pPr lvl="1"/>
            <a:r>
              <a:rPr lang="en-US" dirty="0"/>
              <a:t>Uses best performing Gradient Boosting model for final prediction based on RMSE and R² scores.</a:t>
            </a:r>
          </a:p>
          <a:p>
            <a:pPr lvl="1"/>
            <a:r>
              <a:rPr lang="en-US" dirty="0"/>
              <a:t>REST API receives user data and returns prediction outcomes.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77461-1B0B-041E-D764-B839DD65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00" y="147923"/>
            <a:ext cx="1196360" cy="8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1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E5AE-BEF1-4FF5-AAD5-5536DF6F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and Performance Evaluation</a:t>
            </a:r>
            <a:endParaRPr lang="en-IN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202006"/>
              </p:ext>
            </p:extLst>
          </p:nvPr>
        </p:nvGraphicFramePr>
        <p:xfrm>
          <a:off x="838200" y="2167412"/>
          <a:ext cx="9558868" cy="2011680"/>
        </p:xfrm>
        <a:graphic>
          <a:graphicData uri="http://schemas.openxmlformats.org/drawingml/2006/table">
            <a:tbl>
              <a:tblPr/>
              <a:tblGrid>
                <a:gridCol w="2389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9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17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R²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17">
                <a:tc>
                  <a:txBody>
                    <a:bodyPr/>
                    <a:lstStyle/>
                    <a:p>
                      <a:r>
                        <a:rPr lang="en-IN" dirty="0"/>
                        <a:t>Linear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59.09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0.8605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98.20%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17">
                <a:tc>
                  <a:txBody>
                    <a:bodyPr/>
                    <a:lstStyle/>
                    <a:p>
                      <a:r>
                        <a:rPr lang="en-IN"/>
                        <a:t>Random Forest Regressor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0.9506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98.66%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704">
                <a:tc>
                  <a:txBody>
                    <a:bodyPr/>
                    <a:lstStyle/>
                    <a:p>
                      <a:r>
                        <a:rPr lang="en-IN"/>
                        <a:t>Gradient Boosting Regressor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99.03% (Best)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79862B8-A578-A280-486D-43B5E2A2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00" y="147923"/>
            <a:ext cx="1196360" cy="849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4512734"/>
            <a:ext cx="9541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evaluated on test data using cross-validation.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metrics chosen to balance error minimization and model fit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Frontend usability tested for various screen sizes and user input cases.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4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96" y="750358"/>
            <a:ext cx="3039808" cy="4351338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789" y="1032293"/>
            <a:ext cx="6942422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50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D53E-992D-4D39-9216-BD24B615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94293" cy="1325563"/>
          </a:xfrm>
        </p:spPr>
        <p:txBody>
          <a:bodyPr/>
          <a:lstStyle/>
          <a:p>
            <a:pPr algn="ctr"/>
            <a:r>
              <a:rPr lang="en-US" b="1" dirty="0"/>
              <a:t>Outcome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EFA25-AD24-D929-7228-A7E9C0F2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00" y="147923"/>
            <a:ext cx="1196360" cy="849031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07890"/>
            <a:ext cx="95942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reliable prediction system with high accuracy (&gt;99%) using Gradient Boosting.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web interface enabling personalized input and instant prediction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Incorporation of demographic location significantly improved prediction relevance.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practical recommendations including scholarship and certificate guidance.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 capable of aiding students and administrators in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13021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48" y="143934"/>
            <a:ext cx="5731933" cy="2937616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48" y="3081550"/>
            <a:ext cx="2810660" cy="3476137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/>
          <p:cNvPicPr/>
          <p:nvPr/>
        </p:nvPicPr>
        <p:blipFill rotWithShape="1">
          <a:blip r:embed="rId4"/>
          <a:srcRect r="16292" b="58375"/>
          <a:stretch/>
        </p:blipFill>
        <p:spPr bwMode="auto">
          <a:xfrm>
            <a:off x="5705963" y="3490302"/>
            <a:ext cx="4578350" cy="1530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32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5EB9-1EE5-4622-9FC1-39A4D2E8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</a:t>
            </a:r>
            <a:endParaRPr lang="en-IN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624310"/>
              </p:ext>
            </p:extLst>
          </p:nvPr>
        </p:nvGraphicFramePr>
        <p:xfrm>
          <a:off x="1007532" y="1617135"/>
          <a:ext cx="7222648" cy="4806352"/>
        </p:xfrm>
        <a:graphic>
          <a:graphicData uri="http://schemas.openxmlformats.org/drawingml/2006/table">
            <a:tbl>
              <a:tblPr/>
              <a:tblGrid>
                <a:gridCol w="180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5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5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061">
                <a:tc>
                  <a:txBody>
                    <a:bodyPr/>
                    <a:lstStyle/>
                    <a:p>
                      <a:r>
                        <a:rPr lang="en-IN" sz="1100" b="1" dirty="0"/>
                        <a:t>Task / Phase</a:t>
                      </a:r>
                      <a:endParaRPr lang="en-IN" sz="1100" dirty="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March 2025</a:t>
                      </a:r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April 2025</a:t>
                      </a:r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May 2025</a:t>
                      </a:r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61">
                <a:tc>
                  <a:txBody>
                    <a:bodyPr/>
                    <a:lstStyle/>
                    <a:p>
                      <a:r>
                        <a:rPr lang="en-IN" sz="1100"/>
                        <a:t>Project Topic Finalization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█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12">
                <a:tc>
                  <a:txBody>
                    <a:bodyPr/>
                    <a:lstStyle/>
                    <a:p>
                      <a:r>
                        <a:rPr lang="en-IN" sz="1100" dirty="0"/>
                        <a:t>Feasibility Study &amp; Requirement Analysis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███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12">
                <a:tc>
                  <a:txBody>
                    <a:bodyPr/>
                    <a:lstStyle/>
                    <a:p>
                      <a:r>
                        <a:rPr lang="en-IN" sz="1100"/>
                        <a:t>Literature Review &amp; Problem Study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████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012">
                <a:tc>
                  <a:txBody>
                    <a:bodyPr/>
                    <a:lstStyle/>
                    <a:p>
                      <a:r>
                        <a:rPr lang="en-IN" sz="1100"/>
                        <a:t>Dataset Collection &amp; Preprocessing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███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012">
                <a:tc>
                  <a:txBody>
                    <a:bodyPr/>
                    <a:lstStyle/>
                    <a:p>
                      <a:r>
                        <a:rPr lang="en-US" sz="1100"/>
                        <a:t>ML Model Development (All 3 Models)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████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012">
                <a:tc>
                  <a:txBody>
                    <a:bodyPr/>
                    <a:lstStyle/>
                    <a:p>
                      <a:r>
                        <a:rPr lang="en-IN" sz="1100"/>
                        <a:t>Frontend UI Design (React)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███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█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012">
                <a:tc>
                  <a:txBody>
                    <a:bodyPr/>
                    <a:lstStyle/>
                    <a:p>
                      <a:r>
                        <a:rPr lang="en-IN" sz="1100"/>
                        <a:t>Backend API Integration (Flask)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██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███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012">
                <a:tc>
                  <a:txBody>
                    <a:bodyPr/>
                    <a:lstStyle/>
                    <a:p>
                      <a:r>
                        <a:rPr lang="en-IN" sz="1100"/>
                        <a:t>System Testing &amp; Evaluation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██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████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061">
                <a:tc>
                  <a:txBody>
                    <a:bodyPr/>
                    <a:lstStyle/>
                    <a:p>
                      <a:r>
                        <a:rPr lang="en-IN" sz="1100"/>
                        <a:t>Final UI Polishing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█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███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012">
                <a:tc>
                  <a:txBody>
                    <a:bodyPr/>
                    <a:lstStyle/>
                    <a:p>
                      <a:r>
                        <a:rPr lang="en-IN" sz="1100"/>
                        <a:t>Report Writing &amp; Documentation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█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█████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061">
                <a:tc>
                  <a:txBody>
                    <a:bodyPr/>
                    <a:lstStyle/>
                    <a:p>
                      <a:r>
                        <a:rPr lang="en-IN" sz="1100"/>
                        <a:t>PPT Preparation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████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6012">
                <a:tc>
                  <a:txBody>
                    <a:bodyPr/>
                    <a:lstStyle/>
                    <a:p>
                      <a:r>
                        <a:rPr lang="en-IN" sz="1100"/>
                        <a:t>Final Review &amp; Submission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/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████</a:t>
                      </a:r>
                    </a:p>
                  </a:txBody>
                  <a:tcPr marL="55080" marR="55080" marT="27540" marB="275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21D6957-2C2C-A5A4-C541-85A3BA25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00" y="147923"/>
            <a:ext cx="1196360" cy="8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1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345A-1B5C-425E-9CDC-1B17858D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Responsibility Chart</a:t>
            </a:r>
            <a:endParaRPr lang="en-IN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689807"/>
              </p:ext>
            </p:extLst>
          </p:nvPr>
        </p:nvGraphicFramePr>
        <p:xfrm>
          <a:off x="745066" y="2490841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Team Member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Responsibility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Anvi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ML model implementation and backend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Bhoomi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Frontend design, UI/UX, and responsiveness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Meetanshi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gathering, </a:t>
                      </a:r>
                      <a:r>
                        <a:rPr lang="en-IN" dirty="0" err="1"/>
                        <a:t>preprocessing</a:t>
                      </a:r>
                      <a:r>
                        <a:rPr lang="en-IN" dirty="0"/>
                        <a:t>, 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7881058-F901-599C-E366-F3A9402F3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00" y="147923"/>
            <a:ext cx="1196360" cy="8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C59B-F66B-47FD-898B-5DAE6502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Broader Impact factor Status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5B4E9-445C-298E-8D52-2F1957015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251" y="484610"/>
            <a:ext cx="1196360" cy="849031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78267"/>
            <a:ext cx="944681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Impact: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Facilitates informed career decisions for students across diverse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access to education and job insights for underrepresented demographics.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Impact: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Assists educational institutions in resource planning and admission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workforce development by aligning educational outputs with job market demand.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Technological Impact: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effective ML deployment in education-tech domain.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Encourages integration of demographic analytics in predictive modeling.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10AD8C-A341-4A05-9766-88FFC96A4191}"/>
              </a:ext>
            </a:extLst>
          </p:cNvPr>
          <p:cNvSpPr txBox="1">
            <a:spLocks/>
          </p:cNvSpPr>
          <p:nvPr/>
        </p:nvSpPr>
        <p:spPr>
          <a:xfrm>
            <a:off x="1362700" y="884452"/>
            <a:ext cx="9144000" cy="6905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/>
              <a:t>PG admission prediction based on demographic data</a:t>
            </a:r>
            <a:endParaRPr lang="en-US" sz="3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E66C618-6C3A-428A-A06D-81E2DCF82BD5}"/>
              </a:ext>
            </a:extLst>
          </p:cNvPr>
          <p:cNvSpPr txBox="1">
            <a:spLocks/>
          </p:cNvSpPr>
          <p:nvPr/>
        </p:nvSpPr>
        <p:spPr>
          <a:xfrm>
            <a:off x="6627460" y="2876153"/>
            <a:ext cx="50756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Member(s): 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Anvi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(22bca129)</a:t>
            </a:r>
          </a:p>
          <a:p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Bhoomi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(22bca130)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Meetanshi(22bca089)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9D39126-CA77-43EE-851C-B6A46040F3CB}"/>
              </a:ext>
            </a:extLst>
          </p:cNvPr>
          <p:cNvSpPr txBox="1">
            <a:spLocks/>
          </p:cNvSpPr>
          <p:nvPr/>
        </p:nvSpPr>
        <p:spPr>
          <a:xfrm>
            <a:off x="379639" y="2876153"/>
            <a:ext cx="45056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Supervisor (s):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Asha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Sohal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8FBA76-8801-4BC4-9555-A4D3BF764B04}"/>
              </a:ext>
            </a:extLst>
          </p:cNvPr>
          <p:cNvSpPr txBox="1">
            <a:spLocks/>
          </p:cNvSpPr>
          <p:nvPr/>
        </p:nvSpPr>
        <p:spPr>
          <a:xfrm>
            <a:off x="694267" y="5422749"/>
            <a:ext cx="9144000" cy="690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Bachelors of Computer Application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2DBD0F-51C1-8B2E-4740-B146945E4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00" y="147923"/>
            <a:ext cx="1196360" cy="8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7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8067" y="1337834"/>
            <a:ext cx="980439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JetIR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Paper on Admission Prediction using ML Techniques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JetIR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Volume 7, Issue 5 (2020)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Comparative analysis of ML models for college admission prediction.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https://www.jetir.org/view?paper=JETIR2005256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IJCRT Paper on Job Role Prediction using ML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IJCRT, Volume 8, Issue 4 (2020)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Predictive modeling of career outcomes using skillsets.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https://www.ijcrt.org/papers/IJCRT2004090.pdf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BMC Medical Education Study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"The Impact of Demographics on Medical School Admissions"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Highlights demographic importance in prediction.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https://bmcmededuc.biomedcentral.com/articles/10.1186/s12909-019-1515-0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-learn Documentation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implementing Linear Regression, Random Forest, and Gradient Boosting.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https://scikit-learn.org/stable/user_guide.html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Official Docs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visualizing model performance and patterns.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https://seaborn.pydata.org/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https://matplotlib.org/stable/contents.html</a:t>
            </a:r>
          </a:p>
        </p:txBody>
      </p:sp>
    </p:spTree>
    <p:extLst>
      <p:ext uri="{BB962C8B-B14F-4D97-AF65-F5344CB8AC3E}">
        <p14:creationId xmlns:p14="http://schemas.microsoft.com/office/powerpoint/2010/main" val="228119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2C475-9298-48F8-BD74-016528FF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Description Of The Topic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A7DFA-F32C-C8C0-0CFA-C345B7974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00" y="147923"/>
            <a:ext cx="1196360" cy="849031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95291"/>
            <a:ext cx="1037757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 demand for data-driven tools to predict admission trends and job availability in engineering &amp; technology fields.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demographic factors (location, socioeconomic status, state-wise education policies) in shaping career opportunities.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of Machine Learning (ML) to analyze historical data and forecast future admission and employment patterns.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students, educators, and policymakers make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219612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E656-EA5A-465A-896D-070D429C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Feasibility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F860-F400-47D4-B4E5-59AFD8491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Technical Feasibility:</a:t>
            </a:r>
            <a:endParaRPr lang="en-US" dirty="0"/>
          </a:p>
          <a:p>
            <a:r>
              <a:rPr lang="en-US" dirty="0"/>
              <a:t>Use of established ML algorithms (Gradient Boosting, Random Forest) with proven accuracy on admission/job datasets.</a:t>
            </a:r>
          </a:p>
          <a:p>
            <a:r>
              <a:rPr lang="en-US" dirty="0"/>
              <a:t>Frontend built with React ensures responsive and maintainable UI.</a:t>
            </a:r>
          </a:p>
          <a:p>
            <a:r>
              <a:rPr lang="en-US" dirty="0"/>
              <a:t>Backend integration with Flask supports scalable API services.</a:t>
            </a:r>
          </a:p>
          <a:p>
            <a:r>
              <a:rPr lang="en-US" b="1" dirty="0"/>
              <a:t>Economic Feasibility:</a:t>
            </a:r>
            <a:endParaRPr lang="en-US" dirty="0"/>
          </a:p>
          <a:p>
            <a:r>
              <a:rPr lang="en-US" dirty="0"/>
              <a:t>Utilizes open-source software and free public datasets to reduce costs.</a:t>
            </a:r>
          </a:p>
          <a:p>
            <a:r>
              <a:rPr lang="en-US" dirty="0"/>
              <a:t>Development handled by team members minimizing external expenditure.</a:t>
            </a:r>
          </a:p>
          <a:p>
            <a:r>
              <a:rPr lang="en-US" dirty="0"/>
              <a:t>No additional hardware requirements beyond standard computers.</a:t>
            </a:r>
          </a:p>
          <a:p>
            <a:r>
              <a:rPr lang="en-US" b="1" dirty="0"/>
              <a:t>Operational Feasibility:</a:t>
            </a:r>
            <a:endParaRPr lang="en-US" dirty="0"/>
          </a:p>
          <a:p>
            <a:r>
              <a:rPr lang="en-US" dirty="0"/>
              <a:t>Web application accessible via browser, compatible with mobile and desktop devices.</a:t>
            </a:r>
          </a:p>
          <a:p>
            <a:r>
              <a:rPr lang="en-US" dirty="0"/>
              <a:t>Designed for ease of use with multi-step form and dark mode option.</a:t>
            </a:r>
          </a:p>
          <a:p>
            <a:r>
              <a:rPr lang="en-US" dirty="0"/>
              <a:t>Potential for future scalability with modular codebase and cloud deployment.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B8630-98B9-575D-8C22-76173D0D6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00" y="147923"/>
            <a:ext cx="1196360" cy="8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7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B51B-6CD8-4C4A-AA87-7BED58D6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Existing Solutions/Literature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FE5B8-319D-4525-A9ED-574A88FC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Most existing tools focus </a:t>
            </a:r>
            <a:r>
              <a:rPr lang="en-US" b="1" dirty="0"/>
              <a:t>only on admission prediction</a:t>
            </a:r>
            <a:r>
              <a:rPr lang="en-US" dirty="0"/>
              <a:t> or </a:t>
            </a:r>
            <a:r>
              <a:rPr lang="en-US" b="1" dirty="0"/>
              <a:t>only on job forecasting</a:t>
            </a:r>
            <a:r>
              <a:rPr lang="en-US" dirty="0"/>
              <a:t>, but do not combine both.</a:t>
            </a:r>
            <a:br>
              <a:rPr lang="en-US" dirty="0"/>
            </a:br>
            <a:r>
              <a:rPr lang="en-US" dirty="0"/>
              <a:t>Example: College admission prediction sites focus just on chances of getting into colleges.</a:t>
            </a:r>
            <a:br>
              <a:rPr lang="en-US" dirty="0"/>
            </a:br>
            <a:r>
              <a:rPr lang="en-US" dirty="0"/>
              <a:t>(Source: </a:t>
            </a:r>
            <a:r>
              <a:rPr lang="en-US" dirty="0" err="1"/>
              <a:t>JetIR</a:t>
            </a:r>
            <a:r>
              <a:rPr lang="en-US" dirty="0"/>
              <a:t> research paper on ML admission prediction)</a:t>
            </a:r>
          </a:p>
          <a:p>
            <a:r>
              <a:rPr lang="en-US" dirty="0"/>
              <a:t>Many systems use </a:t>
            </a:r>
            <a:r>
              <a:rPr lang="en-US" b="1" dirty="0"/>
              <a:t>basic statistics</a:t>
            </a:r>
            <a:r>
              <a:rPr lang="en-US" dirty="0"/>
              <a:t> instead of advanced machine learning, which limits accuracy.</a:t>
            </a:r>
            <a:br>
              <a:rPr lang="en-US" dirty="0"/>
            </a:br>
            <a:r>
              <a:rPr lang="en-US" dirty="0"/>
              <a:t>Example: Some government reports show job trends but don’t use ML models for forecasting.</a:t>
            </a:r>
            <a:br>
              <a:rPr lang="en-US" dirty="0"/>
            </a:br>
            <a:r>
              <a:rPr lang="en-US" dirty="0"/>
              <a:t>(Source: Academia study comparing ML techniques for admission prediction)</a:t>
            </a:r>
          </a:p>
          <a:p>
            <a:r>
              <a:rPr lang="en-US" dirty="0"/>
              <a:t>Most research </a:t>
            </a:r>
            <a:r>
              <a:rPr lang="en-US" b="1" dirty="0"/>
              <a:t>ignores demographic details</a:t>
            </a:r>
            <a:r>
              <a:rPr lang="en-US" dirty="0"/>
              <a:t> like location or socioeconomic status or uses them lightly, reducing prediction relevance.</a:t>
            </a:r>
            <a:br>
              <a:rPr lang="en-US" dirty="0"/>
            </a:br>
            <a:r>
              <a:rPr lang="en-US" dirty="0"/>
              <a:t>Example: Studies on medical school admissions show demographic factors like low-income status impact results but are often overlooked.</a:t>
            </a:r>
            <a:br>
              <a:rPr lang="en-US" dirty="0"/>
            </a:br>
            <a:r>
              <a:rPr lang="en-US" dirty="0"/>
              <a:t>(Source: BMC Medical Education study on demographics and admissions)</a:t>
            </a:r>
          </a:p>
          <a:p>
            <a:r>
              <a:rPr lang="en-US" dirty="0"/>
              <a:t>Few platforms offer </a:t>
            </a:r>
            <a:r>
              <a:rPr lang="en-US" b="1" dirty="0"/>
              <a:t>personalized recommendations</a:t>
            </a:r>
            <a:r>
              <a:rPr lang="en-US" dirty="0"/>
              <a:t> like scholarships or career guidance along with predictions.</a:t>
            </a:r>
            <a:br>
              <a:rPr lang="en-US" dirty="0"/>
            </a:br>
            <a:r>
              <a:rPr lang="en-US" dirty="0"/>
              <a:t>Example: Some career guidance systems predict jobs based on skills but don’t include scholarships or certificates suggestions.</a:t>
            </a:r>
            <a:br>
              <a:rPr lang="en-US" dirty="0"/>
            </a:br>
            <a:r>
              <a:rPr lang="en-US" dirty="0"/>
              <a:t>(Source: IJCRT paper on ML-based job role prediction)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4D35A-9359-9A64-E5A6-BB9F27DF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00" y="147923"/>
            <a:ext cx="1196360" cy="8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5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0DE4-680F-4E64-930C-041EDD2C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GAPS in existing solution/literature 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4124C-4D48-AB26-49EA-3CA2B9AE5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00" y="147923"/>
            <a:ext cx="1196360" cy="849031"/>
          </a:xfrm>
          <a:prstGeom prst="rect">
            <a:avLst/>
          </a:prstGeom>
        </p:spPr>
      </p:pic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07890"/>
            <a:ext cx="99170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multi-algorithm model comparison to select best predictive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focus on real-time, interactive UI for end-users to engage with predictions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integration of demographic location data affecting prediction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Absence of supporting features like scholarship or career guidance alongside core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6360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7399-3CB3-4584-BE84-063B7195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9BB8-51D5-408B-89E6-4DF10F2D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Challenge:</a:t>
            </a:r>
            <a:r>
              <a:rPr lang="en-US" sz="2000" dirty="0"/>
              <a:t> Difficulty for students and educational planners to forecast admission chances and job prospects accurately with respect to geographic and demographic variations.</a:t>
            </a:r>
          </a:p>
          <a:p>
            <a:r>
              <a:rPr lang="en-US" sz="2000" b="1" dirty="0"/>
              <a:t>Objective:</a:t>
            </a:r>
            <a:r>
              <a:rPr lang="en-US" sz="2000" dirty="0"/>
              <a:t> Develop an integrated system that predicts admission and job outcomes using multiple ML models, incorporating demographic inputs to enhance prediction relevance.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2B002-08D2-3FBD-91ED-DCB93978D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00" y="147923"/>
            <a:ext cx="1196360" cy="8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66DB-B8B3-466F-A1B7-25084EF8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F7759-D4F0-E93B-018A-6D2A2752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00" y="147923"/>
            <a:ext cx="1196360" cy="849031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14126"/>
            <a:ext cx="983826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and implement multiple machine learning models (Linear Regression, Random Forest, Gradient Boosting) for predictive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demographic data (state-wise, region-specific) to contextualize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 intuitive, multi-step frontend interface for personalized user data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model performance using standard metrics (RMSE, R², accuracy).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actionable insights and recommendations through a user-friendly dashboard.</a:t>
            </a:r>
          </a:p>
        </p:txBody>
      </p:sp>
    </p:spTree>
    <p:extLst>
      <p:ext uri="{BB962C8B-B14F-4D97-AF65-F5344CB8AC3E}">
        <p14:creationId xmlns:p14="http://schemas.microsoft.com/office/powerpoint/2010/main" val="28361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76BD-A6D8-4143-B41B-62CD528A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Tools/platform Used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043C3-781A-2EB7-5273-0186F644B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700" y="147923"/>
            <a:ext cx="1196360" cy="849031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9467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ReactJS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component-based architecture for modular, maintainable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 framework serving as API for ML model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Libraries: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-learn (for Linear Regression, Random Forest, Gradient Boosting)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and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(data manipulation and preprocessing)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exploratory data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Database/Storage: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Firebase or JSON files for storing user inputs and results.</a:t>
            </a:r>
          </a:p>
        </p:txBody>
      </p:sp>
    </p:spTree>
    <p:extLst>
      <p:ext uri="{BB962C8B-B14F-4D97-AF65-F5344CB8AC3E}">
        <p14:creationId xmlns:p14="http://schemas.microsoft.com/office/powerpoint/2010/main" val="42315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1402</Words>
  <Application>Microsoft Office PowerPoint</Application>
  <PresentationFormat>Widescreen</PresentationFormat>
  <Paragraphs>195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SimSun-ExtB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Description Of The Topic</vt:lpstr>
      <vt:lpstr>Feasibility Study</vt:lpstr>
      <vt:lpstr>Existing Solutions/Literature Review</vt:lpstr>
      <vt:lpstr>GAPS in existing solution/literature review</vt:lpstr>
      <vt:lpstr>Problem Statement</vt:lpstr>
      <vt:lpstr>Objectives</vt:lpstr>
      <vt:lpstr>Tools/platform Used</vt:lpstr>
      <vt:lpstr>Design Methodology </vt:lpstr>
      <vt:lpstr>Challenges and Issues identified</vt:lpstr>
      <vt:lpstr>Methodology &amp;Implementation/ Interface and Design Implementation</vt:lpstr>
      <vt:lpstr>Testing and Performance Evaluation</vt:lpstr>
      <vt:lpstr>PowerPoint Presentation</vt:lpstr>
      <vt:lpstr>Outcome</vt:lpstr>
      <vt:lpstr>PowerPoint Presentation</vt:lpstr>
      <vt:lpstr>GANTT Chart</vt:lpstr>
      <vt:lpstr>Responsibility Chart</vt:lpstr>
      <vt:lpstr>Broader Impact factor Status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admin</cp:lastModifiedBy>
  <cp:revision>26</cp:revision>
  <dcterms:created xsi:type="dcterms:W3CDTF">2021-08-06T15:24:41Z</dcterms:created>
  <dcterms:modified xsi:type="dcterms:W3CDTF">2025-05-27T12:43:34Z</dcterms:modified>
</cp:coreProperties>
</file>