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5" r:id="rId8"/>
    <p:sldId id="266" r:id="rId9"/>
    <p:sldId id="267" r:id="rId10"/>
    <p:sldId id="268" r:id="rId11"/>
    <p:sldId id="269" r:id="rId12"/>
    <p:sldId id="270" r:id="rId13"/>
    <p:sldId id="271" r:id="rId14"/>
    <p:sldId id="272" r:id="rId15"/>
    <p:sldId id="273" r:id="rId16"/>
    <p:sldId id="276"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95" d="100"/>
          <a:sy n="95" d="100"/>
        </p:scale>
        <p:origin x="3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1DC4-F0B1-4CDB-8911-92B5820D5C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0E3CEF-94AB-4450-A0AD-06AA621E68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171A96-9EE1-41ED-8B51-57F9544E45D5}"/>
              </a:ext>
            </a:extLst>
          </p:cNvPr>
          <p:cNvSpPr>
            <a:spLocks noGrp="1"/>
          </p:cNvSpPr>
          <p:nvPr>
            <p:ph type="dt" sz="half" idx="10"/>
          </p:nvPr>
        </p:nvSpPr>
        <p:spPr/>
        <p:txBody>
          <a:bodyPr/>
          <a:lstStyle/>
          <a:p>
            <a:fld id="{638D2272-A000-4961-8666-8F81A917B8E4}" type="datetimeFigureOut">
              <a:rPr lang="en-US" smtClean="0"/>
              <a:t>14-Jun-22</a:t>
            </a:fld>
            <a:endParaRPr lang="en-US"/>
          </a:p>
        </p:txBody>
      </p:sp>
      <p:sp>
        <p:nvSpPr>
          <p:cNvPr id="5" name="Footer Placeholder 4">
            <a:extLst>
              <a:ext uri="{FF2B5EF4-FFF2-40B4-BE49-F238E27FC236}">
                <a16:creationId xmlns:a16="http://schemas.microsoft.com/office/drawing/2014/main" id="{4873B49E-4874-4F1F-B565-8759F8E2B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6A2AA-C875-4281-A35E-E0F4D9FE3A98}"/>
              </a:ext>
            </a:extLst>
          </p:cNvPr>
          <p:cNvSpPr>
            <a:spLocks noGrp="1"/>
          </p:cNvSpPr>
          <p:nvPr>
            <p:ph type="sldNum" sz="quarter" idx="12"/>
          </p:nvPr>
        </p:nvSpPr>
        <p:spPr/>
        <p:txBody>
          <a:bodyPr/>
          <a:lstStyle/>
          <a:p>
            <a:fld id="{BFA8A19E-8D39-4C67-8EDA-7B7A30517CC8}" type="slidenum">
              <a:rPr lang="en-US" smtClean="0"/>
              <a:t>‹#›</a:t>
            </a:fld>
            <a:endParaRPr lang="en-US"/>
          </a:p>
        </p:txBody>
      </p:sp>
    </p:spTree>
    <p:extLst>
      <p:ext uri="{BB962C8B-B14F-4D97-AF65-F5344CB8AC3E}">
        <p14:creationId xmlns:p14="http://schemas.microsoft.com/office/powerpoint/2010/main" val="85957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E9F1-E931-4A99-A8A8-CDC810A6F0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3A255E-CC50-4F4B-8404-E82EFBB486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B7E03-4130-4081-BCE1-12A211166F64}"/>
              </a:ext>
            </a:extLst>
          </p:cNvPr>
          <p:cNvSpPr>
            <a:spLocks noGrp="1"/>
          </p:cNvSpPr>
          <p:nvPr>
            <p:ph type="dt" sz="half" idx="10"/>
          </p:nvPr>
        </p:nvSpPr>
        <p:spPr/>
        <p:txBody>
          <a:bodyPr/>
          <a:lstStyle/>
          <a:p>
            <a:fld id="{638D2272-A000-4961-8666-8F81A917B8E4}" type="datetimeFigureOut">
              <a:rPr lang="en-US" smtClean="0"/>
              <a:t>14-Jun-22</a:t>
            </a:fld>
            <a:endParaRPr lang="en-US"/>
          </a:p>
        </p:txBody>
      </p:sp>
      <p:sp>
        <p:nvSpPr>
          <p:cNvPr id="5" name="Footer Placeholder 4">
            <a:extLst>
              <a:ext uri="{FF2B5EF4-FFF2-40B4-BE49-F238E27FC236}">
                <a16:creationId xmlns:a16="http://schemas.microsoft.com/office/drawing/2014/main" id="{2B636E1B-AEEE-421F-AFCC-DD2C2EA50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EAC59-3F5A-4767-ADCA-579F82A4CACF}"/>
              </a:ext>
            </a:extLst>
          </p:cNvPr>
          <p:cNvSpPr>
            <a:spLocks noGrp="1"/>
          </p:cNvSpPr>
          <p:nvPr>
            <p:ph type="sldNum" sz="quarter" idx="12"/>
          </p:nvPr>
        </p:nvSpPr>
        <p:spPr/>
        <p:txBody>
          <a:bodyPr/>
          <a:lstStyle/>
          <a:p>
            <a:fld id="{BFA8A19E-8D39-4C67-8EDA-7B7A30517CC8}" type="slidenum">
              <a:rPr lang="en-US" smtClean="0"/>
              <a:t>‹#›</a:t>
            </a:fld>
            <a:endParaRPr lang="en-US"/>
          </a:p>
        </p:txBody>
      </p:sp>
    </p:spTree>
    <p:extLst>
      <p:ext uri="{BB962C8B-B14F-4D97-AF65-F5344CB8AC3E}">
        <p14:creationId xmlns:p14="http://schemas.microsoft.com/office/powerpoint/2010/main" val="1532631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80274-B7B3-404F-9B29-5A6BBA7EC0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1B91D7-6498-4690-AB41-7640C78A90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0E44C-E791-4107-88AD-1860E724142E}"/>
              </a:ext>
            </a:extLst>
          </p:cNvPr>
          <p:cNvSpPr>
            <a:spLocks noGrp="1"/>
          </p:cNvSpPr>
          <p:nvPr>
            <p:ph type="dt" sz="half" idx="10"/>
          </p:nvPr>
        </p:nvSpPr>
        <p:spPr/>
        <p:txBody>
          <a:bodyPr/>
          <a:lstStyle/>
          <a:p>
            <a:fld id="{638D2272-A000-4961-8666-8F81A917B8E4}" type="datetimeFigureOut">
              <a:rPr lang="en-US" smtClean="0"/>
              <a:t>14-Jun-22</a:t>
            </a:fld>
            <a:endParaRPr lang="en-US"/>
          </a:p>
        </p:txBody>
      </p:sp>
      <p:sp>
        <p:nvSpPr>
          <p:cNvPr id="5" name="Footer Placeholder 4">
            <a:extLst>
              <a:ext uri="{FF2B5EF4-FFF2-40B4-BE49-F238E27FC236}">
                <a16:creationId xmlns:a16="http://schemas.microsoft.com/office/drawing/2014/main" id="{F6CDDB51-DF9C-4AEE-A066-BFD36F0A1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EBA72-73EA-4E90-A9A6-538B4AAB9CF4}"/>
              </a:ext>
            </a:extLst>
          </p:cNvPr>
          <p:cNvSpPr>
            <a:spLocks noGrp="1"/>
          </p:cNvSpPr>
          <p:nvPr>
            <p:ph type="sldNum" sz="quarter" idx="12"/>
          </p:nvPr>
        </p:nvSpPr>
        <p:spPr/>
        <p:txBody>
          <a:bodyPr/>
          <a:lstStyle/>
          <a:p>
            <a:fld id="{BFA8A19E-8D39-4C67-8EDA-7B7A30517CC8}" type="slidenum">
              <a:rPr lang="en-US" smtClean="0"/>
              <a:t>‹#›</a:t>
            </a:fld>
            <a:endParaRPr lang="en-US"/>
          </a:p>
        </p:txBody>
      </p:sp>
    </p:spTree>
    <p:extLst>
      <p:ext uri="{BB962C8B-B14F-4D97-AF65-F5344CB8AC3E}">
        <p14:creationId xmlns:p14="http://schemas.microsoft.com/office/powerpoint/2010/main" val="222265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CC41-DCA3-4ED3-B841-8903D9B5DC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B3B41-A114-4F89-937C-213ECB45A2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03D4B3-2902-4FD6-93CA-BDAFF08BD14E}"/>
              </a:ext>
            </a:extLst>
          </p:cNvPr>
          <p:cNvSpPr>
            <a:spLocks noGrp="1"/>
          </p:cNvSpPr>
          <p:nvPr>
            <p:ph type="dt" sz="half" idx="10"/>
          </p:nvPr>
        </p:nvSpPr>
        <p:spPr/>
        <p:txBody>
          <a:bodyPr/>
          <a:lstStyle/>
          <a:p>
            <a:fld id="{638D2272-A000-4961-8666-8F81A917B8E4}" type="datetimeFigureOut">
              <a:rPr lang="en-US" smtClean="0"/>
              <a:t>14-Jun-22</a:t>
            </a:fld>
            <a:endParaRPr lang="en-US"/>
          </a:p>
        </p:txBody>
      </p:sp>
      <p:sp>
        <p:nvSpPr>
          <p:cNvPr id="5" name="Footer Placeholder 4">
            <a:extLst>
              <a:ext uri="{FF2B5EF4-FFF2-40B4-BE49-F238E27FC236}">
                <a16:creationId xmlns:a16="http://schemas.microsoft.com/office/drawing/2014/main" id="{DBA60AE6-7D16-490D-B972-5E50B5C70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6C886-D632-493D-B89D-683CC7DF2C96}"/>
              </a:ext>
            </a:extLst>
          </p:cNvPr>
          <p:cNvSpPr>
            <a:spLocks noGrp="1"/>
          </p:cNvSpPr>
          <p:nvPr>
            <p:ph type="sldNum" sz="quarter" idx="12"/>
          </p:nvPr>
        </p:nvSpPr>
        <p:spPr/>
        <p:txBody>
          <a:bodyPr/>
          <a:lstStyle/>
          <a:p>
            <a:fld id="{BFA8A19E-8D39-4C67-8EDA-7B7A30517CC8}" type="slidenum">
              <a:rPr lang="en-US" smtClean="0"/>
              <a:t>‹#›</a:t>
            </a:fld>
            <a:endParaRPr lang="en-US"/>
          </a:p>
        </p:txBody>
      </p:sp>
    </p:spTree>
    <p:extLst>
      <p:ext uri="{BB962C8B-B14F-4D97-AF65-F5344CB8AC3E}">
        <p14:creationId xmlns:p14="http://schemas.microsoft.com/office/powerpoint/2010/main" val="25695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BFCF-67B0-4E0B-A300-481A2C6F2A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6B0326-7118-46E1-84A7-92D2B348FF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26E17E-C258-44C0-84E5-6F633F4756C9}"/>
              </a:ext>
            </a:extLst>
          </p:cNvPr>
          <p:cNvSpPr>
            <a:spLocks noGrp="1"/>
          </p:cNvSpPr>
          <p:nvPr>
            <p:ph type="dt" sz="half" idx="10"/>
          </p:nvPr>
        </p:nvSpPr>
        <p:spPr/>
        <p:txBody>
          <a:bodyPr/>
          <a:lstStyle/>
          <a:p>
            <a:fld id="{638D2272-A000-4961-8666-8F81A917B8E4}" type="datetimeFigureOut">
              <a:rPr lang="en-US" smtClean="0"/>
              <a:t>14-Jun-22</a:t>
            </a:fld>
            <a:endParaRPr lang="en-US"/>
          </a:p>
        </p:txBody>
      </p:sp>
      <p:sp>
        <p:nvSpPr>
          <p:cNvPr id="5" name="Footer Placeholder 4">
            <a:extLst>
              <a:ext uri="{FF2B5EF4-FFF2-40B4-BE49-F238E27FC236}">
                <a16:creationId xmlns:a16="http://schemas.microsoft.com/office/drawing/2014/main" id="{B1E95F9E-76BE-427C-9FFB-8F93B918D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F4007-D4FD-46DB-AD39-50DE3E415A59}"/>
              </a:ext>
            </a:extLst>
          </p:cNvPr>
          <p:cNvSpPr>
            <a:spLocks noGrp="1"/>
          </p:cNvSpPr>
          <p:nvPr>
            <p:ph type="sldNum" sz="quarter" idx="12"/>
          </p:nvPr>
        </p:nvSpPr>
        <p:spPr/>
        <p:txBody>
          <a:bodyPr/>
          <a:lstStyle/>
          <a:p>
            <a:fld id="{BFA8A19E-8D39-4C67-8EDA-7B7A30517CC8}" type="slidenum">
              <a:rPr lang="en-US" smtClean="0"/>
              <a:t>‹#›</a:t>
            </a:fld>
            <a:endParaRPr lang="en-US"/>
          </a:p>
        </p:txBody>
      </p:sp>
    </p:spTree>
    <p:extLst>
      <p:ext uri="{BB962C8B-B14F-4D97-AF65-F5344CB8AC3E}">
        <p14:creationId xmlns:p14="http://schemas.microsoft.com/office/powerpoint/2010/main" val="1180716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A896-0E4C-49D3-915F-DB5DBF2034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AB0F79-7C2C-45F2-9876-1CAC79A00A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F5B227-52FC-4296-A8E1-C1F5FE70A3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5F715C-32DD-432E-AFCD-2F77CFDDFBD9}"/>
              </a:ext>
            </a:extLst>
          </p:cNvPr>
          <p:cNvSpPr>
            <a:spLocks noGrp="1"/>
          </p:cNvSpPr>
          <p:nvPr>
            <p:ph type="dt" sz="half" idx="10"/>
          </p:nvPr>
        </p:nvSpPr>
        <p:spPr/>
        <p:txBody>
          <a:bodyPr/>
          <a:lstStyle/>
          <a:p>
            <a:fld id="{638D2272-A000-4961-8666-8F81A917B8E4}" type="datetimeFigureOut">
              <a:rPr lang="en-US" smtClean="0"/>
              <a:t>14-Jun-22</a:t>
            </a:fld>
            <a:endParaRPr lang="en-US"/>
          </a:p>
        </p:txBody>
      </p:sp>
      <p:sp>
        <p:nvSpPr>
          <p:cNvPr id="6" name="Footer Placeholder 5">
            <a:extLst>
              <a:ext uri="{FF2B5EF4-FFF2-40B4-BE49-F238E27FC236}">
                <a16:creationId xmlns:a16="http://schemas.microsoft.com/office/drawing/2014/main" id="{E0BFF9EE-134B-4970-9C3C-7A978E4C73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0F2795-9964-4B7A-A777-A86ACA4EED63}"/>
              </a:ext>
            </a:extLst>
          </p:cNvPr>
          <p:cNvSpPr>
            <a:spLocks noGrp="1"/>
          </p:cNvSpPr>
          <p:nvPr>
            <p:ph type="sldNum" sz="quarter" idx="12"/>
          </p:nvPr>
        </p:nvSpPr>
        <p:spPr/>
        <p:txBody>
          <a:bodyPr/>
          <a:lstStyle/>
          <a:p>
            <a:fld id="{BFA8A19E-8D39-4C67-8EDA-7B7A30517CC8}" type="slidenum">
              <a:rPr lang="en-US" smtClean="0"/>
              <a:t>‹#›</a:t>
            </a:fld>
            <a:endParaRPr lang="en-US"/>
          </a:p>
        </p:txBody>
      </p:sp>
    </p:spTree>
    <p:extLst>
      <p:ext uri="{BB962C8B-B14F-4D97-AF65-F5344CB8AC3E}">
        <p14:creationId xmlns:p14="http://schemas.microsoft.com/office/powerpoint/2010/main" val="103662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6E54-88F9-47A8-ADBC-FC71AFDBA5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2AEAF5-1142-4CC0-B74D-62B3DDB2EE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953DB6-61B8-4640-85D1-A158A50FCA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3E4838-6C80-41FA-972A-CC4E5F566F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294F2C-0418-4F10-B05F-E62277D40E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C02A28-F4D9-4A46-A08F-AD2872165382}"/>
              </a:ext>
            </a:extLst>
          </p:cNvPr>
          <p:cNvSpPr>
            <a:spLocks noGrp="1"/>
          </p:cNvSpPr>
          <p:nvPr>
            <p:ph type="dt" sz="half" idx="10"/>
          </p:nvPr>
        </p:nvSpPr>
        <p:spPr/>
        <p:txBody>
          <a:bodyPr/>
          <a:lstStyle/>
          <a:p>
            <a:fld id="{638D2272-A000-4961-8666-8F81A917B8E4}" type="datetimeFigureOut">
              <a:rPr lang="en-US" smtClean="0"/>
              <a:t>14-Jun-22</a:t>
            </a:fld>
            <a:endParaRPr lang="en-US"/>
          </a:p>
        </p:txBody>
      </p:sp>
      <p:sp>
        <p:nvSpPr>
          <p:cNvPr id="8" name="Footer Placeholder 7">
            <a:extLst>
              <a:ext uri="{FF2B5EF4-FFF2-40B4-BE49-F238E27FC236}">
                <a16:creationId xmlns:a16="http://schemas.microsoft.com/office/drawing/2014/main" id="{8F14B999-E7BA-46B7-8F10-196A2C6AA5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1FF1E3-0519-494A-B459-FC5E87ECB107}"/>
              </a:ext>
            </a:extLst>
          </p:cNvPr>
          <p:cNvSpPr>
            <a:spLocks noGrp="1"/>
          </p:cNvSpPr>
          <p:nvPr>
            <p:ph type="sldNum" sz="quarter" idx="12"/>
          </p:nvPr>
        </p:nvSpPr>
        <p:spPr/>
        <p:txBody>
          <a:bodyPr/>
          <a:lstStyle/>
          <a:p>
            <a:fld id="{BFA8A19E-8D39-4C67-8EDA-7B7A30517CC8}" type="slidenum">
              <a:rPr lang="en-US" smtClean="0"/>
              <a:t>‹#›</a:t>
            </a:fld>
            <a:endParaRPr lang="en-US"/>
          </a:p>
        </p:txBody>
      </p:sp>
    </p:spTree>
    <p:extLst>
      <p:ext uri="{BB962C8B-B14F-4D97-AF65-F5344CB8AC3E}">
        <p14:creationId xmlns:p14="http://schemas.microsoft.com/office/powerpoint/2010/main" val="287344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AF59-1238-423B-B9E6-C6E36E8E33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61845F-5229-4473-AA33-2F96F490F7DC}"/>
              </a:ext>
            </a:extLst>
          </p:cNvPr>
          <p:cNvSpPr>
            <a:spLocks noGrp="1"/>
          </p:cNvSpPr>
          <p:nvPr>
            <p:ph type="dt" sz="half" idx="10"/>
          </p:nvPr>
        </p:nvSpPr>
        <p:spPr/>
        <p:txBody>
          <a:bodyPr/>
          <a:lstStyle/>
          <a:p>
            <a:fld id="{638D2272-A000-4961-8666-8F81A917B8E4}" type="datetimeFigureOut">
              <a:rPr lang="en-US" smtClean="0"/>
              <a:t>14-Jun-22</a:t>
            </a:fld>
            <a:endParaRPr lang="en-US"/>
          </a:p>
        </p:txBody>
      </p:sp>
      <p:sp>
        <p:nvSpPr>
          <p:cNvPr id="4" name="Footer Placeholder 3">
            <a:extLst>
              <a:ext uri="{FF2B5EF4-FFF2-40B4-BE49-F238E27FC236}">
                <a16:creationId xmlns:a16="http://schemas.microsoft.com/office/drawing/2014/main" id="{16D632D0-3E1B-4782-9281-6B3AD73FE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243133-E3FC-4CB0-8EC9-E918334AE223}"/>
              </a:ext>
            </a:extLst>
          </p:cNvPr>
          <p:cNvSpPr>
            <a:spLocks noGrp="1"/>
          </p:cNvSpPr>
          <p:nvPr>
            <p:ph type="sldNum" sz="quarter" idx="12"/>
          </p:nvPr>
        </p:nvSpPr>
        <p:spPr/>
        <p:txBody>
          <a:bodyPr/>
          <a:lstStyle/>
          <a:p>
            <a:fld id="{BFA8A19E-8D39-4C67-8EDA-7B7A30517CC8}" type="slidenum">
              <a:rPr lang="en-US" smtClean="0"/>
              <a:t>‹#›</a:t>
            </a:fld>
            <a:endParaRPr lang="en-US"/>
          </a:p>
        </p:txBody>
      </p:sp>
    </p:spTree>
    <p:extLst>
      <p:ext uri="{BB962C8B-B14F-4D97-AF65-F5344CB8AC3E}">
        <p14:creationId xmlns:p14="http://schemas.microsoft.com/office/powerpoint/2010/main" val="3087890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054B08-6D80-46AA-A9CF-3F4F6035ED3B}"/>
              </a:ext>
            </a:extLst>
          </p:cNvPr>
          <p:cNvSpPr>
            <a:spLocks noGrp="1"/>
          </p:cNvSpPr>
          <p:nvPr>
            <p:ph type="dt" sz="half" idx="10"/>
          </p:nvPr>
        </p:nvSpPr>
        <p:spPr/>
        <p:txBody>
          <a:bodyPr/>
          <a:lstStyle/>
          <a:p>
            <a:fld id="{638D2272-A000-4961-8666-8F81A917B8E4}" type="datetimeFigureOut">
              <a:rPr lang="en-US" smtClean="0"/>
              <a:t>14-Jun-22</a:t>
            </a:fld>
            <a:endParaRPr lang="en-US"/>
          </a:p>
        </p:txBody>
      </p:sp>
      <p:sp>
        <p:nvSpPr>
          <p:cNvPr id="3" name="Footer Placeholder 2">
            <a:extLst>
              <a:ext uri="{FF2B5EF4-FFF2-40B4-BE49-F238E27FC236}">
                <a16:creationId xmlns:a16="http://schemas.microsoft.com/office/drawing/2014/main" id="{34C3BA64-C1CB-4940-B390-FFFC27A46A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9E27DE-CDCB-4575-AED0-E6F753388E32}"/>
              </a:ext>
            </a:extLst>
          </p:cNvPr>
          <p:cNvSpPr>
            <a:spLocks noGrp="1"/>
          </p:cNvSpPr>
          <p:nvPr>
            <p:ph type="sldNum" sz="quarter" idx="12"/>
          </p:nvPr>
        </p:nvSpPr>
        <p:spPr/>
        <p:txBody>
          <a:bodyPr/>
          <a:lstStyle/>
          <a:p>
            <a:fld id="{BFA8A19E-8D39-4C67-8EDA-7B7A30517CC8}" type="slidenum">
              <a:rPr lang="en-US" smtClean="0"/>
              <a:t>‹#›</a:t>
            </a:fld>
            <a:endParaRPr lang="en-US"/>
          </a:p>
        </p:txBody>
      </p:sp>
    </p:spTree>
    <p:extLst>
      <p:ext uri="{BB962C8B-B14F-4D97-AF65-F5344CB8AC3E}">
        <p14:creationId xmlns:p14="http://schemas.microsoft.com/office/powerpoint/2010/main" val="235986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431A-7075-4A5A-817E-3A83F9013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9E1695-E82F-4F9A-85EE-A7A2C250E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71B093-FDF9-4A94-B962-AC59270C5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53BF9A-6EA3-4B29-B1AF-61DDF2CD8EBD}"/>
              </a:ext>
            </a:extLst>
          </p:cNvPr>
          <p:cNvSpPr>
            <a:spLocks noGrp="1"/>
          </p:cNvSpPr>
          <p:nvPr>
            <p:ph type="dt" sz="half" idx="10"/>
          </p:nvPr>
        </p:nvSpPr>
        <p:spPr/>
        <p:txBody>
          <a:bodyPr/>
          <a:lstStyle/>
          <a:p>
            <a:fld id="{638D2272-A000-4961-8666-8F81A917B8E4}" type="datetimeFigureOut">
              <a:rPr lang="en-US" smtClean="0"/>
              <a:t>14-Jun-22</a:t>
            </a:fld>
            <a:endParaRPr lang="en-US"/>
          </a:p>
        </p:txBody>
      </p:sp>
      <p:sp>
        <p:nvSpPr>
          <p:cNvPr id="6" name="Footer Placeholder 5">
            <a:extLst>
              <a:ext uri="{FF2B5EF4-FFF2-40B4-BE49-F238E27FC236}">
                <a16:creationId xmlns:a16="http://schemas.microsoft.com/office/drawing/2014/main" id="{C027AE73-905C-44C0-B9E3-366FEFDE3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E3229B-F9B6-4ED7-9D6E-2709AD22A35A}"/>
              </a:ext>
            </a:extLst>
          </p:cNvPr>
          <p:cNvSpPr>
            <a:spLocks noGrp="1"/>
          </p:cNvSpPr>
          <p:nvPr>
            <p:ph type="sldNum" sz="quarter" idx="12"/>
          </p:nvPr>
        </p:nvSpPr>
        <p:spPr/>
        <p:txBody>
          <a:bodyPr/>
          <a:lstStyle/>
          <a:p>
            <a:fld id="{BFA8A19E-8D39-4C67-8EDA-7B7A30517CC8}" type="slidenum">
              <a:rPr lang="en-US" smtClean="0"/>
              <a:t>‹#›</a:t>
            </a:fld>
            <a:endParaRPr lang="en-US"/>
          </a:p>
        </p:txBody>
      </p:sp>
    </p:spTree>
    <p:extLst>
      <p:ext uri="{BB962C8B-B14F-4D97-AF65-F5344CB8AC3E}">
        <p14:creationId xmlns:p14="http://schemas.microsoft.com/office/powerpoint/2010/main" val="3417114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E81C-97D8-4F08-B31B-C4182B9C5C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A8EA07-2D50-44DE-8C52-9B6EF5BAE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30EDF9-151A-4887-A34E-7110DD453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8C48E7-4432-4402-A9B4-3B20F6119DA5}"/>
              </a:ext>
            </a:extLst>
          </p:cNvPr>
          <p:cNvSpPr>
            <a:spLocks noGrp="1"/>
          </p:cNvSpPr>
          <p:nvPr>
            <p:ph type="dt" sz="half" idx="10"/>
          </p:nvPr>
        </p:nvSpPr>
        <p:spPr/>
        <p:txBody>
          <a:bodyPr/>
          <a:lstStyle/>
          <a:p>
            <a:fld id="{638D2272-A000-4961-8666-8F81A917B8E4}" type="datetimeFigureOut">
              <a:rPr lang="en-US" smtClean="0"/>
              <a:t>14-Jun-22</a:t>
            </a:fld>
            <a:endParaRPr lang="en-US"/>
          </a:p>
        </p:txBody>
      </p:sp>
      <p:sp>
        <p:nvSpPr>
          <p:cNvPr id="6" name="Footer Placeholder 5">
            <a:extLst>
              <a:ext uri="{FF2B5EF4-FFF2-40B4-BE49-F238E27FC236}">
                <a16:creationId xmlns:a16="http://schemas.microsoft.com/office/drawing/2014/main" id="{B88BA6CA-685D-48BE-8010-D8A7CEC0E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A446A7-7B76-4415-A90D-6734B310D90B}"/>
              </a:ext>
            </a:extLst>
          </p:cNvPr>
          <p:cNvSpPr>
            <a:spLocks noGrp="1"/>
          </p:cNvSpPr>
          <p:nvPr>
            <p:ph type="sldNum" sz="quarter" idx="12"/>
          </p:nvPr>
        </p:nvSpPr>
        <p:spPr/>
        <p:txBody>
          <a:bodyPr/>
          <a:lstStyle/>
          <a:p>
            <a:fld id="{BFA8A19E-8D39-4C67-8EDA-7B7A30517CC8}" type="slidenum">
              <a:rPr lang="en-US" smtClean="0"/>
              <a:t>‹#›</a:t>
            </a:fld>
            <a:endParaRPr lang="en-US"/>
          </a:p>
        </p:txBody>
      </p:sp>
    </p:spTree>
    <p:extLst>
      <p:ext uri="{BB962C8B-B14F-4D97-AF65-F5344CB8AC3E}">
        <p14:creationId xmlns:p14="http://schemas.microsoft.com/office/powerpoint/2010/main" val="353186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6F5019-1591-4D80-8B01-E3D7AA6F4F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410229-CA92-4D64-8AB9-4E032E6FFB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F9EE3-FE21-472E-846C-7A6F28524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D2272-A000-4961-8666-8F81A917B8E4}" type="datetimeFigureOut">
              <a:rPr lang="en-US" smtClean="0"/>
              <a:t>14-Jun-22</a:t>
            </a:fld>
            <a:endParaRPr lang="en-US"/>
          </a:p>
        </p:txBody>
      </p:sp>
      <p:sp>
        <p:nvSpPr>
          <p:cNvPr id="5" name="Footer Placeholder 4">
            <a:extLst>
              <a:ext uri="{FF2B5EF4-FFF2-40B4-BE49-F238E27FC236}">
                <a16:creationId xmlns:a16="http://schemas.microsoft.com/office/drawing/2014/main" id="{09B29A88-DC4A-4EE2-A5D3-AF65983FC7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534CAE-6B53-46A5-9E15-7252BE7D02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8A19E-8D39-4C67-8EDA-7B7A30517CC8}" type="slidenum">
              <a:rPr lang="en-US" smtClean="0"/>
              <a:t>‹#›</a:t>
            </a:fld>
            <a:endParaRPr lang="en-US"/>
          </a:p>
        </p:txBody>
      </p:sp>
    </p:spTree>
    <p:extLst>
      <p:ext uri="{BB962C8B-B14F-4D97-AF65-F5344CB8AC3E}">
        <p14:creationId xmlns:p14="http://schemas.microsoft.com/office/powerpoint/2010/main" val="1313364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FB651A-8445-49C9-9AB3-F1DF36BAD2D2}"/>
              </a:ext>
            </a:extLst>
          </p:cNvPr>
          <p:cNvSpPr txBox="1"/>
          <p:nvPr/>
        </p:nvSpPr>
        <p:spPr>
          <a:xfrm>
            <a:off x="0" y="1521084"/>
            <a:ext cx="12192000" cy="646331"/>
          </a:xfrm>
          <a:prstGeom prst="rect">
            <a:avLst/>
          </a:prstGeom>
          <a:noFill/>
        </p:spPr>
        <p:txBody>
          <a:bodyPr wrap="square">
            <a:spAutoFit/>
          </a:bodyPr>
          <a:lstStyle/>
          <a:p>
            <a:pPr algn="ctr"/>
            <a:r>
              <a:rPr lang="en-US" sz="3600" b="0" i="0" u="none" strike="noStrike" baseline="0" dirty="0">
                <a:latin typeface="Georgia" panose="02040502050405020303" pitchFamily="18" charset="0"/>
              </a:rPr>
              <a:t>Matrix Multiplier - An Analog Approach</a:t>
            </a:r>
            <a:endParaRPr lang="en-US" sz="3600" dirty="0">
              <a:latin typeface="Georgia" panose="02040502050405020303" pitchFamily="18" charset="0"/>
            </a:endParaRPr>
          </a:p>
        </p:txBody>
      </p:sp>
      <p:sp>
        <p:nvSpPr>
          <p:cNvPr id="7" name="TextBox 6">
            <a:extLst>
              <a:ext uri="{FF2B5EF4-FFF2-40B4-BE49-F238E27FC236}">
                <a16:creationId xmlns:a16="http://schemas.microsoft.com/office/drawing/2014/main" id="{5F9A0AFD-A527-42AC-8C32-8881A2BEAC6E}"/>
              </a:ext>
            </a:extLst>
          </p:cNvPr>
          <p:cNvSpPr txBox="1"/>
          <p:nvPr/>
        </p:nvSpPr>
        <p:spPr>
          <a:xfrm>
            <a:off x="175115" y="3968633"/>
            <a:ext cx="6094324" cy="1754326"/>
          </a:xfrm>
          <a:prstGeom prst="rect">
            <a:avLst/>
          </a:prstGeom>
          <a:noFill/>
        </p:spPr>
        <p:txBody>
          <a:bodyPr wrap="square">
            <a:spAutoFit/>
          </a:bodyPr>
          <a:lstStyle/>
          <a:p>
            <a:pPr algn="l"/>
            <a:r>
              <a:rPr lang="en-US" sz="1800" b="0" i="0" u="none" strike="noStrike" baseline="0" dirty="0">
                <a:latin typeface="Georgia" panose="02040502050405020303" pitchFamily="18" charset="0"/>
              </a:rPr>
              <a:t>Project done by,</a:t>
            </a:r>
          </a:p>
          <a:p>
            <a:pPr algn="l"/>
            <a:r>
              <a:rPr lang="en-US" sz="1800" b="0" i="0" u="none" strike="noStrike" baseline="0" dirty="0">
                <a:latin typeface="Georgia" panose="02040502050405020303" pitchFamily="18" charset="0"/>
              </a:rPr>
              <a:t>Dhiman Sarkar (</a:t>
            </a:r>
            <a:r>
              <a:rPr lang="en-US" sz="1800" b="0" i="1" u="none" strike="noStrike" baseline="0" dirty="0">
                <a:latin typeface="Georgia" panose="02040502050405020303" pitchFamily="18" charset="0"/>
              </a:rPr>
              <a:t>19101105086</a:t>
            </a:r>
            <a:r>
              <a:rPr lang="en-US" sz="1800" b="0" i="0" u="none" strike="noStrike" baseline="0" dirty="0">
                <a:latin typeface="Georgia" panose="02040502050405020303" pitchFamily="18" charset="0"/>
              </a:rPr>
              <a:t>)</a:t>
            </a:r>
          </a:p>
          <a:p>
            <a:pPr algn="l"/>
            <a:r>
              <a:rPr lang="en-US" sz="1800" b="0" i="0" u="none" strike="noStrike" baseline="0" dirty="0">
                <a:latin typeface="Georgia" panose="02040502050405020303" pitchFamily="18" charset="0"/>
              </a:rPr>
              <a:t>Rama Tung (</a:t>
            </a:r>
            <a:r>
              <a:rPr lang="en-US" sz="1800" b="0" i="1" u="none" strike="noStrike" baseline="0" dirty="0">
                <a:latin typeface="Georgia" panose="02040502050405020303" pitchFamily="18" charset="0"/>
              </a:rPr>
              <a:t>19101105090</a:t>
            </a:r>
            <a:r>
              <a:rPr lang="en-US" sz="1800" b="0" i="0" u="none" strike="noStrike" baseline="0" dirty="0">
                <a:latin typeface="Georgia" panose="02040502050405020303" pitchFamily="18" charset="0"/>
              </a:rPr>
              <a:t>)</a:t>
            </a:r>
          </a:p>
          <a:p>
            <a:pPr algn="l"/>
            <a:r>
              <a:rPr lang="en-US" sz="1800" b="0" i="0" u="none" strike="noStrike" baseline="0" dirty="0">
                <a:latin typeface="Georgia" panose="02040502050405020303" pitchFamily="18" charset="0"/>
              </a:rPr>
              <a:t>Ramprasad </a:t>
            </a:r>
            <a:r>
              <a:rPr lang="en-US" sz="1800" b="0" i="0" u="none" strike="noStrike" baseline="0" dirty="0" err="1">
                <a:latin typeface="Georgia" panose="02040502050405020303" pitchFamily="18" charset="0"/>
              </a:rPr>
              <a:t>Satpati</a:t>
            </a:r>
            <a:r>
              <a:rPr lang="en-US" sz="1800" b="0" i="0" u="none" strike="noStrike" baseline="0" dirty="0">
                <a:latin typeface="Georgia" panose="02040502050405020303" pitchFamily="18" charset="0"/>
              </a:rPr>
              <a:t> (</a:t>
            </a:r>
            <a:r>
              <a:rPr lang="en-US" sz="1800" b="0" i="1" u="none" strike="noStrike" baseline="0" dirty="0">
                <a:latin typeface="Georgia" panose="02040502050405020303" pitchFamily="18" charset="0"/>
              </a:rPr>
              <a:t>18101105062</a:t>
            </a:r>
            <a:r>
              <a:rPr lang="en-US" sz="1800" b="0" i="0" u="none" strike="noStrike" baseline="0" dirty="0">
                <a:latin typeface="Georgia" panose="02040502050405020303" pitchFamily="18" charset="0"/>
              </a:rPr>
              <a:t>)</a:t>
            </a:r>
          </a:p>
          <a:p>
            <a:pPr algn="l"/>
            <a:r>
              <a:rPr lang="en-US" sz="1800" b="0" i="0" u="none" strike="noStrike" baseline="0" dirty="0" err="1">
                <a:latin typeface="Georgia" panose="02040502050405020303" pitchFamily="18" charset="0"/>
              </a:rPr>
              <a:t>Sambhu</a:t>
            </a:r>
            <a:r>
              <a:rPr lang="en-US" sz="1800" b="0" i="0" u="none" strike="noStrike" baseline="0" dirty="0">
                <a:latin typeface="Georgia" panose="02040502050405020303" pitchFamily="18" charset="0"/>
              </a:rPr>
              <a:t> Show (</a:t>
            </a:r>
            <a:r>
              <a:rPr lang="en-US" sz="1800" b="0" i="1" u="none" strike="noStrike" baseline="0" dirty="0">
                <a:latin typeface="Georgia" panose="02040502050405020303" pitchFamily="18" charset="0"/>
              </a:rPr>
              <a:t>18101105063</a:t>
            </a:r>
            <a:r>
              <a:rPr lang="en-US" sz="1800" b="0" i="0" u="none" strike="noStrike" baseline="0" dirty="0">
                <a:latin typeface="Georgia" panose="02040502050405020303" pitchFamily="18" charset="0"/>
              </a:rPr>
              <a:t>)</a:t>
            </a:r>
          </a:p>
          <a:p>
            <a:pPr algn="l"/>
            <a:r>
              <a:rPr lang="en-US" sz="1800" b="0" i="0" u="none" strike="noStrike" baseline="0" dirty="0">
                <a:latin typeface="Georgia" panose="02040502050405020303" pitchFamily="18" charset="0"/>
              </a:rPr>
              <a:t>Yogesh Jha (</a:t>
            </a:r>
            <a:r>
              <a:rPr lang="en-US" sz="1800" b="0" i="1" u="none" strike="noStrike" baseline="0" dirty="0">
                <a:latin typeface="Georgia" panose="02040502050405020303" pitchFamily="18" charset="0"/>
              </a:rPr>
              <a:t>18101105041</a:t>
            </a:r>
            <a:r>
              <a:rPr lang="en-US" sz="1800" b="0" i="0" u="none" strike="noStrike" baseline="0" dirty="0">
                <a:latin typeface="Georgia" panose="02040502050405020303" pitchFamily="18" charset="0"/>
              </a:rPr>
              <a:t>)</a:t>
            </a:r>
            <a:endParaRPr lang="en-US" dirty="0">
              <a:latin typeface="Georgia" panose="02040502050405020303" pitchFamily="18" charset="0"/>
            </a:endParaRPr>
          </a:p>
        </p:txBody>
      </p:sp>
      <p:sp>
        <p:nvSpPr>
          <p:cNvPr id="9" name="TextBox 8">
            <a:extLst>
              <a:ext uri="{FF2B5EF4-FFF2-40B4-BE49-F238E27FC236}">
                <a16:creationId xmlns:a16="http://schemas.microsoft.com/office/drawing/2014/main" id="{9B57CE65-C382-4136-9D6B-4BEE37709843}"/>
              </a:ext>
            </a:extLst>
          </p:cNvPr>
          <p:cNvSpPr txBox="1"/>
          <p:nvPr/>
        </p:nvSpPr>
        <p:spPr>
          <a:xfrm>
            <a:off x="174171" y="5970409"/>
            <a:ext cx="3234106" cy="646331"/>
          </a:xfrm>
          <a:prstGeom prst="rect">
            <a:avLst/>
          </a:prstGeom>
          <a:noFill/>
        </p:spPr>
        <p:txBody>
          <a:bodyPr wrap="square">
            <a:spAutoFit/>
          </a:bodyPr>
          <a:lstStyle/>
          <a:p>
            <a:pPr algn="l"/>
            <a:r>
              <a:rPr lang="en-US" sz="1800" b="0" i="0" u="none" strike="noStrike" baseline="0" dirty="0">
                <a:latin typeface="Georgia" panose="02040502050405020303" pitchFamily="18" charset="0"/>
              </a:rPr>
              <a:t>Under the supervision of</a:t>
            </a:r>
          </a:p>
          <a:p>
            <a:pPr algn="l"/>
            <a:r>
              <a:rPr lang="en-US" sz="1800" b="0" i="0" u="none" strike="noStrike" baseline="0" dirty="0">
                <a:latin typeface="Georgia" panose="02040502050405020303" pitchFamily="18" charset="0"/>
              </a:rPr>
              <a:t>Prof. </a:t>
            </a:r>
            <a:r>
              <a:rPr lang="en-US" sz="1800" b="0" i="0" u="none" strike="noStrike" baseline="0" dirty="0" err="1">
                <a:latin typeface="Georgia" panose="02040502050405020303" pitchFamily="18" charset="0"/>
              </a:rPr>
              <a:t>Shampa</a:t>
            </a:r>
            <a:r>
              <a:rPr lang="en-US" sz="1800" b="0" i="0" u="none" strike="noStrike" baseline="0" dirty="0">
                <a:latin typeface="Georgia" panose="02040502050405020303" pitchFamily="18" charset="0"/>
              </a:rPr>
              <a:t> </a:t>
            </a:r>
            <a:r>
              <a:rPr lang="en-US" sz="1800" b="0" i="0" u="none" strike="noStrike" baseline="0" dirty="0" err="1">
                <a:latin typeface="Georgia" panose="02040502050405020303" pitchFamily="18" charset="0"/>
              </a:rPr>
              <a:t>Karmakar</a:t>
            </a:r>
            <a:endParaRPr lang="en-US" sz="1800" b="0" i="0" u="none" strike="noStrike" baseline="0" dirty="0">
              <a:latin typeface="Georgia" panose="02040502050405020303" pitchFamily="18" charset="0"/>
            </a:endParaRPr>
          </a:p>
        </p:txBody>
      </p:sp>
      <p:sp>
        <p:nvSpPr>
          <p:cNvPr id="11" name="TextBox 10">
            <a:extLst>
              <a:ext uri="{FF2B5EF4-FFF2-40B4-BE49-F238E27FC236}">
                <a16:creationId xmlns:a16="http://schemas.microsoft.com/office/drawing/2014/main" id="{B7FD3FDB-997D-46E7-976C-141180091470}"/>
              </a:ext>
            </a:extLst>
          </p:cNvPr>
          <p:cNvSpPr txBox="1"/>
          <p:nvPr/>
        </p:nvSpPr>
        <p:spPr>
          <a:xfrm>
            <a:off x="4451945" y="5722959"/>
            <a:ext cx="6440993" cy="892552"/>
          </a:xfrm>
          <a:prstGeom prst="rect">
            <a:avLst/>
          </a:prstGeom>
          <a:noFill/>
        </p:spPr>
        <p:txBody>
          <a:bodyPr wrap="square">
            <a:spAutoFit/>
          </a:bodyPr>
          <a:lstStyle/>
          <a:p>
            <a:pPr algn="r"/>
            <a:r>
              <a:rPr lang="en-US" sz="1800" b="0" i="0" u="none" strike="noStrike" baseline="0" dirty="0">
                <a:latin typeface="Georgia" panose="02040502050405020303" pitchFamily="18" charset="0"/>
              </a:rPr>
              <a:t>Department of Electronics and Communication Engineering</a:t>
            </a:r>
          </a:p>
          <a:p>
            <a:pPr algn="r"/>
            <a:r>
              <a:rPr lang="en-US" sz="1800" b="0" i="0" u="none" strike="noStrike" baseline="0" dirty="0">
                <a:latin typeface="Georgia" panose="02040502050405020303" pitchFamily="18" charset="0"/>
              </a:rPr>
              <a:t>Jalpaiguri Government Engineering College</a:t>
            </a:r>
          </a:p>
          <a:p>
            <a:pPr algn="r"/>
            <a:r>
              <a:rPr lang="en-US" sz="1600" b="0" i="0" u="none" strike="noStrike" baseline="0" dirty="0" err="1">
                <a:latin typeface="Georgia" panose="02040502050405020303" pitchFamily="18" charset="0"/>
              </a:rPr>
              <a:t>Denguajhar</a:t>
            </a:r>
            <a:r>
              <a:rPr lang="en-US" sz="1600" b="0" i="0" u="none" strike="noStrike" baseline="0" dirty="0">
                <a:latin typeface="Georgia" panose="02040502050405020303" pitchFamily="18" charset="0"/>
              </a:rPr>
              <a:t>, Jalpaiguri, WB 735102, IN</a:t>
            </a:r>
            <a:endParaRPr lang="en-US" dirty="0">
              <a:latin typeface="Georgia" panose="02040502050405020303" pitchFamily="18" charset="0"/>
            </a:endParaRPr>
          </a:p>
        </p:txBody>
      </p:sp>
      <p:pic>
        <p:nvPicPr>
          <p:cNvPr id="13" name="Picture 12">
            <a:extLst>
              <a:ext uri="{FF2B5EF4-FFF2-40B4-BE49-F238E27FC236}">
                <a16:creationId xmlns:a16="http://schemas.microsoft.com/office/drawing/2014/main" id="{A1AB3379-9F98-4FE7-9D12-4D3F4CF0E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938" y="5636742"/>
            <a:ext cx="1124891" cy="1064986"/>
          </a:xfrm>
          <a:prstGeom prst="rect">
            <a:avLst/>
          </a:prstGeom>
        </p:spPr>
      </p:pic>
    </p:spTree>
    <p:extLst>
      <p:ext uri="{BB962C8B-B14F-4D97-AF65-F5344CB8AC3E}">
        <p14:creationId xmlns:p14="http://schemas.microsoft.com/office/powerpoint/2010/main" val="647116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3DD53-B54C-4B47-BEA9-1F7C66F0D2B2}"/>
              </a:ext>
            </a:extLst>
          </p:cNvPr>
          <p:cNvSpPr txBox="1"/>
          <p:nvPr/>
        </p:nvSpPr>
        <p:spPr>
          <a:xfrm>
            <a:off x="10290139" y="442093"/>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4" name="TextBox 3">
            <a:extLst>
              <a:ext uri="{FF2B5EF4-FFF2-40B4-BE49-F238E27FC236}">
                <a16:creationId xmlns:a16="http://schemas.microsoft.com/office/drawing/2014/main" id="{53295FAF-BDB9-4EC6-9B21-DDC6AC4C97B2}"/>
              </a:ext>
            </a:extLst>
          </p:cNvPr>
          <p:cNvSpPr txBox="1"/>
          <p:nvPr/>
        </p:nvSpPr>
        <p:spPr>
          <a:xfrm>
            <a:off x="-221017" y="442094"/>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2" name="TextBox 1">
            <a:extLst>
              <a:ext uri="{FF2B5EF4-FFF2-40B4-BE49-F238E27FC236}">
                <a16:creationId xmlns:a16="http://schemas.microsoft.com/office/drawing/2014/main" id="{9B2EED6B-F18D-4C8E-B105-FDAD1C48D652}"/>
              </a:ext>
            </a:extLst>
          </p:cNvPr>
          <p:cNvSpPr txBox="1"/>
          <p:nvPr/>
        </p:nvSpPr>
        <p:spPr>
          <a:xfrm>
            <a:off x="482321" y="598016"/>
            <a:ext cx="4873450" cy="584775"/>
          </a:xfrm>
          <a:prstGeom prst="rect">
            <a:avLst/>
          </a:prstGeom>
          <a:noFill/>
        </p:spPr>
        <p:txBody>
          <a:bodyPr wrap="square" rtlCol="0">
            <a:spAutoFit/>
          </a:bodyPr>
          <a:lstStyle/>
          <a:p>
            <a:r>
              <a:rPr lang="en-US" sz="3200" dirty="0">
                <a:latin typeface="Georgia" panose="02040502050405020303" pitchFamily="18" charset="0"/>
              </a:rPr>
              <a:t>[</a:t>
            </a:r>
            <a:r>
              <a:rPr lang="en-US" sz="3200" b="1" dirty="0">
                <a:latin typeface="Georgia" panose="02040502050405020303" pitchFamily="18" charset="0"/>
              </a:rPr>
              <a:t>Circuit Description</a:t>
            </a:r>
            <a:r>
              <a:rPr lang="en-US" sz="3200" dirty="0">
                <a:latin typeface="Georgia" panose="02040502050405020303" pitchFamily="18" charset="0"/>
              </a:rPr>
              <a:t>]</a:t>
            </a:r>
            <a:endParaRPr lang="en-US" sz="3200" b="1" dirty="0">
              <a:latin typeface="Georgia" panose="02040502050405020303" pitchFamily="18" charset="0"/>
            </a:endParaRPr>
          </a:p>
        </p:txBody>
      </p:sp>
      <p:sp>
        <p:nvSpPr>
          <p:cNvPr id="6" name="TextBox 5">
            <a:extLst>
              <a:ext uri="{FF2B5EF4-FFF2-40B4-BE49-F238E27FC236}">
                <a16:creationId xmlns:a16="http://schemas.microsoft.com/office/drawing/2014/main" id="{75368237-DB7A-48D7-B178-14CE921409CE}"/>
              </a:ext>
            </a:extLst>
          </p:cNvPr>
          <p:cNvSpPr txBox="1"/>
          <p:nvPr/>
        </p:nvSpPr>
        <p:spPr>
          <a:xfrm>
            <a:off x="8404261" y="1940799"/>
            <a:ext cx="3049854" cy="400110"/>
          </a:xfrm>
          <a:prstGeom prst="rect">
            <a:avLst/>
          </a:prstGeom>
          <a:noFill/>
        </p:spPr>
        <p:txBody>
          <a:bodyPr wrap="square" rtlCol="0">
            <a:spAutoFit/>
          </a:bodyPr>
          <a:lstStyle/>
          <a:p>
            <a:pPr algn="ctr"/>
            <a:r>
              <a:rPr lang="en-US" sz="2000" dirty="0">
                <a:latin typeface="Georgia" panose="02040502050405020303" pitchFamily="18" charset="0"/>
              </a:rPr>
              <a:t>    (A+B)</a:t>
            </a:r>
            <a:r>
              <a:rPr lang="en-US" sz="2000" baseline="30000" dirty="0">
                <a:latin typeface="Georgia" panose="02040502050405020303" pitchFamily="18" charset="0"/>
              </a:rPr>
              <a:t>2 </a:t>
            </a:r>
            <a:r>
              <a:rPr lang="en-US" sz="2000" dirty="0">
                <a:latin typeface="Georgia" panose="02040502050405020303" pitchFamily="18" charset="0"/>
              </a:rPr>
              <a:t>- (A-B)</a:t>
            </a:r>
            <a:r>
              <a:rPr lang="en-US" sz="2000" baseline="30000" dirty="0">
                <a:latin typeface="Georgia" panose="02040502050405020303" pitchFamily="18" charset="0"/>
              </a:rPr>
              <a:t>2 </a:t>
            </a:r>
            <a:r>
              <a:rPr lang="en-US" sz="2000" dirty="0">
                <a:latin typeface="Georgia" panose="02040502050405020303" pitchFamily="18" charset="0"/>
              </a:rPr>
              <a:t>= </a:t>
            </a:r>
            <a:r>
              <a:rPr lang="en-US" sz="2000" dirty="0">
                <a:highlight>
                  <a:srgbClr val="FFFF00"/>
                </a:highlight>
                <a:latin typeface="Georgia" panose="02040502050405020303" pitchFamily="18" charset="0"/>
              </a:rPr>
              <a:t>4AB</a:t>
            </a:r>
          </a:p>
        </p:txBody>
      </p:sp>
      <p:sp>
        <p:nvSpPr>
          <p:cNvPr id="3" name="TextBox 2">
            <a:extLst>
              <a:ext uri="{FF2B5EF4-FFF2-40B4-BE49-F238E27FC236}">
                <a16:creationId xmlns:a16="http://schemas.microsoft.com/office/drawing/2014/main" id="{083F38E2-7579-422C-AEDB-1D496B850551}"/>
              </a:ext>
            </a:extLst>
          </p:cNvPr>
          <p:cNvSpPr txBox="1"/>
          <p:nvPr/>
        </p:nvSpPr>
        <p:spPr>
          <a:xfrm>
            <a:off x="945221" y="2013735"/>
            <a:ext cx="3575407" cy="369332"/>
          </a:xfrm>
          <a:prstGeom prst="rect">
            <a:avLst/>
          </a:prstGeom>
          <a:noFill/>
        </p:spPr>
        <p:txBody>
          <a:bodyPr wrap="square" rtlCol="0">
            <a:spAutoFit/>
          </a:bodyPr>
          <a:lstStyle/>
          <a:p>
            <a:r>
              <a:rPr lang="en-US" sz="1800" b="1" i="1" u="none" strike="noStrike" baseline="0" dirty="0">
                <a:latin typeface="Georgia" panose="02040502050405020303" pitchFamily="18" charset="0"/>
              </a:rPr>
              <a:t>Generating V</a:t>
            </a:r>
            <a:r>
              <a:rPr lang="en-US" sz="1800" b="1" i="1" u="none" strike="noStrike" baseline="-25000" dirty="0">
                <a:latin typeface="Georgia" panose="02040502050405020303" pitchFamily="18" charset="0"/>
              </a:rPr>
              <a:t>1</a:t>
            </a:r>
            <a:r>
              <a:rPr lang="en-US" sz="1800" b="1" i="1" u="none" strike="noStrike" baseline="0" dirty="0">
                <a:latin typeface="Georgia" panose="02040502050405020303" pitchFamily="18" charset="0"/>
              </a:rPr>
              <a:t>V</a:t>
            </a:r>
            <a:r>
              <a:rPr lang="en-US" sz="1800" b="1" i="1" u="none" strike="noStrike" baseline="-25000" dirty="0">
                <a:latin typeface="Georgia" panose="02040502050405020303" pitchFamily="18" charset="0"/>
              </a:rPr>
              <a:t>2</a:t>
            </a:r>
            <a:endParaRPr lang="en-US" b="1" i="1" baseline="-25000" dirty="0">
              <a:latin typeface="Georgia" panose="02040502050405020303" pitchFamily="18" charset="0"/>
            </a:endParaRPr>
          </a:p>
        </p:txBody>
      </p:sp>
      <p:pic>
        <p:nvPicPr>
          <p:cNvPr id="8" name="Graphic 7">
            <a:extLst>
              <a:ext uri="{FF2B5EF4-FFF2-40B4-BE49-F238E27FC236}">
                <a16:creationId xmlns:a16="http://schemas.microsoft.com/office/drawing/2014/main" id="{EFA271D9-92D8-41AE-BC1D-B1A9BB7364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1628" y="2013735"/>
            <a:ext cx="6195572" cy="3902631"/>
          </a:xfrm>
          <a:prstGeom prst="rect">
            <a:avLst/>
          </a:prstGeom>
        </p:spPr>
      </p:pic>
    </p:spTree>
    <p:extLst>
      <p:ext uri="{BB962C8B-B14F-4D97-AF65-F5344CB8AC3E}">
        <p14:creationId xmlns:p14="http://schemas.microsoft.com/office/powerpoint/2010/main" val="286527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3DD53-B54C-4B47-BEA9-1F7C66F0D2B2}"/>
              </a:ext>
            </a:extLst>
          </p:cNvPr>
          <p:cNvSpPr txBox="1"/>
          <p:nvPr/>
        </p:nvSpPr>
        <p:spPr>
          <a:xfrm>
            <a:off x="10290139" y="442093"/>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4" name="TextBox 3">
            <a:extLst>
              <a:ext uri="{FF2B5EF4-FFF2-40B4-BE49-F238E27FC236}">
                <a16:creationId xmlns:a16="http://schemas.microsoft.com/office/drawing/2014/main" id="{53295FAF-BDB9-4EC6-9B21-DDC6AC4C97B2}"/>
              </a:ext>
            </a:extLst>
          </p:cNvPr>
          <p:cNvSpPr txBox="1"/>
          <p:nvPr/>
        </p:nvSpPr>
        <p:spPr>
          <a:xfrm>
            <a:off x="-221017" y="442094"/>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2" name="TextBox 1">
            <a:extLst>
              <a:ext uri="{FF2B5EF4-FFF2-40B4-BE49-F238E27FC236}">
                <a16:creationId xmlns:a16="http://schemas.microsoft.com/office/drawing/2014/main" id="{9B2EED6B-F18D-4C8E-B105-FDAD1C48D652}"/>
              </a:ext>
            </a:extLst>
          </p:cNvPr>
          <p:cNvSpPr txBox="1"/>
          <p:nvPr/>
        </p:nvSpPr>
        <p:spPr>
          <a:xfrm>
            <a:off x="482321" y="598016"/>
            <a:ext cx="4873450" cy="584775"/>
          </a:xfrm>
          <a:prstGeom prst="rect">
            <a:avLst/>
          </a:prstGeom>
          <a:noFill/>
        </p:spPr>
        <p:txBody>
          <a:bodyPr wrap="square" rtlCol="0">
            <a:spAutoFit/>
          </a:bodyPr>
          <a:lstStyle/>
          <a:p>
            <a:r>
              <a:rPr lang="en-US" sz="3200" dirty="0">
                <a:latin typeface="Georgia" panose="02040502050405020303" pitchFamily="18" charset="0"/>
              </a:rPr>
              <a:t>[</a:t>
            </a:r>
            <a:r>
              <a:rPr lang="en-US" sz="3200" b="1" dirty="0">
                <a:latin typeface="Georgia" panose="02040502050405020303" pitchFamily="18" charset="0"/>
              </a:rPr>
              <a:t>Circuit Description</a:t>
            </a:r>
            <a:r>
              <a:rPr lang="en-US" sz="3200" dirty="0">
                <a:latin typeface="Georgia" panose="02040502050405020303" pitchFamily="18" charset="0"/>
              </a:rPr>
              <a:t>]</a:t>
            </a:r>
            <a:endParaRPr lang="en-US" sz="3200" b="1" dirty="0">
              <a:latin typeface="Georgia" panose="02040502050405020303" pitchFamily="18" charset="0"/>
            </a:endParaRPr>
          </a:p>
        </p:txBody>
      </p:sp>
      <p:sp>
        <p:nvSpPr>
          <p:cNvPr id="3" name="TextBox 2">
            <a:extLst>
              <a:ext uri="{FF2B5EF4-FFF2-40B4-BE49-F238E27FC236}">
                <a16:creationId xmlns:a16="http://schemas.microsoft.com/office/drawing/2014/main" id="{083F38E2-7579-422C-AEDB-1D496B850551}"/>
              </a:ext>
            </a:extLst>
          </p:cNvPr>
          <p:cNvSpPr txBox="1"/>
          <p:nvPr/>
        </p:nvSpPr>
        <p:spPr>
          <a:xfrm>
            <a:off x="945221" y="2013735"/>
            <a:ext cx="3575407" cy="369332"/>
          </a:xfrm>
          <a:prstGeom prst="rect">
            <a:avLst/>
          </a:prstGeom>
          <a:noFill/>
        </p:spPr>
        <p:txBody>
          <a:bodyPr wrap="square" rtlCol="0">
            <a:spAutoFit/>
          </a:bodyPr>
          <a:lstStyle/>
          <a:p>
            <a:r>
              <a:rPr lang="en-US" sz="1800" b="1" i="1" u="none" strike="noStrike" baseline="0" dirty="0">
                <a:latin typeface="Georgia" panose="02040502050405020303" pitchFamily="18" charset="0"/>
              </a:rPr>
              <a:t>Adder Circuit</a:t>
            </a:r>
            <a:endParaRPr lang="en-US" b="1" i="1" baseline="-25000" dirty="0">
              <a:latin typeface="Georgia" panose="02040502050405020303" pitchFamily="18" charset="0"/>
            </a:endParaRPr>
          </a:p>
        </p:txBody>
      </p:sp>
      <p:pic>
        <p:nvPicPr>
          <p:cNvPr id="8" name="Graphic 7">
            <a:extLst>
              <a:ext uri="{FF2B5EF4-FFF2-40B4-BE49-F238E27FC236}">
                <a16:creationId xmlns:a16="http://schemas.microsoft.com/office/drawing/2014/main" id="{44A5D982-FC17-4BB9-A4DE-C3E12511E8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04102" y="2648203"/>
            <a:ext cx="6183795" cy="2776398"/>
          </a:xfrm>
          <a:prstGeom prst="rect">
            <a:avLst/>
          </a:prstGeom>
        </p:spPr>
      </p:pic>
    </p:spTree>
    <p:extLst>
      <p:ext uri="{BB962C8B-B14F-4D97-AF65-F5344CB8AC3E}">
        <p14:creationId xmlns:p14="http://schemas.microsoft.com/office/powerpoint/2010/main" val="2571246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3DD53-B54C-4B47-BEA9-1F7C66F0D2B2}"/>
              </a:ext>
            </a:extLst>
          </p:cNvPr>
          <p:cNvSpPr txBox="1"/>
          <p:nvPr/>
        </p:nvSpPr>
        <p:spPr>
          <a:xfrm>
            <a:off x="10290139" y="442093"/>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4" name="TextBox 3">
            <a:extLst>
              <a:ext uri="{FF2B5EF4-FFF2-40B4-BE49-F238E27FC236}">
                <a16:creationId xmlns:a16="http://schemas.microsoft.com/office/drawing/2014/main" id="{53295FAF-BDB9-4EC6-9B21-DDC6AC4C97B2}"/>
              </a:ext>
            </a:extLst>
          </p:cNvPr>
          <p:cNvSpPr txBox="1"/>
          <p:nvPr/>
        </p:nvSpPr>
        <p:spPr>
          <a:xfrm>
            <a:off x="-221017" y="442094"/>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2" name="TextBox 1">
            <a:extLst>
              <a:ext uri="{FF2B5EF4-FFF2-40B4-BE49-F238E27FC236}">
                <a16:creationId xmlns:a16="http://schemas.microsoft.com/office/drawing/2014/main" id="{9B2EED6B-F18D-4C8E-B105-FDAD1C48D652}"/>
              </a:ext>
            </a:extLst>
          </p:cNvPr>
          <p:cNvSpPr txBox="1"/>
          <p:nvPr/>
        </p:nvSpPr>
        <p:spPr>
          <a:xfrm>
            <a:off x="482320" y="598016"/>
            <a:ext cx="5766079" cy="584775"/>
          </a:xfrm>
          <a:prstGeom prst="rect">
            <a:avLst/>
          </a:prstGeom>
          <a:noFill/>
        </p:spPr>
        <p:txBody>
          <a:bodyPr wrap="square" rtlCol="0">
            <a:spAutoFit/>
          </a:bodyPr>
          <a:lstStyle/>
          <a:p>
            <a:r>
              <a:rPr lang="en-US" sz="3200" dirty="0">
                <a:latin typeface="Georgia" panose="02040502050405020303" pitchFamily="18" charset="0"/>
              </a:rPr>
              <a:t>[</a:t>
            </a:r>
            <a:r>
              <a:rPr lang="en-US" sz="3200" b="1" dirty="0">
                <a:latin typeface="Georgia" panose="02040502050405020303" pitchFamily="18" charset="0"/>
              </a:rPr>
              <a:t>Experiments and Results</a:t>
            </a:r>
            <a:r>
              <a:rPr lang="en-US" sz="3200" dirty="0">
                <a:latin typeface="Georgia" panose="02040502050405020303" pitchFamily="18" charset="0"/>
              </a:rPr>
              <a:t>]</a:t>
            </a:r>
            <a:endParaRPr lang="en-US" sz="3200" b="1" dirty="0">
              <a:latin typeface="Georgia" panose="02040502050405020303" pitchFamily="18" charset="0"/>
            </a:endParaRPr>
          </a:p>
        </p:txBody>
      </p:sp>
      <p:sp>
        <p:nvSpPr>
          <p:cNvPr id="6" name="TextBox 5">
            <a:extLst>
              <a:ext uri="{FF2B5EF4-FFF2-40B4-BE49-F238E27FC236}">
                <a16:creationId xmlns:a16="http://schemas.microsoft.com/office/drawing/2014/main" id="{A63E382B-FC09-45E1-991B-661DB25F1F1E}"/>
              </a:ext>
            </a:extLst>
          </p:cNvPr>
          <p:cNvSpPr txBox="1"/>
          <p:nvPr/>
        </p:nvSpPr>
        <p:spPr>
          <a:xfrm>
            <a:off x="895350" y="1981200"/>
            <a:ext cx="8667750" cy="369332"/>
          </a:xfrm>
          <a:prstGeom prst="rect">
            <a:avLst/>
          </a:prstGeom>
          <a:noFill/>
        </p:spPr>
        <p:txBody>
          <a:bodyPr wrap="square" rtlCol="0">
            <a:spAutoFit/>
          </a:bodyPr>
          <a:lstStyle/>
          <a:p>
            <a:r>
              <a:rPr lang="en-US" sz="1800" b="1" i="1" u="none" strike="noStrike" baseline="0" dirty="0">
                <a:latin typeface="Georgia" panose="02040502050405020303" pitchFamily="18" charset="0"/>
              </a:rPr>
              <a:t>Squaring Block Test Schematics</a:t>
            </a:r>
            <a:endParaRPr lang="en-US" b="1" i="1" dirty="0">
              <a:latin typeface="Georgia" panose="02040502050405020303" pitchFamily="18" charset="0"/>
            </a:endParaRPr>
          </a:p>
        </p:txBody>
      </p:sp>
      <p:pic>
        <p:nvPicPr>
          <p:cNvPr id="9" name="Graphic 8">
            <a:extLst>
              <a:ext uri="{FF2B5EF4-FFF2-40B4-BE49-F238E27FC236}">
                <a16:creationId xmlns:a16="http://schemas.microsoft.com/office/drawing/2014/main" id="{DEE95E68-E3AA-4791-89AA-691DAD471650}"/>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5181" t="8852" r="53386" b="62343"/>
          <a:stretch/>
        </p:blipFill>
        <p:spPr>
          <a:xfrm>
            <a:off x="3652582" y="2284587"/>
            <a:ext cx="4678618" cy="4445764"/>
          </a:xfrm>
          <a:prstGeom prst="rect">
            <a:avLst/>
          </a:prstGeom>
        </p:spPr>
      </p:pic>
    </p:spTree>
    <p:extLst>
      <p:ext uri="{BB962C8B-B14F-4D97-AF65-F5344CB8AC3E}">
        <p14:creationId xmlns:p14="http://schemas.microsoft.com/office/powerpoint/2010/main" val="3637464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3DD53-B54C-4B47-BEA9-1F7C66F0D2B2}"/>
              </a:ext>
            </a:extLst>
          </p:cNvPr>
          <p:cNvSpPr txBox="1"/>
          <p:nvPr/>
        </p:nvSpPr>
        <p:spPr>
          <a:xfrm>
            <a:off x="10290139" y="442093"/>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4" name="TextBox 3">
            <a:extLst>
              <a:ext uri="{FF2B5EF4-FFF2-40B4-BE49-F238E27FC236}">
                <a16:creationId xmlns:a16="http://schemas.microsoft.com/office/drawing/2014/main" id="{53295FAF-BDB9-4EC6-9B21-DDC6AC4C97B2}"/>
              </a:ext>
            </a:extLst>
          </p:cNvPr>
          <p:cNvSpPr txBox="1"/>
          <p:nvPr/>
        </p:nvSpPr>
        <p:spPr>
          <a:xfrm>
            <a:off x="-221017" y="442094"/>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2" name="TextBox 1">
            <a:extLst>
              <a:ext uri="{FF2B5EF4-FFF2-40B4-BE49-F238E27FC236}">
                <a16:creationId xmlns:a16="http://schemas.microsoft.com/office/drawing/2014/main" id="{9B2EED6B-F18D-4C8E-B105-FDAD1C48D652}"/>
              </a:ext>
            </a:extLst>
          </p:cNvPr>
          <p:cNvSpPr txBox="1"/>
          <p:nvPr/>
        </p:nvSpPr>
        <p:spPr>
          <a:xfrm>
            <a:off x="482320" y="598016"/>
            <a:ext cx="5766079" cy="584775"/>
          </a:xfrm>
          <a:prstGeom prst="rect">
            <a:avLst/>
          </a:prstGeom>
          <a:noFill/>
        </p:spPr>
        <p:txBody>
          <a:bodyPr wrap="square" rtlCol="0">
            <a:spAutoFit/>
          </a:bodyPr>
          <a:lstStyle/>
          <a:p>
            <a:r>
              <a:rPr lang="en-US" sz="3200" dirty="0">
                <a:latin typeface="Georgia" panose="02040502050405020303" pitchFamily="18" charset="0"/>
              </a:rPr>
              <a:t>[</a:t>
            </a:r>
            <a:r>
              <a:rPr lang="en-US" sz="3200" b="1" dirty="0">
                <a:latin typeface="Georgia" panose="02040502050405020303" pitchFamily="18" charset="0"/>
              </a:rPr>
              <a:t>Experiments and Results</a:t>
            </a:r>
            <a:r>
              <a:rPr lang="en-US" sz="3200" dirty="0">
                <a:latin typeface="Georgia" panose="02040502050405020303" pitchFamily="18" charset="0"/>
              </a:rPr>
              <a:t>]</a:t>
            </a:r>
            <a:endParaRPr lang="en-US" sz="3200" b="1" dirty="0">
              <a:latin typeface="Georgia" panose="02040502050405020303" pitchFamily="18" charset="0"/>
            </a:endParaRPr>
          </a:p>
        </p:txBody>
      </p:sp>
      <p:sp>
        <p:nvSpPr>
          <p:cNvPr id="6" name="TextBox 5">
            <a:extLst>
              <a:ext uri="{FF2B5EF4-FFF2-40B4-BE49-F238E27FC236}">
                <a16:creationId xmlns:a16="http://schemas.microsoft.com/office/drawing/2014/main" id="{A63E382B-FC09-45E1-991B-661DB25F1F1E}"/>
              </a:ext>
            </a:extLst>
          </p:cNvPr>
          <p:cNvSpPr txBox="1"/>
          <p:nvPr/>
        </p:nvSpPr>
        <p:spPr>
          <a:xfrm>
            <a:off x="895350" y="1981200"/>
            <a:ext cx="8667750" cy="369332"/>
          </a:xfrm>
          <a:prstGeom prst="rect">
            <a:avLst/>
          </a:prstGeom>
          <a:noFill/>
        </p:spPr>
        <p:txBody>
          <a:bodyPr wrap="square" rtlCol="0">
            <a:spAutoFit/>
          </a:bodyPr>
          <a:lstStyle/>
          <a:p>
            <a:r>
              <a:rPr lang="en-US" sz="1800" b="1" i="1" u="none" strike="noStrike" baseline="0" dirty="0">
                <a:latin typeface="Georgia" panose="02040502050405020303" pitchFamily="18" charset="0"/>
              </a:rPr>
              <a:t>Squaring Block Test Results</a:t>
            </a:r>
            <a:endParaRPr lang="en-US" b="1" i="1" dirty="0">
              <a:latin typeface="Georgia" panose="02040502050405020303" pitchFamily="18" charset="0"/>
            </a:endParaRPr>
          </a:p>
        </p:txBody>
      </p:sp>
      <p:pic>
        <p:nvPicPr>
          <p:cNvPr id="19" name="Graphic 18">
            <a:extLst>
              <a:ext uri="{FF2B5EF4-FFF2-40B4-BE49-F238E27FC236}">
                <a16:creationId xmlns:a16="http://schemas.microsoft.com/office/drawing/2014/main" id="{0453B21C-8F1D-4872-B904-4B6D25CC3A7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636" r="6772"/>
          <a:stretch/>
        </p:blipFill>
        <p:spPr>
          <a:xfrm>
            <a:off x="4883007" y="2485376"/>
            <a:ext cx="6334089" cy="3343924"/>
          </a:xfrm>
          <a:prstGeom prst="rect">
            <a:avLst/>
          </a:prstGeom>
        </p:spPr>
      </p:pic>
      <p:graphicFrame>
        <p:nvGraphicFramePr>
          <p:cNvPr id="20" name="Table 20">
            <a:extLst>
              <a:ext uri="{FF2B5EF4-FFF2-40B4-BE49-F238E27FC236}">
                <a16:creationId xmlns:a16="http://schemas.microsoft.com/office/drawing/2014/main" id="{E0DDB7E9-A8FB-42AF-A961-AD1DD1D1CD2E}"/>
              </a:ext>
            </a:extLst>
          </p:cNvPr>
          <p:cNvGraphicFramePr>
            <a:graphicFrameLocks noGrp="1"/>
          </p:cNvGraphicFramePr>
          <p:nvPr>
            <p:extLst>
              <p:ext uri="{D42A27DB-BD31-4B8C-83A1-F6EECF244321}">
                <p14:modId xmlns:p14="http://schemas.microsoft.com/office/powerpoint/2010/main" val="2001388553"/>
              </p:ext>
            </p:extLst>
          </p:nvPr>
        </p:nvGraphicFramePr>
        <p:xfrm>
          <a:off x="895350" y="2485377"/>
          <a:ext cx="3905250" cy="3200400"/>
        </p:xfrm>
        <a:graphic>
          <a:graphicData uri="http://schemas.openxmlformats.org/drawingml/2006/table">
            <a:tbl>
              <a:tblPr firstRow="1" bandRow="1">
                <a:tableStyleId>{7E9639D4-E3E2-4D34-9284-5A2195B3D0D7}</a:tableStyleId>
              </a:tblPr>
              <a:tblGrid>
                <a:gridCol w="523723">
                  <a:extLst>
                    <a:ext uri="{9D8B030D-6E8A-4147-A177-3AD203B41FA5}">
                      <a16:colId xmlns:a16="http://schemas.microsoft.com/office/drawing/2014/main" val="550096834"/>
                    </a:ext>
                  </a:extLst>
                </a:gridCol>
                <a:gridCol w="1533672">
                  <a:extLst>
                    <a:ext uri="{9D8B030D-6E8A-4147-A177-3AD203B41FA5}">
                      <a16:colId xmlns:a16="http://schemas.microsoft.com/office/drawing/2014/main" val="38593492"/>
                    </a:ext>
                  </a:extLst>
                </a:gridCol>
                <a:gridCol w="1847855">
                  <a:extLst>
                    <a:ext uri="{9D8B030D-6E8A-4147-A177-3AD203B41FA5}">
                      <a16:colId xmlns:a16="http://schemas.microsoft.com/office/drawing/2014/main" val="30139045"/>
                    </a:ext>
                  </a:extLst>
                </a:gridCol>
              </a:tblGrid>
              <a:tr h="537223">
                <a:tc>
                  <a:txBody>
                    <a:bodyPr/>
                    <a:lstStyle/>
                    <a:p>
                      <a:pPr algn="ctr"/>
                      <a:endParaRPr lang="en-US" b="0" dirty="0"/>
                    </a:p>
                  </a:txBody>
                  <a:tcPr/>
                </a:tc>
                <a:tc>
                  <a:txBody>
                    <a:bodyPr/>
                    <a:lstStyle/>
                    <a:p>
                      <a:pPr algn="ctr"/>
                      <a:r>
                        <a:rPr lang="en-US" sz="1800" b="0" u="none" strike="noStrike" kern="1200" baseline="0" dirty="0">
                          <a:solidFill>
                            <a:schemeClr val="lt1"/>
                          </a:solidFill>
                        </a:rPr>
                        <a:t>Input Voltage </a:t>
                      </a:r>
                    </a:p>
                    <a:p>
                      <a:pPr algn="ctr"/>
                      <a:r>
                        <a:rPr lang="en-US" sz="1800" b="0" u="none" strike="noStrike" kern="1200" baseline="0" dirty="0">
                          <a:solidFill>
                            <a:schemeClr val="lt1"/>
                          </a:solidFill>
                        </a:rPr>
                        <a:t>(V</a:t>
                      </a:r>
                      <a:r>
                        <a:rPr lang="en-US" sz="1800" b="0" u="none" strike="noStrike" kern="1200" baseline="-25000" dirty="0">
                          <a:solidFill>
                            <a:schemeClr val="lt1"/>
                          </a:solidFill>
                        </a:rPr>
                        <a:t>in</a:t>
                      </a:r>
                      <a:r>
                        <a:rPr lang="en-US" sz="1800" b="0" u="none" strike="noStrike" kern="1200" baseline="0" dirty="0">
                          <a:solidFill>
                            <a:schemeClr val="lt1"/>
                          </a:solidFill>
                        </a:rPr>
                        <a:t>) (mV)</a:t>
                      </a:r>
                      <a:endParaRPr lang="en-US" dirty="0"/>
                    </a:p>
                  </a:txBody>
                  <a:tcPr/>
                </a:tc>
                <a:tc>
                  <a:txBody>
                    <a:bodyPr/>
                    <a:lstStyle/>
                    <a:p>
                      <a:pPr algn="ctr"/>
                      <a:r>
                        <a:rPr lang="en-US" sz="1800" b="0" u="none" strike="noStrike" kern="1200" baseline="0" dirty="0">
                          <a:solidFill>
                            <a:schemeClr val="lt1"/>
                          </a:solidFill>
                        </a:rPr>
                        <a:t>Output Voltage </a:t>
                      </a:r>
                    </a:p>
                    <a:p>
                      <a:pPr algn="ctr"/>
                      <a:r>
                        <a:rPr lang="en-US" sz="1800" b="0" u="none" strike="noStrike" kern="1200" baseline="0" dirty="0">
                          <a:solidFill>
                            <a:schemeClr val="lt1"/>
                          </a:solidFill>
                        </a:rPr>
                        <a:t>(</a:t>
                      </a:r>
                      <a:r>
                        <a:rPr lang="en-US" sz="1800" b="0" u="none" strike="noStrike" kern="1200" baseline="0" dirty="0" err="1">
                          <a:solidFill>
                            <a:schemeClr val="lt1"/>
                          </a:solidFill>
                        </a:rPr>
                        <a:t>V</a:t>
                      </a:r>
                      <a:r>
                        <a:rPr lang="en-US" sz="1800" b="0" u="none" strike="noStrike" kern="1200" baseline="-25000" dirty="0" err="1">
                          <a:solidFill>
                            <a:schemeClr val="lt1"/>
                          </a:solidFill>
                        </a:rPr>
                        <a:t>out</a:t>
                      </a:r>
                      <a:r>
                        <a:rPr lang="en-US" sz="1800" b="0" u="none" strike="noStrike" kern="1200" baseline="0" dirty="0">
                          <a:solidFill>
                            <a:schemeClr val="lt1"/>
                          </a:solidFill>
                        </a:rPr>
                        <a:t>) (mV)</a:t>
                      </a:r>
                      <a:endParaRPr lang="en-US" dirty="0"/>
                    </a:p>
                  </a:txBody>
                  <a:tcPr/>
                </a:tc>
                <a:extLst>
                  <a:ext uri="{0D108BD9-81ED-4DB2-BD59-A6C34878D82A}">
                    <a16:rowId xmlns:a16="http://schemas.microsoft.com/office/drawing/2014/main" val="2108511034"/>
                  </a:ext>
                </a:extLst>
              </a:tr>
              <a:tr h="315085">
                <a:tc>
                  <a:txBody>
                    <a:bodyPr/>
                    <a:lstStyle/>
                    <a:p>
                      <a:pPr algn="ctr"/>
                      <a:r>
                        <a:rPr lang="en-US" dirty="0"/>
                        <a:t>1</a:t>
                      </a:r>
                    </a:p>
                  </a:txBody>
                  <a:tcPr/>
                </a:tc>
                <a:tc>
                  <a:txBody>
                    <a:bodyPr/>
                    <a:lstStyle/>
                    <a:p>
                      <a:pPr algn="ctr"/>
                      <a:r>
                        <a:rPr lang="en-US" dirty="0"/>
                        <a:t>508</a:t>
                      </a:r>
                    </a:p>
                  </a:txBody>
                  <a:tcPr/>
                </a:tc>
                <a:tc>
                  <a:txBody>
                    <a:bodyPr/>
                    <a:lstStyle/>
                    <a:p>
                      <a:pPr algn="ctr"/>
                      <a:r>
                        <a:rPr lang="en-US" dirty="0"/>
                        <a:t>237</a:t>
                      </a:r>
                    </a:p>
                  </a:txBody>
                  <a:tcPr/>
                </a:tc>
                <a:extLst>
                  <a:ext uri="{0D108BD9-81ED-4DB2-BD59-A6C34878D82A}">
                    <a16:rowId xmlns:a16="http://schemas.microsoft.com/office/drawing/2014/main" val="3192189584"/>
                  </a:ext>
                </a:extLst>
              </a:tr>
              <a:tr h="315085">
                <a:tc>
                  <a:txBody>
                    <a:bodyPr/>
                    <a:lstStyle/>
                    <a:p>
                      <a:pPr algn="ctr"/>
                      <a:r>
                        <a:rPr lang="en-US" dirty="0"/>
                        <a:t>2</a:t>
                      </a:r>
                    </a:p>
                  </a:txBody>
                  <a:tcPr/>
                </a:tc>
                <a:tc>
                  <a:txBody>
                    <a:bodyPr/>
                    <a:lstStyle/>
                    <a:p>
                      <a:pPr algn="ctr"/>
                      <a:r>
                        <a:rPr lang="en-US" dirty="0"/>
                        <a:t>598</a:t>
                      </a:r>
                    </a:p>
                  </a:txBody>
                  <a:tcPr/>
                </a:tc>
                <a:tc>
                  <a:txBody>
                    <a:bodyPr/>
                    <a:lstStyle/>
                    <a:p>
                      <a:pPr algn="ctr"/>
                      <a:r>
                        <a:rPr lang="en-US" dirty="0"/>
                        <a:t>276</a:t>
                      </a:r>
                    </a:p>
                  </a:txBody>
                  <a:tcPr/>
                </a:tc>
                <a:extLst>
                  <a:ext uri="{0D108BD9-81ED-4DB2-BD59-A6C34878D82A}">
                    <a16:rowId xmlns:a16="http://schemas.microsoft.com/office/drawing/2014/main" val="3364975680"/>
                  </a:ext>
                </a:extLst>
              </a:tr>
              <a:tr h="315085">
                <a:tc>
                  <a:txBody>
                    <a:bodyPr/>
                    <a:lstStyle/>
                    <a:p>
                      <a:pPr algn="ctr"/>
                      <a:r>
                        <a:rPr lang="en-US" dirty="0"/>
                        <a:t>3</a:t>
                      </a:r>
                    </a:p>
                  </a:txBody>
                  <a:tcPr/>
                </a:tc>
                <a:tc>
                  <a:txBody>
                    <a:bodyPr/>
                    <a:lstStyle/>
                    <a:p>
                      <a:pPr algn="ctr"/>
                      <a:r>
                        <a:rPr lang="en-US" dirty="0"/>
                        <a:t>682</a:t>
                      </a:r>
                    </a:p>
                  </a:txBody>
                  <a:tcPr/>
                </a:tc>
                <a:tc>
                  <a:txBody>
                    <a:bodyPr/>
                    <a:lstStyle/>
                    <a:p>
                      <a:pPr algn="ctr"/>
                      <a:r>
                        <a:rPr lang="en-US" dirty="0"/>
                        <a:t>313</a:t>
                      </a:r>
                    </a:p>
                  </a:txBody>
                  <a:tcPr/>
                </a:tc>
                <a:extLst>
                  <a:ext uri="{0D108BD9-81ED-4DB2-BD59-A6C34878D82A}">
                    <a16:rowId xmlns:a16="http://schemas.microsoft.com/office/drawing/2014/main" val="430992016"/>
                  </a:ext>
                </a:extLst>
              </a:tr>
              <a:tr h="315085">
                <a:tc>
                  <a:txBody>
                    <a:bodyPr/>
                    <a:lstStyle/>
                    <a:p>
                      <a:pPr algn="ctr"/>
                      <a:r>
                        <a:rPr lang="en-US" dirty="0"/>
                        <a:t>4</a:t>
                      </a:r>
                    </a:p>
                  </a:txBody>
                  <a:tcPr/>
                </a:tc>
                <a:tc>
                  <a:txBody>
                    <a:bodyPr/>
                    <a:lstStyle/>
                    <a:p>
                      <a:pPr algn="ctr"/>
                      <a:r>
                        <a:rPr lang="en-US" dirty="0"/>
                        <a:t>760</a:t>
                      </a:r>
                    </a:p>
                  </a:txBody>
                  <a:tcPr/>
                </a:tc>
                <a:tc>
                  <a:txBody>
                    <a:bodyPr/>
                    <a:lstStyle/>
                    <a:p>
                      <a:pPr algn="ctr"/>
                      <a:r>
                        <a:rPr lang="en-US" dirty="0"/>
                        <a:t>349</a:t>
                      </a:r>
                    </a:p>
                  </a:txBody>
                  <a:tcPr/>
                </a:tc>
                <a:extLst>
                  <a:ext uri="{0D108BD9-81ED-4DB2-BD59-A6C34878D82A}">
                    <a16:rowId xmlns:a16="http://schemas.microsoft.com/office/drawing/2014/main" val="2671315544"/>
                  </a:ext>
                </a:extLst>
              </a:tr>
              <a:tr h="315085">
                <a:tc>
                  <a:txBody>
                    <a:bodyPr/>
                    <a:lstStyle/>
                    <a:p>
                      <a:pPr algn="ctr"/>
                      <a:r>
                        <a:rPr lang="en-US" dirty="0"/>
                        <a:t>5</a:t>
                      </a:r>
                    </a:p>
                  </a:txBody>
                  <a:tcPr/>
                </a:tc>
                <a:tc>
                  <a:txBody>
                    <a:bodyPr/>
                    <a:lstStyle/>
                    <a:p>
                      <a:pPr algn="ctr"/>
                      <a:r>
                        <a:rPr lang="en-US" dirty="0"/>
                        <a:t>837</a:t>
                      </a:r>
                    </a:p>
                  </a:txBody>
                  <a:tcPr/>
                </a:tc>
                <a:tc>
                  <a:txBody>
                    <a:bodyPr/>
                    <a:lstStyle/>
                    <a:p>
                      <a:pPr algn="ctr"/>
                      <a:r>
                        <a:rPr lang="en-US" dirty="0"/>
                        <a:t>379</a:t>
                      </a:r>
                    </a:p>
                  </a:txBody>
                  <a:tcPr/>
                </a:tc>
                <a:extLst>
                  <a:ext uri="{0D108BD9-81ED-4DB2-BD59-A6C34878D82A}">
                    <a16:rowId xmlns:a16="http://schemas.microsoft.com/office/drawing/2014/main" val="2538797090"/>
                  </a:ext>
                </a:extLst>
              </a:tr>
              <a:tr h="315085">
                <a:tc>
                  <a:txBody>
                    <a:bodyPr/>
                    <a:lstStyle/>
                    <a:p>
                      <a:pPr algn="ctr"/>
                      <a:r>
                        <a:rPr lang="en-US" dirty="0"/>
                        <a:t>6</a:t>
                      </a:r>
                    </a:p>
                  </a:txBody>
                  <a:tcPr/>
                </a:tc>
                <a:tc>
                  <a:txBody>
                    <a:bodyPr/>
                    <a:lstStyle/>
                    <a:p>
                      <a:pPr algn="ctr"/>
                      <a:r>
                        <a:rPr lang="en-US" dirty="0"/>
                        <a:t>915</a:t>
                      </a:r>
                    </a:p>
                  </a:txBody>
                  <a:tcPr/>
                </a:tc>
                <a:tc>
                  <a:txBody>
                    <a:bodyPr/>
                    <a:lstStyle/>
                    <a:p>
                      <a:pPr algn="ctr"/>
                      <a:r>
                        <a:rPr lang="en-US" dirty="0"/>
                        <a:t>413</a:t>
                      </a:r>
                    </a:p>
                  </a:txBody>
                  <a:tcPr/>
                </a:tc>
                <a:extLst>
                  <a:ext uri="{0D108BD9-81ED-4DB2-BD59-A6C34878D82A}">
                    <a16:rowId xmlns:a16="http://schemas.microsoft.com/office/drawing/2014/main" val="1742437927"/>
                  </a:ext>
                </a:extLst>
              </a:tr>
              <a:tr h="315085">
                <a:tc>
                  <a:txBody>
                    <a:bodyPr/>
                    <a:lstStyle/>
                    <a:p>
                      <a:pPr algn="ctr"/>
                      <a:r>
                        <a:rPr lang="en-US" dirty="0"/>
                        <a:t>7</a:t>
                      </a:r>
                    </a:p>
                  </a:txBody>
                  <a:tcPr/>
                </a:tc>
                <a:tc>
                  <a:txBody>
                    <a:bodyPr/>
                    <a:lstStyle/>
                    <a:p>
                      <a:pPr algn="ctr"/>
                      <a:r>
                        <a:rPr lang="en-US" dirty="0"/>
                        <a:t>985</a:t>
                      </a:r>
                    </a:p>
                  </a:txBody>
                  <a:tcPr/>
                </a:tc>
                <a:tc>
                  <a:txBody>
                    <a:bodyPr/>
                    <a:lstStyle/>
                    <a:p>
                      <a:pPr algn="ctr"/>
                      <a:r>
                        <a:rPr lang="en-US" dirty="0"/>
                        <a:t>449</a:t>
                      </a:r>
                    </a:p>
                  </a:txBody>
                  <a:tcPr/>
                </a:tc>
                <a:extLst>
                  <a:ext uri="{0D108BD9-81ED-4DB2-BD59-A6C34878D82A}">
                    <a16:rowId xmlns:a16="http://schemas.microsoft.com/office/drawing/2014/main" val="2612675733"/>
                  </a:ext>
                </a:extLst>
              </a:tr>
            </a:tbl>
          </a:graphicData>
        </a:graphic>
      </p:graphicFrame>
    </p:spTree>
    <p:extLst>
      <p:ext uri="{BB962C8B-B14F-4D97-AF65-F5344CB8AC3E}">
        <p14:creationId xmlns:p14="http://schemas.microsoft.com/office/powerpoint/2010/main" val="3113118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3DD53-B54C-4B47-BEA9-1F7C66F0D2B2}"/>
              </a:ext>
            </a:extLst>
          </p:cNvPr>
          <p:cNvSpPr txBox="1"/>
          <p:nvPr/>
        </p:nvSpPr>
        <p:spPr>
          <a:xfrm>
            <a:off x="10290139" y="442093"/>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4" name="TextBox 3">
            <a:extLst>
              <a:ext uri="{FF2B5EF4-FFF2-40B4-BE49-F238E27FC236}">
                <a16:creationId xmlns:a16="http://schemas.microsoft.com/office/drawing/2014/main" id="{53295FAF-BDB9-4EC6-9B21-DDC6AC4C97B2}"/>
              </a:ext>
            </a:extLst>
          </p:cNvPr>
          <p:cNvSpPr txBox="1"/>
          <p:nvPr/>
        </p:nvSpPr>
        <p:spPr>
          <a:xfrm>
            <a:off x="-221017" y="442094"/>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2" name="TextBox 1">
            <a:extLst>
              <a:ext uri="{FF2B5EF4-FFF2-40B4-BE49-F238E27FC236}">
                <a16:creationId xmlns:a16="http://schemas.microsoft.com/office/drawing/2014/main" id="{9B2EED6B-F18D-4C8E-B105-FDAD1C48D652}"/>
              </a:ext>
            </a:extLst>
          </p:cNvPr>
          <p:cNvSpPr txBox="1"/>
          <p:nvPr/>
        </p:nvSpPr>
        <p:spPr>
          <a:xfrm>
            <a:off x="189456" y="85681"/>
            <a:ext cx="5766079" cy="584775"/>
          </a:xfrm>
          <a:prstGeom prst="rect">
            <a:avLst/>
          </a:prstGeom>
          <a:noFill/>
        </p:spPr>
        <p:txBody>
          <a:bodyPr wrap="square" rtlCol="0">
            <a:spAutoFit/>
          </a:bodyPr>
          <a:lstStyle/>
          <a:p>
            <a:r>
              <a:rPr lang="en-US" sz="3200" dirty="0">
                <a:latin typeface="Georgia" panose="02040502050405020303" pitchFamily="18" charset="0"/>
              </a:rPr>
              <a:t>[</a:t>
            </a:r>
            <a:r>
              <a:rPr lang="en-US" sz="3200" b="1" dirty="0">
                <a:latin typeface="Georgia" panose="02040502050405020303" pitchFamily="18" charset="0"/>
              </a:rPr>
              <a:t>Experiments and Results</a:t>
            </a:r>
            <a:r>
              <a:rPr lang="en-US" sz="3200" dirty="0">
                <a:latin typeface="Georgia" panose="02040502050405020303" pitchFamily="18" charset="0"/>
              </a:rPr>
              <a:t>]</a:t>
            </a:r>
            <a:endParaRPr lang="en-US" sz="3200" b="1" dirty="0">
              <a:latin typeface="Georgia" panose="02040502050405020303" pitchFamily="18" charset="0"/>
            </a:endParaRPr>
          </a:p>
        </p:txBody>
      </p:sp>
      <p:sp>
        <p:nvSpPr>
          <p:cNvPr id="6" name="TextBox 5">
            <a:extLst>
              <a:ext uri="{FF2B5EF4-FFF2-40B4-BE49-F238E27FC236}">
                <a16:creationId xmlns:a16="http://schemas.microsoft.com/office/drawing/2014/main" id="{A63E382B-FC09-45E1-991B-661DB25F1F1E}"/>
              </a:ext>
            </a:extLst>
          </p:cNvPr>
          <p:cNvSpPr txBox="1"/>
          <p:nvPr/>
        </p:nvSpPr>
        <p:spPr>
          <a:xfrm>
            <a:off x="895350" y="1981200"/>
            <a:ext cx="2882173" cy="923330"/>
          </a:xfrm>
          <a:prstGeom prst="rect">
            <a:avLst/>
          </a:prstGeom>
          <a:noFill/>
        </p:spPr>
        <p:txBody>
          <a:bodyPr wrap="square" rtlCol="0">
            <a:spAutoFit/>
          </a:bodyPr>
          <a:lstStyle/>
          <a:p>
            <a:r>
              <a:rPr lang="en-US" sz="1800" b="0" i="1" u="none" strike="noStrike" baseline="0" dirty="0">
                <a:latin typeface="Georgia" panose="02040502050405020303" pitchFamily="18" charset="0"/>
              </a:rPr>
              <a:t>Matrix Multiplication (Partial): Full Test Schematics</a:t>
            </a:r>
            <a:endParaRPr lang="en-US" b="1" i="1" dirty="0">
              <a:latin typeface="Georgia" panose="02040502050405020303" pitchFamily="18" charset="0"/>
            </a:endParaRPr>
          </a:p>
        </p:txBody>
      </p:sp>
      <p:pic>
        <p:nvPicPr>
          <p:cNvPr id="7" name="Graphic 6">
            <a:extLst>
              <a:ext uri="{FF2B5EF4-FFF2-40B4-BE49-F238E27FC236}">
                <a16:creationId xmlns:a16="http://schemas.microsoft.com/office/drawing/2014/main" id="{1E85744C-F273-4D99-B834-C7834ABD943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356" t="17778" r="37040" b="25555"/>
          <a:stretch/>
        </p:blipFill>
        <p:spPr>
          <a:xfrm>
            <a:off x="4096517" y="907335"/>
            <a:ext cx="7226300" cy="6211371"/>
          </a:xfrm>
          <a:prstGeom prst="rect">
            <a:avLst/>
          </a:prstGeom>
        </p:spPr>
      </p:pic>
    </p:spTree>
    <p:extLst>
      <p:ext uri="{BB962C8B-B14F-4D97-AF65-F5344CB8AC3E}">
        <p14:creationId xmlns:p14="http://schemas.microsoft.com/office/powerpoint/2010/main" val="3872458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3DD53-B54C-4B47-BEA9-1F7C66F0D2B2}"/>
              </a:ext>
            </a:extLst>
          </p:cNvPr>
          <p:cNvSpPr txBox="1"/>
          <p:nvPr/>
        </p:nvSpPr>
        <p:spPr>
          <a:xfrm>
            <a:off x="10290139" y="442093"/>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4" name="TextBox 3">
            <a:extLst>
              <a:ext uri="{FF2B5EF4-FFF2-40B4-BE49-F238E27FC236}">
                <a16:creationId xmlns:a16="http://schemas.microsoft.com/office/drawing/2014/main" id="{53295FAF-BDB9-4EC6-9B21-DDC6AC4C97B2}"/>
              </a:ext>
            </a:extLst>
          </p:cNvPr>
          <p:cNvSpPr txBox="1"/>
          <p:nvPr/>
        </p:nvSpPr>
        <p:spPr>
          <a:xfrm>
            <a:off x="-221017" y="442094"/>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2" name="TextBox 1">
            <a:extLst>
              <a:ext uri="{FF2B5EF4-FFF2-40B4-BE49-F238E27FC236}">
                <a16:creationId xmlns:a16="http://schemas.microsoft.com/office/drawing/2014/main" id="{9B2EED6B-F18D-4C8E-B105-FDAD1C48D652}"/>
              </a:ext>
            </a:extLst>
          </p:cNvPr>
          <p:cNvSpPr txBox="1"/>
          <p:nvPr/>
        </p:nvSpPr>
        <p:spPr>
          <a:xfrm>
            <a:off x="482320" y="598016"/>
            <a:ext cx="7061480" cy="584775"/>
          </a:xfrm>
          <a:prstGeom prst="rect">
            <a:avLst/>
          </a:prstGeom>
          <a:noFill/>
        </p:spPr>
        <p:txBody>
          <a:bodyPr wrap="square" rtlCol="0">
            <a:spAutoFit/>
          </a:bodyPr>
          <a:lstStyle/>
          <a:p>
            <a:r>
              <a:rPr lang="en-US" sz="3200" dirty="0">
                <a:latin typeface="Georgia" panose="02040502050405020303" pitchFamily="18" charset="0"/>
              </a:rPr>
              <a:t>[</a:t>
            </a:r>
            <a:r>
              <a:rPr lang="en-US" sz="3200" b="1" dirty="0">
                <a:latin typeface="Georgia" panose="02040502050405020303" pitchFamily="18" charset="0"/>
              </a:rPr>
              <a:t>Observations and Conclusion</a:t>
            </a:r>
            <a:r>
              <a:rPr lang="en-US" sz="3200" dirty="0">
                <a:latin typeface="Georgia" panose="02040502050405020303" pitchFamily="18" charset="0"/>
              </a:rPr>
              <a:t>]</a:t>
            </a:r>
            <a:endParaRPr lang="en-US" sz="3200" b="1" dirty="0">
              <a:latin typeface="Georgia" panose="02040502050405020303" pitchFamily="18" charset="0"/>
            </a:endParaRPr>
          </a:p>
        </p:txBody>
      </p:sp>
      <p:sp>
        <p:nvSpPr>
          <p:cNvPr id="3" name="TextBox 2">
            <a:extLst>
              <a:ext uri="{FF2B5EF4-FFF2-40B4-BE49-F238E27FC236}">
                <a16:creationId xmlns:a16="http://schemas.microsoft.com/office/drawing/2014/main" id="{43B5C516-CA8B-4C1C-9287-7B4969F9B355}"/>
              </a:ext>
            </a:extLst>
          </p:cNvPr>
          <p:cNvSpPr txBox="1"/>
          <p:nvPr/>
        </p:nvSpPr>
        <p:spPr>
          <a:xfrm>
            <a:off x="990600" y="2133600"/>
            <a:ext cx="10160000" cy="2585323"/>
          </a:xfrm>
          <a:prstGeom prst="rect">
            <a:avLst/>
          </a:prstGeom>
          <a:noFill/>
        </p:spPr>
        <p:txBody>
          <a:bodyPr wrap="square" rtlCol="0">
            <a:spAutoFit/>
          </a:bodyPr>
          <a:lstStyle/>
          <a:p>
            <a:pPr marL="285750" indent="-285750" algn="just">
              <a:buFont typeface="Arial" panose="020B0604020202020204" pitchFamily="34" charset="0"/>
              <a:buChar char="•"/>
            </a:pPr>
            <a:r>
              <a:rPr lang="en-US" sz="1800" b="0" i="0" u="none" strike="noStrike" baseline="0" dirty="0">
                <a:latin typeface="Georgia" panose="02040502050405020303" pitchFamily="18" charset="0"/>
              </a:rPr>
              <a:t>So what we have observed is that the circuit behaves as it should.</a:t>
            </a:r>
          </a:p>
          <a:p>
            <a:pPr marL="285750" indent="-285750" algn="just">
              <a:buFont typeface="Arial" panose="020B0604020202020204" pitchFamily="34" charset="0"/>
              <a:buChar char="•"/>
            </a:pPr>
            <a:r>
              <a:rPr lang="en-US" dirty="0">
                <a:latin typeface="Georgia" panose="02040502050405020303" pitchFamily="18" charset="0"/>
              </a:rPr>
              <a:t>C</a:t>
            </a:r>
            <a:r>
              <a:rPr lang="en-US" sz="1800" b="0" i="0" u="none" strike="noStrike" baseline="0" dirty="0">
                <a:latin typeface="Georgia" panose="02040502050405020303" pitchFamily="18" charset="0"/>
              </a:rPr>
              <a:t>omponent tolerance and device matching is a key factor in getting a undistorted output. </a:t>
            </a:r>
          </a:p>
          <a:p>
            <a:pPr marL="285750" indent="-285750" algn="just">
              <a:buFont typeface="Arial" panose="020B0604020202020204" pitchFamily="34" charset="0"/>
              <a:buChar char="•"/>
            </a:pPr>
            <a:r>
              <a:rPr lang="en-US" sz="1800" b="0" i="0" u="none" strike="noStrike" baseline="0" dirty="0">
                <a:latin typeface="Georgia" panose="02040502050405020303" pitchFamily="18" charset="0"/>
              </a:rPr>
              <a:t>Input voltage range is quite limited for the desired behavior. </a:t>
            </a:r>
          </a:p>
          <a:p>
            <a:pPr marL="285750" indent="-285750" algn="just">
              <a:buFont typeface="Arial" panose="020B0604020202020204" pitchFamily="34" charset="0"/>
              <a:buChar char="•"/>
            </a:pPr>
            <a:r>
              <a:rPr lang="en-US" sz="1800" b="0" i="0" u="none" strike="noStrike" baseline="0" dirty="0">
                <a:latin typeface="Georgia" panose="02040502050405020303" pitchFamily="18" charset="0"/>
              </a:rPr>
              <a:t>We'll have to use a very high resolution and ultra-low noise DAC. </a:t>
            </a:r>
          </a:p>
          <a:p>
            <a:pPr marL="285750" indent="-285750" algn="just">
              <a:buFont typeface="Arial" panose="020B0604020202020204" pitchFamily="34" charset="0"/>
              <a:buChar char="•"/>
            </a:pPr>
            <a:r>
              <a:rPr lang="en-US" sz="1800" b="0" i="0" u="none" strike="noStrike" baseline="0" dirty="0">
                <a:latin typeface="Georgia" panose="02040502050405020303" pitchFamily="18" charset="0"/>
              </a:rPr>
              <a:t>The output is heavily dependent upon environmental conditions and natural variability</a:t>
            </a:r>
            <a:r>
              <a:rPr lang="en-US" dirty="0">
                <a:latin typeface="Georgia" panose="02040502050405020303" pitchFamily="18" charset="0"/>
              </a:rPr>
              <a:t>.</a:t>
            </a:r>
          </a:p>
          <a:p>
            <a:pPr marL="285750" indent="-285750" algn="just">
              <a:buFont typeface="Arial" panose="020B0604020202020204" pitchFamily="34" charset="0"/>
              <a:buChar char="•"/>
            </a:pPr>
            <a:r>
              <a:rPr lang="en-US" sz="1800" b="0" i="0" u="none" strike="noStrike" baseline="0" dirty="0">
                <a:latin typeface="Georgia" panose="02040502050405020303" pitchFamily="18" charset="0"/>
              </a:rPr>
              <a:t>This is more suitable for those applications where the precision is not so important.</a:t>
            </a:r>
          </a:p>
          <a:p>
            <a:pPr algn="just"/>
            <a:endParaRPr lang="en-US" sz="1800" b="0" i="0" u="none" strike="noStrike" baseline="0" dirty="0">
              <a:latin typeface="Georgia" panose="02040502050405020303" pitchFamily="18" charset="0"/>
            </a:endParaRPr>
          </a:p>
          <a:p>
            <a:pPr algn="just"/>
            <a:r>
              <a:rPr lang="en-US" sz="1800" b="0" i="0" u="none" strike="noStrike" baseline="0" dirty="0">
                <a:latin typeface="Georgia" panose="02040502050405020303" pitchFamily="18" charset="0"/>
              </a:rPr>
              <a:t>So from our observations, we may conclude that the this approach of doing matrix multiplication could be an alternative to the digital computation.</a:t>
            </a:r>
            <a:endParaRPr lang="en-US" dirty="0">
              <a:latin typeface="Georgia" panose="02040502050405020303" pitchFamily="18" charset="0"/>
            </a:endParaRPr>
          </a:p>
        </p:txBody>
      </p:sp>
    </p:spTree>
    <p:extLst>
      <p:ext uri="{BB962C8B-B14F-4D97-AF65-F5344CB8AC3E}">
        <p14:creationId xmlns:p14="http://schemas.microsoft.com/office/powerpoint/2010/main" val="860522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3DD53-B54C-4B47-BEA9-1F7C66F0D2B2}"/>
              </a:ext>
            </a:extLst>
          </p:cNvPr>
          <p:cNvSpPr txBox="1"/>
          <p:nvPr/>
        </p:nvSpPr>
        <p:spPr>
          <a:xfrm>
            <a:off x="10290139" y="442093"/>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4" name="TextBox 3">
            <a:extLst>
              <a:ext uri="{FF2B5EF4-FFF2-40B4-BE49-F238E27FC236}">
                <a16:creationId xmlns:a16="http://schemas.microsoft.com/office/drawing/2014/main" id="{53295FAF-BDB9-4EC6-9B21-DDC6AC4C97B2}"/>
              </a:ext>
            </a:extLst>
          </p:cNvPr>
          <p:cNvSpPr txBox="1"/>
          <p:nvPr/>
        </p:nvSpPr>
        <p:spPr>
          <a:xfrm>
            <a:off x="-221017" y="442094"/>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2" name="TextBox 1">
            <a:extLst>
              <a:ext uri="{FF2B5EF4-FFF2-40B4-BE49-F238E27FC236}">
                <a16:creationId xmlns:a16="http://schemas.microsoft.com/office/drawing/2014/main" id="{9B2EED6B-F18D-4C8E-B105-FDAD1C48D652}"/>
              </a:ext>
            </a:extLst>
          </p:cNvPr>
          <p:cNvSpPr txBox="1"/>
          <p:nvPr/>
        </p:nvSpPr>
        <p:spPr>
          <a:xfrm>
            <a:off x="482320" y="598016"/>
            <a:ext cx="7061480" cy="584775"/>
          </a:xfrm>
          <a:prstGeom prst="rect">
            <a:avLst/>
          </a:prstGeom>
          <a:noFill/>
        </p:spPr>
        <p:txBody>
          <a:bodyPr wrap="square" rtlCol="0">
            <a:spAutoFit/>
          </a:bodyPr>
          <a:lstStyle/>
          <a:p>
            <a:r>
              <a:rPr lang="en-US" sz="3200" dirty="0">
                <a:latin typeface="Georgia" panose="02040502050405020303" pitchFamily="18" charset="0"/>
              </a:rPr>
              <a:t>[</a:t>
            </a:r>
            <a:r>
              <a:rPr lang="en-US" sz="3200" b="1" dirty="0">
                <a:latin typeface="Georgia" panose="02040502050405020303" pitchFamily="18" charset="0"/>
              </a:rPr>
              <a:t>Future Scopes</a:t>
            </a:r>
            <a:r>
              <a:rPr lang="en-US" sz="3200" dirty="0">
                <a:latin typeface="Georgia" panose="02040502050405020303" pitchFamily="18" charset="0"/>
              </a:rPr>
              <a:t>]</a:t>
            </a:r>
            <a:endParaRPr lang="en-US" sz="3200" b="1" dirty="0">
              <a:latin typeface="Georgia" panose="02040502050405020303" pitchFamily="18" charset="0"/>
            </a:endParaRPr>
          </a:p>
        </p:txBody>
      </p:sp>
      <p:sp>
        <p:nvSpPr>
          <p:cNvPr id="3" name="TextBox 2">
            <a:extLst>
              <a:ext uri="{FF2B5EF4-FFF2-40B4-BE49-F238E27FC236}">
                <a16:creationId xmlns:a16="http://schemas.microsoft.com/office/drawing/2014/main" id="{43B5C516-CA8B-4C1C-9287-7B4969F9B355}"/>
              </a:ext>
            </a:extLst>
          </p:cNvPr>
          <p:cNvSpPr txBox="1"/>
          <p:nvPr/>
        </p:nvSpPr>
        <p:spPr>
          <a:xfrm>
            <a:off x="990600" y="2133600"/>
            <a:ext cx="10160000" cy="2308324"/>
          </a:xfrm>
          <a:prstGeom prst="rect">
            <a:avLst/>
          </a:prstGeom>
          <a:noFill/>
        </p:spPr>
        <p:txBody>
          <a:bodyPr wrap="square" rtlCol="0">
            <a:spAutoFit/>
          </a:bodyPr>
          <a:lstStyle/>
          <a:p>
            <a:pPr algn="just"/>
            <a:r>
              <a:rPr lang="en-US" sz="1800" b="0" i="0" u="none" strike="noStrike" baseline="0" dirty="0">
                <a:latin typeface="Georgia" panose="02040502050405020303" pitchFamily="18" charset="0"/>
              </a:rPr>
              <a:t>This approach could find its way to every scientific applications because of its real-time numerical ability. In particular AI/ML is a great area for the application of this technique. Real-time object detection, speech recognition could be useful for the differently-able persons. This can also help to take instant decisions based on objective measures and could thousands of lives.</a:t>
            </a:r>
          </a:p>
          <a:p>
            <a:pPr algn="just"/>
            <a:endParaRPr lang="en-US" sz="1800" b="0" i="0" u="none" strike="noStrike" baseline="0" dirty="0">
              <a:latin typeface="Georgia" panose="02040502050405020303" pitchFamily="18" charset="0"/>
            </a:endParaRPr>
          </a:p>
          <a:p>
            <a:pPr algn="just"/>
            <a:r>
              <a:rPr lang="en-US" sz="1800" b="0" i="0" u="none" strike="noStrike" baseline="0" dirty="0">
                <a:latin typeface="Georgia" panose="02040502050405020303" pitchFamily="18" charset="0"/>
              </a:rPr>
              <a:t>In addition to this, a full fledged Analog Processing Unit which can do other mathematical calculations than just matrix multiplication such as solving partial differential equations could revolutionize the numerical methods and computational power.</a:t>
            </a:r>
            <a:endParaRPr lang="en-US" dirty="0">
              <a:latin typeface="Georgia" panose="02040502050405020303" pitchFamily="18" charset="0"/>
            </a:endParaRPr>
          </a:p>
        </p:txBody>
      </p:sp>
    </p:spTree>
    <p:extLst>
      <p:ext uri="{BB962C8B-B14F-4D97-AF65-F5344CB8AC3E}">
        <p14:creationId xmlns:p14="http://schemas.microsoft.com/office/powerpoint/2010/main" val="270963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35D7742-3A79-425E-97A9-7AEAAF345484}"/>
              </a:ext>
            </a:extLst>
          </p:cNvPr>
          <p:cNvGrpSpPr/>
          <p:nvPr/>
        </p:nvGrpSpPr>
        <p:grpSpPr>
          <a:xfrm>
            <a:off x="901252" y="940479"/>
            <a:ext cx="10389496" cy="4323819"/>
            <a:chOff x="644799" y="915079"/>
            <a:chExt cx="10389496" cy="4323819"/>
          </a:xfrm>
        </p:grpSpPr>
        <p:grpSp>
          <p:nvGrpSpPr>
            <p:cNvPr id="3" name="Group 2">
              <a:extLst>
                <a:ext uri="{FF2B5EF4-FFF2-40B4-BE49-F238E27FC236}">
                  <a16:creationId xmlns:a16="http://schemas.microsoft.com/office/drawing/2014/main" id="{FE0303EE-8BB2-4ECC-A081-015670D6C500}"/>
                </a:ext>
              </a:extLst>
            </p:cNvPr>
            <p:cNvGrpSpPr/>
            <p:nvPr/>
          </p:nvGrpSpPr>
          <p:grpSpPr>
            <a:xfrm>
              <a:off x="6378301" y="915079"/>
              <a:ext cx="4655994" cy="4323819"/>
              <a:chOff x="6378301" y="915079"/>
              <a:chExt cx="4655994" cy="4323819"/>
            </a:xfrm>
          </p:grpSpPr>
          <p:sp>
            <p:nvSpPr>
              <p:cNvPr id="9" name="TextBox 8">
                <a:extLst>
                  <a:ext uri="{FF2B5EF4-FFF2-40B4-BE49-F238E27FC236}">
                    <a16:creationId xmlns:a16="http://schemas.microsoft.com/office/drawing/2014/main" id="{2D69219F-4E5E-4833-8BEA-86F9B49AFF17}"/>
                  </a:ext>
                </a:extLst>
              </p:cNvPr>
              <p:cNvSpPr txBox="1"/>
              <p:nvPr/>
            </p:nvSpPr>
            <p:spPr>
              <a:xfrm>
                <a:off x="6652221" y="915079"/>
                <a:ext cx="3949700" cy="3888309"/>
              </a:xfrm>
              <a:prstGeom prst="rect">
                <a:avLst/>
              </a:prstGeom>
              <a:noFill/>
            </p:spPr>
            <p:txBody>
              <a:bodyPr wrap="square" rtlCol="0">
                <a:spAutoFit/>
              </a:bodyPr>
              <a:lstStyle/>
              <a:p>
                <a:pPr algn="ctr">
                  <a:lnSpc>
                    <a:spcPct val="250000"/>
                  </a:lnSpc>
                </a:pPr>
                <a:r>
                  <a:rPr lang="en-US" sz="5400" dirty="0">
                    <a:latin typeface="Georgia" panose="02040502050405020303" pitchFamily="18" charset="0"/>
                  </a:rPr>
                  <a:t>1		   0</a:t>
                </a:r>
              </a:p>
              <a:p>
                <a:pPr algn="ctr">
                  <a:lnSpc>
                    <a:spcPct val="250000"/>
                  </a:lnSpc>
                </a:pPr>
                <a:r>
                  <a:rPr lang="en-US" sz="5400" dirty="0">
                    <a:latin typeface="Georgia" panose="02040502050405020303" pitchFamily="18" charset="0"/>
                  </a:rPr>
                  <a:t>0		You</a:t>
                </a:r>
              </a:p>
            </p:txBody>
          </p:sp>
          <p:sp>
            <p:nvSpPr>
              <p:cNvPr id="12" name="TextBox 11">
                <a:extLst>
                  <a:ext uri="{FF2B5EF4-FFF2-40B4-BE49-F238E27FC236}">
                    <a16:creationId xmlns:a16="http://schemas.microsoft.com/office/drawing/2014/main" id="{82C405FD-7757-48EF-A40D-5280681A42D8}"/>
                  </a:ext>
                </a:extLst>
              </p:cNvPr>
              <p:cNvSpPr txBox="1"/>
              <p:nvPr/>
            </p:nvSpPr>
            <p:spPr>
              <a:xfrm>
                <a:off x="6378301" y="1619100"/>
                <a:ext cx="547841" cy="3619797"/>
              </a:xfrm>
              <a:custGeom>
                <a:avLst/>
                <a:gdLst/>
                <a:ahLst/>
                <a:cxnLst/>
                <a:rect l="l" t="t" r="r" b="b"/>
                <a:pathLst>
                  <a:path w="547841" h="1879927">
                    <a:moveTo>
                      <a:pt x="0" y="0"/>
                    </a:moveTo>
                    <a:lnTo>
                      <a:pt x="547841" y="0"/>
                    </a:lnTo>
                    <a:lnTo>
                      <a:pt x="547841" y="93534"/>
                    </a:lnTo>
                    <a:lnTo>
                      <a:pt x="182956" y="93534"/>
                    </a:lnTo>
                    <a:lnTo>
                      <a:pt x="182956" y="1785365"/>
                    </a:lnTo>
                    <a:lnTo>
                      <a:pt x="547841" y="1785365"/>
                    </a:lnTo>
                    <a:lnTo>
                      <a:pt x="547841" y="1879927"/>
                    </a:lnTo>
                    <a:lnTo>
                      <a:pt x="0" y="1879927"/>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6600" dirty="0">
                  <a:latin typeface="Georgia" panose="02040502050405020303" pitchFamily="18" charset="0"/>
                </a:endParaRPr>
              </a:p>
            </p:txBody>
          </p:sp>
          <p:sp>
            <p:nvSpPr>
              <p:cNvPr id="14" name="TextBox 13">
                <a:extLst>
                  <a:ext uri="{FF2B5EF4-FFF2-40B4-BE49-F238E27FC236}">
                    <a16:creationId xmlns:a16="http://schemas.microsoft.com/office/drawing/2014/main" id="{8D6968FB-AE57-44BB-A4DD-DE87FDE02C26}"/>
                  </a:ext>
                </a:extLst>
              </p:cNvPr>
              <p:cNvSpPr txBox="1"/>
              <p:nvPr/>
            </p:nvSpPr>
            <p:spPr>
              <a:xfrm>
                <a:off x="10486455" y="1619101"/>
                <a:ext cx="547840" cy="3619797"/>
              </a:xfrm>
              <a:custGeom>
                <a:avLst/>
                <a:gdLst/>
                <a:ahLst/>
                <a:cxnLst/>
                <a:rect l="l" t="t" r="r" b="b"/>
                <a:pathLst>
                  <a:path w="547840" h="1879927">
                    <a:moveTo>
                      <a:pt x="0" y="0"/>
                    </a:moveTo>
                    <a:lnTo>
                      <a:pt x="547840" y="0"/>
                    </a:lnTo>
                    <a:lnTo>
                      <a:pt x="547840" y="1879927"/>
                    </a:lnTo>
                    <a:lnTo>
                      <a:pt x="0" y="1879927"/>
                    </a:lnTo>
                    <a:lnTo>
                      <a:pt x="0" y="1785365"/>
                    </a:lnTo>
                    <a:lnTo>
                      <a:pt x="364884" y="1785365"/>
                    </a:lnTo>
                    <a:lnTo>
                      <a:pt x="364884" y="93534"/>
                    </a:lnTo>
                    <a:lnTo>
                      <a:pt x="0" y="93534"/>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6600" dirty="0">
                  <a:latin typeface="Georgia" panose="02040502050405020303" pitchFamily="18" charset="0"/>
                </a:endParaRPr>
              </a:p>
            </p:txBody>
          </p:sp>
        </p:grpSp>
        <p:grpSp>
          <p:nvGrpSpPr>
            <p:cNvPr id="2" name="Group 1">
              <a:extLst>
                <a:ext uri="{FF2B5EF4-FFF2-40B4-BE49-F238E27FC236}">
                  <a16:creationId xmlns:a16="http://schemas.microsoft.com/office/drawing/2014/main" id="{35BA953A-DEF8-4801-96FC-FDE303037DAE}"/>
                </a:ext>
              </a:extLst>
            </p:cNvPr>
            <p:cNvGrpSpPr/>
            <p:nvPr/>
          </p:nvGrpSpPr>
          <p:grpSpPr>
            <a:xfrm>
              <a:off x="644799" y="2614164"/>
              <a:ext cx="4767078" cy="1413470"/>
              <a:chOff x="1686199" y="2614164"/>
              <a:chExt cx="4767078" cy="1413470"/>
            </a:xfrm>
          </p:grpSpPr>
          <p:sp>
            <p:nvSpPr>
              <p:cNvPr id="6" name="TextBox 5">
                <a:extLst>
                  <a:ext uri="{FF2B5EF4-FFF2-40B4-BE49-F238E27FC236}">
                    <a16:creationId xmlns:a16="http://schemas.microsoft.com/office/drawing/2014/main" id="{C5B627F4-6DF1-4A6F-B5B1-18139959BF8E}"/>
                  </a:ext>
                </a:extLst>
              </p:cNvPr>
              <p:cNvSpPr txBox="1"/>
              <p:nvPr/>
            </p:nvSpPr>
            <p:spPr>
              <a:xfrm>
                <a:off x="2146300" y="2859234"/>
                <a:ext cx="3949700" cy="923330"/>
              </a:xfrm>
              <a:prstGeom prst="rect">
                <a:avLst/>
              </a:prstGeom>
              <a:noFill/>
            </p:spPr>
            <p:txBody>
              <a:bodyPr wrap="square" rtlCol="0">
                <a:spAutoFit/>
              </a:bodyPr>
              <a:lstStyle/>
              <a:p>
                <a:r>
                  <a:rPr lang="en-US" sz="5400" dirty="0">
                    <a:latin typeface="Georgia" panose="02040502050405020303" pitchFamily="18" charset="0"/>
                  </a:rPr>
                  <a:t>Thank         1</a:t>
                </a:r>
              </a:p>
            </p:txBody>
          </p:sp>
          <p:sp>
            <p:nvSpPr>
              <p:cNvPr id="15" name="TextBox 14">
                <a:extLst>
                  <a:ext uri="{FF2B5EF4-FFF2-40B4-BE49-F238E27FC236}">
                    <a16:creationId xmlns:a16="http://schemas.microsoft.com/office/drawing/2014/main" id="{AAD384F4-3E15-428E-99EA-66E182CF68C4}"/>
                  </a:ext>
                </a:extLst>
              </p:cNvPr>
              <p:cNvSpPr txBox="1"/>
              <p:nvPr/>
            </p:nvSpPr>
            <p:spPr>
              <a:xfrm>
                <a:off x="1686199" y="2614164"/>
                <a:ext cx="547841" cy="1413470"/>
              </a:xfrm>
              <a:custGeom>
                <a:avLst/>
                <a:gdLst/>
                <a:ahLst/>
                <a:cxnLst/>
                <a:rect l="l" t="t" r="r" b="b"/>
                <a:pathLst>
                  <a:path w="547841" h="1879927">
                    <a:moveTo>
                      <a:pt x="0" y="0"/>
                    </a:moveTo>
                    <a:lnTo>
                      <a:pt x="547841" y="0"/>
                    </a:lnTo>
                    <a:lnTo>
                      <a:pt x="547841" y="93534"/>
                    </a:lnTo>
                    <a:lnTo>
                      <a:pt x="182956" y="93534"/>
                    </a:lnTo>
                    <a:lnTo>
                      <a:pt x="182956" y="1785365"/>
                    </a:lnTo>
                    <a:lnTo>
                      <a:pt x="547841" y="1785365"/>
                    </a:lnTo>
                    <a:lnTo>
                      <a:pt x="547841" y="1879927"/>
                    </a:lnTo>
                    <a:lnTo>
                      <a:pt x="0" y="1879927"/>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6600" dirty="0">
                  <a:latin typeface="Georgia" panose="02040502050405020303" pitchFamily="18" charset="0"/>
                </a:endParaRPr>
              </a:p>
            </p:txBody>
          </p:sp>
          <p:sp>
            <p:nvSpPr>
              <p:cNvPr id="16" name="TextBox 15">
                <a:extLst>
                  <a:ext uri="{FF2B5EF4-FFF2-40B4-BE49-F238E27FC236}">
                    <a16:creationId xmlns:a16="http://schemas.microsoft.com/office/drawing/2014/main" id="{8619811A-02E1-4A4F-8EEE-67DFA82E144E}"/>
                  </a:ext>
                </a:extLst>
              </p:cNvPr>
              <p:cNvSpPr txBox="1"/>
              <p:nvPr/>
            </p:nvSpPr>
            <p:spPr>
              <a:xfrm>
                <a:off x="5905437" y="2614164"/>
                <a:ext cx="547840" cy="1413470"/>
              </a:xfrm>
              <a:custGeom>
                <a:avLst/>
                <a:gdLst/>
                <a:ahLst/>
                <a:cxnLst/>
                <a:rect l="l" t="t" r="r" b="b"/>
                <a:pathLst>
                  <a:path w="547840" h="1879927">
                    <a:moveTo>
                      <a:pt x="0" y="0"/>
                    </a:moveTo>
                    <a:lnTo>
                      <a:pt x="547840" y="0"/>
                    </a:lnTo>
                    <a:lnTo>
                      <a:pt x="547840" y="1879927"/>
                    </a:lnTo>
                    <a:lnTo>
                      <a:pt x="0" y="1879927"/>
                    </a:lnTo>
                    <a:lnTo>
                      <a:pt x="0" y="1785365"/>
                    </a:lnTo>
                    <a:lnTo>
                      <a:pt x="364884" y="1785365"/>
                    </a:lnTo>
                    <a:lnTo>
                      <a:pt x="364884" y="93534"/>
                    </a:lnTo>
                    <a:lnTo>
                      <a:pt x="0" y="93534"/>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6600" dirty="0">
                  <a:latin typeface="Georgia" panose="02040502050405020303" pitchFamily="18" charset="0"/>
                </a:endParaRPr>
              </a:p>
            </p:txBody>
          </p:sp>
        </p:grpSp>
      </p:grpSp>
      <p:sp>
        <p:nvSpPr>
          <p:cNvPr id="21" name="TextBox 20">
            <a:extLst>
              <a:ext uri="{FF2B5EF4-FFF2-40B4-BE49-F238E27FC236}">
                <a16:creationId xmlns:a16="http://schemas.microsoft.com/office/drawing/2014/main" id="{C3A2239D-BFBE-49BC-8B86-D1CFAFDF4ADE}"/>
              </a:ext>
            </a:extLst>
          </p:cNvPr>
          <p:cNvSpPr txBox="1"/>
          <p:nvPr/>
        </p:nvSpPr>
        <p:spPr>
          <a:xfrm>
            <a:off x="7747000" y="0"/>
            <a:ext cx="4445000" cy="307777"/>
          </a:xfrm>
          <a:prstGeom prst="rect">
            <a:avLst/>
          </a:prstGeom>
          <a:noFill/>
        </p:spPr>
        <p:txBody>
          <a:bodyPr wrap="square">
            <a:spAutoFit/>
          </a:bodyPr>
          <a:lstStyle/>
          <a:p>
            <a:pPr algn="r"/>
            <a:r>
              <a:rPr lang="en-US" sz="1400" b="0" i="0" u="none" strike="noStrike" baseline="0" dirty="0">
                <a:latin typeface="Georgia" panose="02040502050405020303" pitchFamily="18" charset="0"/>
              </a:rPr>
              <a:t>Matrix Multiplier - An Analog Approach</a:t>
            </a:r>
            <a:endParaRPr lang="en-US" sz="1400" dirty="0">
              <a:latin typeface="Georgia" panose="02040502050405020303" pitchFamily="18" charset="0"/>
            </a:endParaRPr>
          </a:p>
        </p:txBody>
      </p:sp>
      <p:sp>
        <p:nvSpPr>
          <p:cNvPr id="13" name="TextBox 12">
            <a:extLst>
              <a:ext uri="{FF2B5EF4-FFF2-40B4-BE49-F238E27FC236}">
                <a16:creationId xmlns:a16="http://schemas.microsoft.com/office/drawing/2014/main" id="{DF3848A8-CBF2-4449-AB04-BB12CAAA5FEB}"/>
              </a:ext>
            </a:extLst>
          </p:cNvPr>
          <p:cNvSpPr txBox="1"/>
          <p:nvPr/>
        </p:nvSpPr>
        <p:spPr>
          <a:xfrm>
            <a:off x="424493" y="6417589"/>
            <a:ext cx="6440993" cy="430887"/>
          </a:xfrm>
          <a:prstGeom prst="rect">
            <a:avLst/>
          </a:prstGeom>
          <a:noFill/>
        </p:spPr>
        <p:txBody>
          <a:bodyPr wrap="square">
            <a:spAutoFit/>
          </a:bodyPr>
          <a:lstStyle/>
          <a:p>
            <a:r>
              <a:rPr lang="en-US" sz="1100" b="0" i="0" u="none" strike="noStrike" baseline="0" dirty="0">
                <a:latin typeface="Georgia" panose="02040502050405020303" pitchFamily="18" charset="0"/>
              </a:rPr>
              <a:t>Department of Electronics and Communication Engineering</a:t>
            </a:r>
          </a:p>
          <a:p>
            <a:r>
              <a:rPr lang="en-US" sz="1100" b="0" i="0" u="none" strike="noStrike" baseline="0" dirty="0">
                <a:latin typeface="Georgia" panose="02040502050405020303" pitchFamily="18" charset="0"/>
              </a:rPr>
              <a:t>Jalpaiguri Government Engineering College</a:t>
            </a:r>
          </a:p>
        </p:txBody>
      </p:sp>
      <p:pic>
        <p:nvPicPr>
          <p:cNvPr id="17" name="Picture 16">
            <a:extLst>
              <a:ext uri="{FF2B5EF4-FFF2-40B4-BE49-F238E27FC236}">
                <a16:creationId xmlns:a16="http://schemas.microsoft.com/office/drawing/2014/main" id="{C1E77AF3-D556-45A9-A3D6-A0CE56B5F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4" y="6417589"/>
            <a:ext cx="455125" cy="430887"/>
          </a:xfrm>
          <a:prstGeom prst="rect">
            <a:avLst/>
          </a:prstGeom>
        </p:spPr>
      </p:pic>
      <p:sp>
        <p:nvSpPr>
          <p:cNvPr id="18" name="TextBox 17">
            <a:extLst>
              <a:ext uri="{FF2B5EF4-FFF2-40B4-BE49-F238E27FC236}">
                <a16:creationId xmlns:a16="http://schemas.microsoft.com/office/drawing/2014/main" id="{39277FB0-B5EE-470D-8CD8-30781DCE1648}"/>
              </a:ext>
            </a:extLst>
          </p:cNvPr>
          <p:cNvSpPr txBox="1"/>
          <p:nvPr/>
        </p:nvSpPr>
        <p:spPr>
          <a:xfrm>
            <a:off x="-1" y="39994"/>
            <a:ext cx="6865487" cy="400110"/>
          </a:xfrm>
          <a:prstGeom prst="rect">
            <a:avLst/>
          </a:prstGeom>
          <a:noFill/>
        </p:spPr>
        <p:txBody>
          <a:bodyPr wrap="square">
            <a:spAutoFit/>
          </a:bodyPr>
          <a:lstStyle/>
          <a:p>
            <a:pPr algn="l"/>
            <a:r>
              <a:rPr lang="en-US" sz="1000" b="0" i="0" u="none" strike="noStrike" baseline="0" dirty="0">
                <a:latin typeface="Georgia" panose="02040502050405020303" pitchFamily="18" charset="0"/>
              </a:rPr>
              <a:t>Project Presentation in partial fulfillment of the requirements for the award of the degree of </a:t>
            </a:r>
            <a:r>
              <a:rPr lang="en-US" sz="1000" b="0" i="1" u="none" strike="noStrike" baseline="0" dirty="0">
                <a:latin typeface="Georgia" panose="02040502050405020303" pitchFamily="18" charset="0"/>
              </a:rPr>
              <a:t>Bachelor of Technology </a:t>
            </a:r>
            <a:r>
              <a:rPr lang="en-US" sz="1000" b="0" i="0" u="none" strike="noStrike" baseline="0" dirty="0">
                <a:latin typeface="Georgia" panose="02040502050405020303" pitchFamily="18" charset="0"/>
              </a:rPr>
              <a:t>in </a:t>
            </a:r>
            <a:r>
              <a:rPr lang="en-US" sz="1000" b="0" i="1" u="none" strike="noStrike" baseline="0" dirty="0">
                <a:latin typeface="Georgia" panose="02040502050405020303" pitchFamily="18" charset="0"/>
              </a:rPr>
              <a:t>Electronics and Communication Engineering.</a:t>
            </a:r>
            <a:endParaRPr lang="en-US" sz="1000" i="1" dirty="0">
              <a:latin typeface="Georgia" panose="02040502050405020303" pitchFamily="18" charset="0"/>
            </a:endParaRPr>
          </a:p>
        </p:txBody>
      </p:sp>
    </p:spTree>
    <p:extLst>
      <p:ext uri="{BB962C8B-B14F-4D97-AF65-F5344CB8AC3E}">
        <p14:creationId xmlns:p14="http://schemas.microsoft.com/office/powerpoint/2010/main" val="4237394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80F801-DE10-4D4B-AD51-FA3064EAF69E}"/>
              </a:ext>
            </a:extLst>
          </p:cNvPr>
          <p:cNvSpPr txBox="1"/>
          <p:nvPr/>
        </p:nvSpPr>
        <p:spPr>
          <a:xfrm>
            <a:off x="9957916" y="6382266"/>
            <a:ext cx="2234084" cy="369332"/>
          </a:xfrm>
          <a:prstGeom prst="rect">
            <a:avLst/>
          </a:prstGeom>
          <a:noFill/>
        </p:spPr>
        <p:txBody>
          <a:bodyPr wrap="square" rtlCol="0">
            <a:spAutoFit/>
          </a:bodyPr>
          <a:lstStyle/>
          <a:p>
            <a:r>
              <a:rPr lang="en-US" dirty="0"/>
              <a:t>End of Presentation</a:t>
            </a:r>
          </a:p>
        </p:txBody>
      </p:sp>
    </p:spTree>
    <p:extLst>
      <p:ext uri="{BB962C8B-B14F-4D97-AF65-F5344CB8AC3E}">
        <p14:creationId xmlns:p14="http://schemas.microsoft.com/office/powerpoint/2010/main" val="384617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B2EED6B-F18D-4C8E-B105-FDAD1C48D652}"/>
                  </a:ext>
                </a:extLst>
              </p:cNvPr>
              <p:cNvSpPr txBox="1"/>
              <p:nvPr/>
            </p:nvSpPr>
            <p:spPr>
              <a:xfrm>
                <a:off x="482321" y="813916"/>
                <a:ext cx="4873450" cy="584775"/>
              </a:xfrm>
              <a:prstGeom prst="rect">
                <a:avLst/>
              </a:prstGeom>
              <a:noFill/>
            </p:spPr>
            <p:txBody>
              <a:bodyPr wrap="square" rtlCol="0">
                <a:spAutoFit/>
              </a:bodyPr>
              <a:lstStyle/>
              <a:p>
                <a:r>
                  <a:rPr lang="en-US" sz="3200" dirty="0">
                    <a:latin typeface="Georgia" panose="02040502050405020303" pitchFamily="18" charset="0"/>
                  </a:rPr>
                  <a:t>[</a:t>
                </a:r>
                <a14:m>
                  <m:oMath xmlns:m="http://schemas.openxmlformats.org/officeDocument/2006/math">
                    <m:r>
                      <m:rPr>
                        <m:nor/>
                      </m:rPr>
                      <a:rPr lang="en-US" sz="3200" b="1" dirty="0" smtClean="0">
                        <a:latin typeface="Georgia" panose="02040502050405020303" pitchFamily="18" charset="0"/>
                      </a:rPr>
                      <m:t>Abstract</m:t>
                    </m:r>
                  </m:oMath>
                </a14:m>
                <a:r>
                  <a:rPr lang="en-US" sz="3200" dirty="0">
                    <a:latin typeface="Georgia" panose="02040502050405020303" pitchFamily="18" charset="0"/>
                  </a:rPr>
                  <a:t>]</a:t>
                </a:r>
              </a:p>
            </p:txBody>
          </p:sp>
        </mc:Choice>
        <mc:Fallback xmlns="">
          <p:sp>
            <p:nvSpPr>
              <p:cNvPr id="2" name="TextBox 1">
                <a:extLst>
                  <a:ext uri="{FF2B5EF4-FFF2-40B4-BE49-F238E27FC236}">
                    <a16:creationId xmlns:a16="http://schemas.microsoft.com/office/drawing/2014/main" id="{9B2EED6B-F18D-4C8E-B105-FDAD1C48D652}"/>
                  </a:ext>
                </a:extLst>
              </p:cNvPr>
              <p:cNvSpPr txBox="1">
                <a:spLocks noRot="1" noChangeAspect="1" noMove="1" noResize="1" noEditPoints="1" noAdjustHandles="1" noChangeArrowheads="1" noChangeShapeType="1" noTextEdit="1"/>
              </p:cNvSpPr>
              <p:nvPr/>
            </p:nvSpPr>
            <p:spPr>
              <a:xfrm>
                <a:off x="482321" y="813916"/>
                <a:ext cx="4873450" cy="584775"/>
              </a:xfrm>
              <a:prstGeom prst="rect">
                <a:avLst/>
              </a:prstGeom>
              <a:blipFill>
                <a:blip r:embed="rId2"/>
                <a:stretch>
                  <a:fillRect l="-3125" t="-12632" b="-3578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7A17DE0-9549-44AE-AA08-14B040301313}"/>
              </a:ext>
            </a:extLst>
          </p:cNvPr>
          <p:cNvSpPr txBox="1"/>
          <p:nvPr/>
        </p:nvSpPr>
        <p:spPr>
          <a:xfrm>
            <a:off x="1262742" y="1919236"/>
            <a:ext cx="9666515" cy="3349058"/>
          </a:xfrm>
          <a:prstGeom prst="rect">
            <a:avLst/>
          </a:prstGeom>
          <a:noFill/>
        </p:spPr>
        <p:txBody>
          <a:bodyPr wrap="square" rtlCol="0">
            <a:spAutoFit/>
          </a:bodyPr>
          <a:lstStyle/>
          <a:p>
            <a:pPr algn="just">
              <a:lnSpc>
                <a:spcPct val="150000"/>
              </a:lnSpc>
            </a:pPr>
            <a:r>
              <a:rPr lang="en-US" sz="2400" b="0" i="0" u="none" strike="noStrike" baseline="0" dirty="0">
                <a:latin typeface="Georgia" panose="02040502050405020303" pitchFamily="18" charset="0"/>
              </a:rPr>
              <a:t>Our project presents an alternative approach in doing matrix multiplications. As of now, matrix multiplication or most of the numerical calculations are done by digital computers. Digital computers takes a noticeable time when calculating large volume numerical calculations. But in our analog electronics based approach, the computation time could be reduced drastically.</a:t>
            </a:r>
            <a:endParaRPr lang="en-US" sz="2400" dirty="0">
              <a:latin typeface="Georgia" panose="02040502050405020303" pitchFamily="18" charset="0"/>
            </a:endParaRPr>
          </a:p>
        </p:txBody>
      </p:sp>
      <p:sp>
        <p:nvSpPr>
          <p:cNvPr id="8" name="TextBox 7">
            <a:extLst>
              <a:ext uri="{FF2B5EF4-FFF2-40B4-BE49-F238E27FC236}">
                <a16:creationId xmlns:a16="http://schemas.microsoft.com/office/drawing/2014/main" id="{E1EC9479-66C4-4BA7-99ED-02E0BA20D7EF}"/>
              </a:ext>
            </a:extLst>
          </p:cNvPr>
          <p:cNvSpPr txBox="1"/>
          <p:nvPr/>
        </p:nvSpPr>
        <p:spPr>
          <a:xfrm>
            <a:off x="10226639" y="127079"/>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9" name="TextBox 8">
            <a:extLst>
              <a:ext uri="{FF2B5EF4-FFF2-40B4-BE49-F238E27FC236}">
                <a16:creationId xmlns:a16="http://schemas.microsoft.com/office/drawing/2014/main" id="{4F6F6801-4E5E-4587-A76A-3FB00A12964E}"/>
              </a:ext>
            </a:extLst>
          </p:cNvPr>
          <p:cNvSpPr txBox="1"/>
          <p:nvPr/>
        </p:nvSpPr>
        <p:spPr>
          <a:xfrm>
            <a:off x="0" y="322584"/>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Tree>
    <p:extLst>
      <p:ext uri="{BB962C8B-B14F-4D97-AF65-F5344CB8AC3E}">
        <p14:creationId xmlns:p14="http://schemas.microsoft.com/office/powerpoint/2010/main" val="347982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3DD53-B54C-4B47-BEA9-1F7C66F0D2B2}"/>
              </a:ext>
            </a:extLst>
          </p:cNvPr>
          <p:cNvSpPr txBox="1"/>
          <p:nvPr/>
        </p:nvSpPr>
        <p:spPr>
          <a:xfrm>
            <a:off x="10226639" y="127079"/>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4" name="TextBox 3">
            <a:extLst>
              <a:ext uri="{FF2B5EF4-FFF2-40B4-BE49-F238E27FC236}">
                <a16:creationId xmlns:a16="http://schemas.microsoft.com/office/drawing/2014/main" id="{53295FAF-BDB9-4EC6-9B21-DDC6AC4C97B2}"/>
              </a:ext>
            </a:extLst>
          </p:cNvPr>
          <p:cNvSpPr txBox="1"/>
          <p:nvPr/>
        </p:nvSpPr>
        <p:spPr>
          <a:xfrm>
            <a:off x="0" y="322584"/>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2" name="TextBox 1">
            <a:extLst>
              <a:ext uri="{FF2B5EF4-FFF2-40B4-BE49-F238E27FC236}">
                <a16:creationId xmlns:a16="http://schemas.microsoft.com/office/drawing/2014/main" id="{9B2EED6B-F18D-4C8E-B105-FDAD1C48D652}"/>
              </a:ext>
            </a:extLst>
          </p:cNvPr>
          <p:cNvSpPr txBox="1"/>
          <p:nvPr/>
        </p:nvSpPr>
        <p:spPr>
          <a:xfrm>
            <a:off x="482321" y="813916"/>
            <a:ext cx="4873450" cy="584775"/>
          </a:xfrm>
          <a:prstGeom prst="rect">
            <a:avLst/>
          </a:prstGeom>
          <a:noFill/>
        </p:spPr>
        <p:txBody>
          <a:bodyPr wrap="square" rtlCol="0">
            <a:spAutoFit/>
          </a:bodyPr>
          <a:lstStyle/>
          <a:p>
            <a:r>
              <a:rPr lang="en-US" sz="3200" dirty="0">
                <a:latin typeface="Georgia" panose="02040502050405020303" pitchFamily="18" charset="0"/>
              </a:rPr>
              <a:t>[</a:t>
            </a:r>
            <a:r>
              <a:rPr lang="en-US" sz="3200" b="1" dirty="0">
                <a:latin typeface="Georgia" panose="02040502050405020303" pitchFamily="18" charset="0"/>
              </a:rPr>
              <a:t>Acknowledgement</a:t>
            </a:r>
            <a:r>
              <a:rPr lang="en-US" sz="3200" dirty="0">
                <a:latin typeface="Georgia" panose="02040502050405020303" pitchFamily="18" charset="0"/>
              </a:rPr>
              <a:t>]</a:t>
            </a:r>
          </a:p>
        </p:txBody>
      </p:sp>
      <p:sp>
        <p:nvSpPr>
          <p:cNvPr id="3" name="TextBox 2">
            <a:extLst>
              <a:ext uri="{FF2B5EF4-FFF2-40B4-BE49-F238E27FC236}">
                <a16:creationId xmlns:a16="http://schemas.microsoft.com/office/drawing/2014/main" id="{D7A17DE0-9549-44AE-AA08-14B040301313}"/>
              </a:ext>
            </a:extLst>
          </p:cNvPr>
          <p:cNvSpPr txBox="1"/>
          <p:nvPr/>
        </p:nvSpPr>
        <p:spPr>
          <a:xfrm>
            <a:off x="1262742" y="1919236"/>
            <a:ext cx="9666515" cy="3970318"/>
          </a:xfrm>
          <a:prstGeom prst="rect">
            <a:avLst/>
          </a:prstGeom>
          <a:noFill/>
        </p:spPr>
        <p:txBody>
          <a:bodyPr wrap="square" rtlCol="0">
            <a:spAutoFit/>
          </a:bodyPr>
          <a:lstStyle/>
          <a:p>
            <a:pPr algn="just"/>
            <a:r>
              <a:rPr lang="en-US" b="0" i="0" u="none" strike="noStrike" baseline="0" dirty="0">
                <a:latin typeface="Georgia" panose="02040502050405020303" pitchFamily="18" charset="0"/>
              </a:rPr>
              <a:t>First and foremost, we are grateful to Prof.(Dr.) </a:t>
            </a:r>
            <a:r>
              <a:rPr lang="en-US" b="0" i="0" u="none" strike="noStrike" baseline="0" dirty="0" err="1">
                <a:latin typeface="Georgia" panose="02040502050405020303" pitchFamily="18" charset="0"/>
              </a:rPr>
              <a:t>Jishan</a:t>
            </a:r>
            <a:r>
              <a:rPr lang="en-US" b="0" i="0" u="none" strike="noStrike" baseline="0" dirty="0">
                <a:latin typeface="Georgia" panose="02040502050405020303" pitchFamily="18" charset="0"/>
              </a:rPr>
              <a:t> Mehedi, HOD, Department of Electronics and Communication Engineering, Jalpaiguri Government Engineering College, and all other faculty members of our department for their constant guidance and support, constant motivation and sincere support and gratitude for this project work. We owe a lot of thanks to our supervisor, Prof. </a:t>
            </a:r>
            <a:r>
              <a:rPr lang="en-US" b="0" i="0" u="none" strike="noStrike" baseline="0" dirty="0" err="1">
                <a:latin typeface="Georgia" panose="02040502050405020303" pitchFamily="18" charset="0"/>
              </a:rPr>
              <a:t>Shampa</a:t>
            </a:r>
            <a:r>
              <a:rPr lang="en-US" b="0" i="0" u="none" strike="noStrike" baseline="0" dirty="0">
                <a:latin typeface="Georgia" panose="02040502050405020303" pitchFamily="18" charset="0"/>
              </a:rPr>
              <a:t> </a:t>
            </a:r>
            <a:r>
              <a:rPr lang="en-US" b="0" i="0" u="none" strike="noStrike" baseline="0" dirty="0" err="1">
                <a:latin typeface="Georgia" panose="02040502050405020303" pitchFamily="18" charset="0"/>
              </a:rPr>
              <a:t>Karmakar</a:t>
            </a:r>
            <a:r>
              <a:rPr lang="en-US" b="0" i="0" u="none" strike="noStrike" baseline="0" dirty="0">
                <a:latin typeface="Georgia" panose="02040502050405020303" pitchFamily="18" charset="0"/>
              </a:rPr>
              <a:t>, Professor, Department of Electronics and Communication Engineering, Jalpaiguri Government Engineering College, for igniting and constantly motivating us and guiding us in the idea of a creatively and amazingly performed Major Project in undertaking this endeavor and challenge and also for being there whenever we needed her guidance or assistance.</a:t>
            </a:r>
          </a:p>
          <a:p>
            <a:pPr algn="just"/>
            <a:endParaRPr lang="en-US" b="0" i="0" u="none" strike="noStrike" baseline="0" dirty="0">
              <a:latin typeface="Georgia" panose="02040502050405020303" pitchFamily="18" charset="0"/>
            </a:endParaRPr>
          </a:p>
          <a:p>
            <a:pPr algn="just"/>
            <a:r>
              <a:rPr lang="en-US" b="0" i="0" u="none" strike="noStrike" baseline="0" dirty="0">
                <a:latin typeface="Georgia" panose="02040502050405020303" pitchFamily="18" charset="0"/>
              </a:rPr>
              <a:t>We would also like to take this moment to show our thanks and gratitude to one and all, who indirectly or directly have given us their hand in this challenging task. We feel happy and joyful and content in expressing our vote of thanks to all those who have helped us and guided us in presenting this project work for our Major Project.</a:t>
            </a:r>
            <a:endParaRPr lang="en-US" dirty="0">
              <a:latin typeface="Georgia" panose="02040502050405020303" pitchFamily="18" charset="0"/>
            </a:endParaRPr>
          </a:p>
        </p:txBody>
      </p:sp>
    </p:spTree>
    <p:extLst>
      <p:ext uri="{BB962C8B-B14F-4D97-AF65-F5344CB8AC3E}">
        <p14:creationId xmlns:p14="http://schemas.microsoft.com/office/powerpoint/2010/main" val="2391428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3DD53-B54C-4B47-BEA9-1F7C66F0D2B2}"/>
              </a:ext>
            </a:extLst>
          </p:cNvPr>
          <p:cNvSpPr txBox="1"/>
          <p:nvPr/>
        </p:nvSpPr>
        <p:spPr>
          <a:xfrm>
            <a:off x="10290139" y="442093"/>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4" name="TextBox 3">
            <a:extLst>
              <a:ext uri="{FF2B5EF4-FFF2-40B4-BE49-F238E27FC236}">
                <a16:creationId xmlns:a16="http://schemas.microsoft.com/office/drawing/2014/main" id="{53295FAF-BDB9-4EC6-9B21-DDC6AC4C97B2}"/>
              </a:ext>
            </a:extLst>
          </p:cNvPr>
          <p:cNvSpPr txBox="1"/>
          <p:nvPr/>
        </p:nvSpPr>
        <p:spPr>
          <a:xfrm>
            <a:off x="-221017" y="442094"/>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2" name="TextBox 1">
            <a:extLst>
              <a:ext uri="{FF2B5EF4-FFF2-40B4-BE49-F238E27FC236}">
                <a16:creationId xmlns:a16="http://schemas.microsoft.com/office/drawing/2014/main" id="{9B2EED6B-F18D-4C8E-B105-FDAD1C48D652}"/>
              </a:ext>
            </a:extLst>
          </p:cNvPr>
          <p:cNvSpPr txBox="1"/>
          <p:nvPr/>
        </p:nvSpPr>
        <p:spPr>
          <a:xfrm>
            <a:off x="482321" y="598016"/>
            <a:ext cx="4873450" cy="584775"/>
          </a:xfrm>
          <a:prstGeom prst="rect">
            <a:avLst/>
          </a:prstGeom>
          <a:noFill/>
        </p:spPr>
        <p:txBody>
          <a:bodyPr wrap="square" rtlCol="0">
            <a:spAutoFit/>
          </a:bodyPr>
          <a:lstStyle/>
          <a:p>
            <a:r>
              <a:rPr lang="en-US" sz="3200" dirty="0">
                <a:latin typeface="Georgia" panose="02040502050405020303" pitchFamily="18" charset="0"/>
              </a:rPr>
              <a:t>[</a:t>
            </a:r>
            <a:r>
              <a:rPr lang="en-US" sz="3200" b="1" dirty="0">
                <a:latin typeface="Georgia" panose="02040502050405020303" pitchFamily="18" charset="0"/>
              </a:rPr>
              <a:t>Introduction</a:t>
            </a:r>
            <a:r>
              <a:rPr lang="en-US" sz="3200" dirty="0">
                <a:latin typeface="Georgia" panose="02040502050405020303" pitchFamily="18" charset="0"/>
              </a:rPr>
              <a:t>]</a:t>
            </a:r>
            <a:endParaRPr lang="en-US" sz="3200" b="1" dirty="0">
              <a:latin typeface="Georgia" panose="02040502050405020303" pitchFamily="18" charset="0"/>
            </a:endParaRPr>
          </a:p>
        </p:txBody>
      </p:sp>
      <p:sp>
        <p:nvSpPr>
          <p:cNvPr id="3" name="TextBox 2">
            <a:extLst>
              <a:ext uri="{FF2B5EF4-FFF2-40B4-BE49-F238E27FC236}">
                <a16:creationId xmlns:a16="http://schemas.microsoft.com/office/drawing/2014/main" id="{D7A17DE0-9549-44AE-AA08-14B040301313}"/>
              </a:ext>
            </a:extLst>
          </p:cNvPr>
          <p:cNvSpPr txBox="1"/>
          <p:nvPr/>
        </p:nvSpPr>
        <p:spPr>
          <a:xfrm>
            <a:off x="1262742" y="2328242"/>
            <a:ext cx="9666515" cy="3416320"/>
          </a:xfrm>
          <a:prstGeom prst="rect">
            <a:avLst/>
          </a:prstGeom>
          <a:noFill/>
        </p:spPr>
        <p:txBody>
          <a:bodyPr wrap="square" rtlCol="0">
            <a:spAutoFit/>
          </a:bodyPr>
          <a:lstStyle/>
          <a:p>
            <a:pPr algn="just"/>
            <a:r>
              <a:rPr lang="en-US" sz="2400" b="0" i="0" u="none" strike="noStrike" baseline="0" dirty="0">
                <a:latin typeface="Georgia" panose="02040502050405020303" pitchFamily="18" charset="0"/>
              </a:rPr>
              <a:t>Matrix Algebra is a very useful tool for any Science or Engineering field. We often need to analyze the state, behavior</a:t>
            </a:r>
            <a:r>
              <a:rPr lang="en-US" sz="2400" dirty="0">
                <a:latin typeface="Georgia" panose="02040502050405020303" pitchFamily="18" charset="0"/>
              </a:rPr>
              <a:t> of a system and</a:t>
            </a:r>
            <a:r>
              <a:rPr lang="en-US" sz="2400" b="0" i="0" u="none" strike="noStrike" baseline="0" dirty="0">
                <a:latin typeface="Georgia" panose="02040502050405020303" pitchFamily="18" charset="0"/>
              </a:rPr>
              <a:t> its interaction with other system, by doing matrix multiplications. </a:t>
            </a:r>
          </a:p>
          <a:p>
            <a:pPr algn="just"/>
            <a:r>
              <a:rPr lang="en-US" sz="2400" b="0" i="0" u="none" strike="noStrike" baseline="0" dirty="0">
                <a:latin typeface="Georgia" panose="02040502050405020303" pitchFamily="18" charset="0"/>
              </a:rPr>
              <a:t>In comparison between CPUs, GPUs and Digital ASICs, ASICs may perform better than CPU and GPU but still it utilizes many clock cycles for various non-numerical operations. </a:t>
            </a:r>
          </a:p>
          <a:p>
            <a:pPr algn="just"/>
            <a:r>
              <a:rPr lang="en-US" sz="2400" b="0" i="0" u="none" strike="noStrike" baseline="0" dirty="0">
                <a:latin typeface="Georgia" panose="02040502050405020303" pitchFamily="18" charset="0"/>
              </a:rPr>
              <a:t>So, In this regard, we want to propose a different approach in doing Matrix Multiplication. This approach can reduce the computation time drastically.</a:t>
            </a:r>
            <a:endParaRPr lang="en-US" sz="2400" dirty="0">
              <a:latin typeface="Georgia" panose="02040502050405020303" pitchFamily="18" charset="0"/>
            </a:endParaRPr>
          </a:p>
        </p:txBody>
      </p:sp>
    </p:spTree>
    <p:extLst>
      <p:ext uri="{BB962C8B-B14F-4D97-AF65-F5344CB8AC3E}">
        <p14:creationId xmlns:p14="http://schemas.microsoft.com/office/powerpoint/2010/main" val="281926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3DD53-B54C-4B47-BEA9-1F7C66F0D2B2}"/>
              </a:ext>
            </a:extLst>
          </p:cNvPr>
          <p:cNvSpPr txBox="1"/>
          <p:nvPr/>
        </p:nvSpPr>
        <p:spPr>
          <a:xfrm>
            <a:off x="10290139" y="442093"/>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4" name="TextBox 3">
            <a:extLst>
              <a:ext uri="{FF2B5EF4-FFF2-40B4-BE49-F238E27FC236}">
                <a16:creationId xmlns:a16="http://schemas.microsoft.com/office/drawing/2014/main" id="{53295FAF-BDB9-4EC6-9B21-DDC6AC4C97B2}"/>
              </a:ext>
            </a:extLst>
          </p:cNvPr>
          <p:cNvSpPr txBox="1"/>
          <p:nvPr/>
        </p:nvSpPr>
        <p:spPr>
          <a:xfrm>
            <a:off x="-221017" y="442094"/>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2" name="TextBox 1">
            <a:extLst>
              <a:ext uri="{FF2B5EF4-FFF2-40B4-BE49-F238E27FC236}">
                <a16:creationId xmlns:a16="http://schemas.microsoft.com/office/drawing/2014/main" id="{9B2EED6B-F18D-4C8E-B105-FDAD1C48D652}"/>
              </a:ext>
            </a:extLst>
          </p:cNvPr>
          <p:cNvSpPr txBox="1"/>
          <p:nvPr/>
        </p:nvSpPr>
        <p:spPr>
          <a:xfrm>
            <a:off x="482321" y="598016"/>
            <a:ext cx="4873450" cy="584775"/>
          </a:xfrm>
          <a:prstGeom prst="rect">
            <a:avLst/>
          </a:prstGeom>
          <a:noFill/>
        </p:spPr>
        <p:txBody>
          <a:bodyPr wrap="square" rtlCol="0">
            <a:spAutoFit/>
          </a:bodyPr>
          <a:lstStyle/>
          <a:p>
            <a:r>
              <a:rPr lang="en-US" sz="3200" dirty="0">
                <a:latin typeface="Georgia" panose="02040502050405020303" pitchFamily="18" charset="0"/>
              </a:rPr>
              <a:t>[</a:t>
            </a:r>
            <a:r>
              <a:rPr lang="en-US" sz="3200" b="1" dirty="0">
                <a:latin typeface="Georgia" panose="02040502050405020303" pitchFamily="18" charset="0"/>
              </a:rPr>
              <a:t>Methodology</a:t>
            </a:r>
            <a:r>
              <a:rPr lang="en-US" sz="3200" dirty="0">
                <a:latin typeface="Georgia" panose="02040502050405020303" pitchFamily="18" charset="0"/>
              </a:rPr>
              <a:t>]</a:t>
            </a:r>
            <a:endParaRPr lang="en-US" sz="3200" b="1" dirty="0">
              <a:latin typeface="Georgia" panose="02040502050405020303" pitchFamily="18" charset="0"/>
            </a:endParaRPr>
          </a:p>
        </p:txBody>
      </p:sp>
      <p:pic>
        <p:nvPicPr>
          <p:cNvPr id="8" name="Picture 7">
            <a:extLst>
              <a:ext uri="{FF2B5EF4-FFF2-40B4-BE49-F238E27FC236}">
                <a16:creationId xmlns:a16="http://schemas.microsoft.com/office/drawing/2014/main" id="{AED4917A-1AB6-4F72-A307-DF44D3D0B000}"/>
              </a:ext>
            </a:extLst>
          </p:cNvPr>
          <p:cNvPicPr>
            <a:picLocks noChangeAspect="1"/>
          </p:cNvPicPr>
          <p:nvPr/>
        </p:nvPicPr>
        <p:blipFill>
          <a:blip r:embed="rId2"/>
          <a:stretch>
            <a:fillRect/>
          </a:stretch>
        </p:blipFill>
        <p:spPr>
          <a:xfrm>
            <a:off x="1040910" y="2003166"/>
            <a:ext cx="9249229" cy="4066471"/>
          </a:xfrm>
          <a:prstGeom prst="rect">
            <a:avLst/>
          </a:prstGeom>
        </p:spPr>
      </p:pic>
    </p:spTree>
    <p:extLst>
      <p:ext uri="{BB962C8B-B14F-4D97-AF65-F5344CB8AC3E}">
        <p14:creationId xmlns:p14="http://schemas.microsoft.com/office/powerpoint/2010/main" val="122099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3DD53-B54C-4B47-BEA9-1F7C66F0D2B2}"/>
              </a:ext>
            </a:extLst>
          </p:cNvPr>
          <p:cNvSpPr txBox="1"/>
          <p:nvPr/>
        </p:nvSpPr>
        <p:spPr>
          <a:xfrm>
            <a:off x="10290139" y="442093"/>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4" name="TextBox 3">
            <a:extLst>
              <a:ext uri="{FF2B5EF4-FFF2-40B4-BE49-F238E27FC236}">
                <a16:creationId xmlns:a16="http://schemas.microsoft.com/office/drawing/2014/main" id="{53295FAF-BDB9-4EC6-9B21-DDC6AC4C97B2}"/>
              </a:ext>
            </a:extLst>
          </p:cNvPr>
          <p:cNvSpPr txBox="1"/>
          <p:nvPr/>
        </p:nvSpPr>
        <p:spPr>
          <a:xfrm>
            <a:off x="-221017" y="442094"/>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2" name="TextBox 1">
            <a:extLst>
              <a:ext uri="{FF2B5EF4-FFF2-40B4-BE49-F238E27FC236}">
                <a16:creationId xmlns:a16="http://schemas.microsoft.com/office/drawing/2014/main" id="{9B2EED6B-F18D-4C8E-B105-FDAD1C48D652}"/>
              </a:ext>
            </a:extLst>
          </p:cNvPr>
          <p:cNvSpPr txBox="1"/>
          <p:nvPr/>
        </p:nvSpPr>
        <p:spPr>
          <a:xfrm>
            <a:off x="482321" y="598016"/>
            <a:ext cx="4873450" cy="584775"/>
          </a:xfrm>
          <a:prstGeom prst="rect">
            <a:avLst/>
          </a:prstGeom>
          <a:noFill/>
        </p:spPr>
        <p:txBody>
          <a:bodyPr wrap="square" rtlCol="0">
            <a:spAutoFit/>
          </a:bodyPr>
          <a:lstStyle/>
          <a:p>
            <a:r>
              <a:rPr lang="en-US" sz="3200" dirty="0">
                <a:latin typeface="Georgia" panose="02040502050405020303" pitchFamily="18" charset="0"/>
              </a:rPr>
              <a:t>[</a:t>
            </a:r>
            <a:r>
              <a:rPr lang="en-US" sz="3200" b="1" dirty="0">
                <a:latin typeface="Georgia" panose="02040502050405020303" pitchFamily="18" charset="0"/>
              </a:rPr>
              <a:t>Methodology</a:t>
            </a:r>
            <a:r>
              <a:rPr lang="en-US" sz="3200" dirty="0">
                <a:latin typeface="Georgia" panose="02040502050405020303" pitchFamily="18" charset="0"/>
              </a:rPr>
              <a:t>]</a:t>
            </a:r>
            <a:endParaRPr lang="en-US" sz="3200" b="1" dirty="0">
              <a:latin typeface="Georgia" panose="02040502050405020303" pitchFamily="18" charset="0"/>
            </a:endParaRPr>
          </a:p>
        </p:txBody>
      </p:sp>
      <p:graphicFrame>
        <p:nvGraphicFramePr>
          <p:cNvPr id="6" name="Object 5">
            <a:extLst>
              <a:ext uri="{FF2B5EF4-FFF2-40B4-BE49-F238E27FC236}">
                <a16:creationId xmlns:a16="http://schemas.microsoft.com/office/drawing/2014/main" id="{9324C167-8491-4D3A-804D-46707E2D0836}"/>
              </a:ext>
            </a:extLst>
          </p:cNvPr>
          <p:cNvGraphicFramePr>
            <a:graphicFrameLocks noChangeAspect="1"/>
          </p:cNvGraphicFramePr>
          <p:nvPr>
            <p:extLst>
              <p:ext uri="{D42A27DB-BD31-4B8C-83A1-F6EECF244321}">
                <p14:modId xmlns:p14="http://schemas.microsoft.com/office/powerpoint/2010/main" val="200319566"/>
              </p:ext>
            </p:extLst>
          </p:nvPr>
        </p:nvGraphicFramePr>
        <p:xfrm>
          <a:off x="1272711" y="2003425"/>
          <a:ext cx="9646578" cy="4023509"/>
        </p:xfrm>
        <a:graphic>
          <a:graphicData uri="http://schemas.openxmlformats.org/presentationml/2006/ole">
            <mc:AlternateContent xmlns:mc="http://schemas.openxmlformats.org/markup-compatibility/2006">
              <mc:Choice xmlns:v="urn:schemas-microsoft-com:vml" Requires="v">
                <p:oleObj spid="_x0000_s3108" name="Visio" r:id="rId3" imgW="7467600" imgH="3114675" progId="Visio.Drawing.15">
                  <p:embed/>
                </p:oleObj>
              </mc:Choice>
              <mc:Fallback>
                <p:oleObj name="Visio" r:id="rId3" imgW="7467600" imgH="3114675" progId="Visio.Drawing.15">
                  <p:embed/>
                  <p:pic>
                    <p:nvPicPr>
                      <p:cNvPr id="6" name="Object 5">
                        <a:extLst>
                          <a:ext uri="{FF2B5EF4-FFF2-40B4-BE49-F238E27FC236}">
                            <a16:creationId xmlns:a16="http://schemas.microsoft.com/office/drawing/2014/main" id="{DA984043-1126-4663-A678-2D691AEB7D90}"/>
                          </a:ext>
                        </a:extLst>
                      </p:cNvPr>
                      <p:cNvPicPr/>
                      <p:nvPr/>
                    </p:nvPicPr>
                    <p:blipFill>
                      <a:blip r:embed="rId4"/>
                      <a:stretch>
                        <a:fillRect/>
                      </a:stretch>
                    </p:blipFill>
                    <p:spPr>
                      <a:xfrm>
                        <a:off x="1272711" y="2003425"/>
                        <a:ext cx="9646578" cy="4023509"/>
                      </a:xfrm>
                      <a:prstGeom prst="rect">
                        <a:avLst/>
                      </a:prstGeom>
                    </p:spPr>
                  </p:pic>
                </p:oleObj>
              </mc:Fallback>
            </mc:AlternateContent>
          </a:graphicData>
        </a:graphic>
      </p:graphicFrame>
    </p:spTree>
    <p:extLst>
      <p:ext uri="{BB962C8B-B14F-4D97-AF65-F5344CB8AC3E}">
        <p14:creationId xmlns:p14="http://schemas.microsoft.com/office/powerpoint/2010/main" val="352790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3DD53-B54C-4B47-BEA9-1F7C66F0D2B2}"/>
              </a:ext>
            </a:extLst>
          </p:cNvPr>
          <p:cNvSpPr txBox="1"/>
          <p:nvPr/>
        </p:nvSpPr>
        <p:spPr>
          <a:xfrm>
            <a:off x="10290139" y="442093"/>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4" name="TextBox 3">
            <a:extLst>
              <a:ext uri="{FF2B5EF4-FFF2-40B4-BE49-F238E27FC236}">
                <a16:creationId xmlns:a16="http://schemas.microsoft.com/office/drawing/2014/main" id="{53295FAF-BDB9-4EC6-9B21-DDC6AC4C97B2}"/>
              </a:ext>
            </a:extLst>
          </p:cNvPr>
          <p:cNvSpPr txBox="1"/>
          <p:nvPr/>
        </p:nvSpPr>
        <p:spPr>
          <a:xfrm>
            <a:off x="-221017" y="442094"/>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2" name="TextBox 1">
            <a:extLst>
              <a:ext uri="{FF2B5EF4-FFF2-40B4-BE49-F238E27FC236}">
                <a16:creationId xmlns:a16="http://schemas.microsoft.com/office/drawing/2014/main" id="{9B2EED6B-F18D-4C8E-B105-FDAD1C48D652}"/>
              </a:ext>
            </a:extLst>
          </p:cNvPr>
          <p:cNvSpPr txBox="1"/>
          <p:nvPr/>
        </p:nvSpPr>
        <p:spPr>
          <a:xfrm>
            <a:off x="482321" y="598016"/>
            <a:ext cx="4873450" cy="584775"/>
          </a:xfrm>
          <a:prstGeom prst="rect">
            <a:avLst/>
          </a:prstGeom>
          <a:noFill/>
        </p:spPr>
        <p:txBody>
          <a:bodyPr wrap="square" rtlCol="0">
            <a:spAutoFit/>
          </a:bodyPr>
          <a:lstStyle/>
          <a:p>
            <a:r>
              <a:rPr lang="en-US" sz="3200" dirty="0">
                <a:latin typeface="Georgia" panose="02040502050405020303" pitchFamily="18" charset="0"/>
              </a:rPr>
              <a:t>[</a:t>
            </a:r>
            <a:r>
              <a:rPr lang="en-US" sz="3200" b="1" dirty="0">
                <a:latin typeface="Georgia" panose="02040502050405020303" pitchFamily="18" charset="0"/>
              </a:rPr>
              <a:t>Circuit Description</a:t>
            </a:r>
            <a:r>
              <a:rPr lang="en-US" sz="3200" dirty="0">
                <a:latin typeface="Georgia" panose="02040502050405020303" pitchFamily="18" charset="0"/>
              </a:rPr>
              <a:t>]</a:t>
            </a:r>
            <a:endParaRPr lang="en-US" sz="3200" b="1" dirty="0">
              <a:latin typeface="Georgia" panose="02040502050405020303" pitchFamily="18" charset="0"/>
            </a:endParaRPr>
          </a:p>
        </p:txBody>
      </p:sp>
      <p:sp>
        <p:nvSpPr>
          <p:cNvPr id="6" name="TextBox 5">
            <a:extLst>
              <a:ext uri="{FF2B5EF4-FFF2-40B4-BE49-F238E27FC236}">
                <a16:creationId xmlns:a16="http://schemas.microsoft.com/office/drawing/2014/main" id="{75368237-DB7A-48D7-B178-14CE921409CE}"/>
              </a:ext>
            </a:extLst>
          </p:cNvPr>
          <p:cNvSpPr txBox="1"/>
          <p:nvPr/>
        </p:nvSpPr>
        <p:spPr>
          <a:xfrm>
            <a:off x="739739" y="3112054"/>
            <a:ext cx="10695398" cy="1107996"/>
          </a:xfrm>
          <a:prstGeom prst="rect">
            <a:avLst/>
          </a:prstGeom>
          <a:noFill/>
        </p:spPr>
        <p:txBody>
          <a:bodyPr wrap="square" rtlCol="0">
            <a:spAutoFit/>
          </a:bodyPr>
          <a:lstStyle/>
          <a:p>
            <a:pPr algn="ctr"/>
            <a:r>
              <a:rPr lang="en-US" sz="6600" dirty="0">
                <a:latin typeface="Georgia" panose="02040502050405020303" pitchFamily="18" charset="0"/>
              </a:rPr>
              <a:t>    (A+B)</a:t>
            </a:r>
            <a:r>
              <a:rPr lang="en-US" sz="6600" baseline="30000" dirty="0">
                <a:latin typeface="Georgia" panose="02040502050405020303" pitchFamily="18" charset="0"/>
              </a:rPr>
              <a:t>2 </a:t>
            </a:r>
            <a:r>
              <a:rPr lang="en-US" sz="6600" dirty="0">
                <a:latin typeface="Georgia" panose="02040502050405020303" pitchFamily="18" charset="0"/>
              </a:rPr>
              <a:t>- (A-B)</a:t>
            </a:r>
            <a:r>
              <a:rPr lang="en-US" sz="6600" baseline="30000" dirty="0">
                <a:latin typeface="Georgia" panose="02040502050405020303" pitchFamily="18" charset="0"/>
              </a:rPr>
              <a:t>2 </a:t>
            </a:r>
            <a:r>
              <a:rPr lang="en-US" sz="6600" dirty="0">
                <a:latin typeface="Georgia" panose="02040502050405020303" pitchFamily="18" charset="0"/>
              </a:rPr>
              <a:t>= 4AB</a:t>
            </a:r>
          </a:p>
        </p:txBody>
      </p:sp>
    </p:spTree>
    <p:extLst>
      <p:ext uri="{BB962C8B-B14F-4D97-AF65-F5344CB8AC3E}">
        <p14:creationId xmlns:p14="http://schemas.microsoft.com/office/powerpoint/2010/main" val="1527968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3DD53-B54C-4B47-BEA9-1F7C66F0D2B2}"/>
              </a:ext>
            </a:extLst>
          </p:cNvPr>
          <p:cNvSpPr txBox="1"/>
          <p:nvPr/>
        </p:nvSpPr>
        <p:spPr>
          <a:xfrm>
            <a:off x="10290139" y="442093"/>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4" name="TextBox 3">
            <a:extLst>
              <a:ext uri="{FF2B5EF4-FFF2-40B4-BE49-F238E27FC236}">
                <a16:creationId xmlns:a16="http://schemas.microsoft.com/office/drawing/2014/main" id="{53295FAF-BDB9-4EC6-9B21-DDC6AC4C97B2}"/>
              </a:ext>
            </a:extLst>
          </p:cNvPr>
          <p:cNvSpPr txBox="1"/>
          <p:nvPr/>
        </p:nvSpPr>
        <p:spPr>
          <a:xfrm>
            <a:off x="-221017" y="442094"/>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2" name="TextBox 1">
            <a:extLst>
              <a:ext uri="{FF2B5EF4-FFF2-40B4-BE49-F238E27FC236}">
                <a16:creationId xmlns:a16="http://schemas.microsoft.com/office/drawing/2014/main" id="{9B2EED6B-F18D-4C8E-B105-FDAD1C48D652}"/>
              </a:ext>
            </a:extLst>
          </p:cNvPr>
          <p:cNvSpPr txBox="1"/>
          <p:nvPr/>
        </p:nvSpPr>
        <p:spPr>
          <a:xfrm>
            <a:off x="482321" y="598016"/>
            <a:ext cx="4873450" cy="584775"/>
          </a:xfrm>
          <a:prstGeom prst="rect">
            <a:avLst/>
          </a:prstGeom>
          <a:noFill/>
        </p:spPr>
        <p:txBody>
          <a:bodyPr wrap="square" rtlCol="0">
            <a:spAutoFit/>
          </a:bodyPr>
          <a:lstStyle/>
          <a:p>
            <a:r>
              <a:rPr lang="en-US" sz="3200" dirty="0">
                <a:latin typeface="Georgia" panose="02040502050405020303" pitchFamily="18" charset="0"/>
              </a:rPr>
              <a:t>[</a:t>
            </a:r>
            <a:r>
              <a:rPr lang="en-US" sz="3200" b="1" dirty="0">
                <a:latin typeface="Georgia" panose="02040502050405020303" pitchFamily="18" charset="0"/>
              </a:rPr>
              <a:t>Circuit Description</a:t>
            </a:r>
            <a:r>
              <a:rPr lang="en-US" sz="3200" dirty="0">
                <a:latin typeface="Georgia" panose="02040502050405020303" pitchFamily="18" charset="0"/>
              </a:rPr>
              <a:t>]</a:t>
            </a:r>
            <a:endParaRPr lang="en-US" sz="3200" b="1" dirty="0">
              <a:latin typeface="Georgia" panose="02040502050405020303" pitchFamily="18" charset="0"/>
            </a:endParaRPr>
          </a:p>
        </p:txBody>
      </p:sp>
      <p:sp>
        <p:nvSpPr>
          <p:cNvPr id="6" name="TextBox 5">
            <a:extLst>
              <a:ext uri="{FF2B5EF4-FFF2-40B4-BE49-F238E27FC236}">
                <a16:creationId xmlns:a16="http://schemas.microsoft.com/office/drawing/2014/main" id="{75368237-DB7A-48D7-B178-14CE921409CE}"/>
              </a:ext>
            </a:extLst>
          </p:cNvPr>
          <p:cNvSpPr txBox="1"/>
          <p:nvPr/>
        </p:nvSpPr>
        <p:spPr>
          <a:xfrm>
            <a:off x="8404261" y="1940799"/>
            <a:ext cx="3049854" cy="400110"/>
          </a:xfrm>
          <a:prstGeom prst="rect">
            <a:avLst/>
          </a:prstGeom>
          <a:noFill/>
        </p:spPr>
        <p:txBody>
          <a:bodyPr wrap="square" rtlCol="0">
            <a:spAutoFit/>
          </a:bodyPr>
          <a:lstStyle/>
          <a:p>
            <a:pPr algn="ctr"/>
            <a:r>
              <a:rPr lang="en-US" sz="2000" dirty="0">
                <a:highlight>
                  <a:srgbClr val="FFFF00"/>
                </a:highlight>
                <a:latin typeface="Georgia" panose="02040502050405020303" pitchFamily="18" charset="0"/>
              </a:rPr>
              <a:t>(A+B)</a:t>
            </a:r>
            <a:r>
              <a:rPr lang="en-US" sz="2000" baseline="30000" dirty="0">
                <a:latin typeface="Georgia" panose="02040502050405020303" pitchFamily="18" charset="0"/>
              </a:rPr>
              <a:t>2 </a:t>
            </a:r>
            <a:r>
              <a:rPr lang="en-US" sz="2000" dirty="0">
                <a:latin typeface="Georgia" panose="02040502050405020303" pitchFamily="18" charset="0"/>
              </a:rPr>
              <a:t>- </a:t>
            </a:r>
            <a:r>
              <a:rPr lang="en-US" sz="2000" dirty="0">
                <a:highlight>
                  <a:srgbClr val="FFFF00"/>
                </a:highlight>
                <a:latin typeface="Georgia" panose="02040502050405020303" pitchFamily="18" charset="0"/>
              </a:rPr>
              <a:t>(A-B)</a:t>
            </a:r>
            <a:r>
              <a:rPr lang="en-US" sz="2000" baseline="30000" dirty="0">
                <a:latin typeface="Georgia" panose="02040502050405020303" pitchFamily="18" charset="0"/>
              </a:rPr>
              <a:t>2 </a:t>
            </a:r>
            <a:r>
              <a:rPr lang="en-US" sz="2000" dirty="0">
                <a:latin typeface="Georgia" panose="02040502050405020303" pitchFamily="18" charset="0"/>
              </a:rPr>
              <a:t>= 4AB</a:t>
            </a:r>
          </a:p>
        </p:txBody>
      </p:sp>
      <p:sp>
        <p:nvSpPr>
          <p:cNvPr id="3" name="TextBox 2">
            <a:extLst>
              <a:ext uri="{FF2B5EF4-FFF2-40B4-BE49-F238E27FC236}">
                <a16:creationId xmlns:a16="http://schemas.microsoft.com/office/drawing/2014/main" id="{083F38E2-7579-422C-AEDB-1D496B850551}"/>
              </a:ext>
            </a:extLst>
          </p:cNvPr>
          <p:cNvSpPr txBox="1"/>
          <p:nvPr/>
        </p:nvSpPr>
        <p:spPr>
          <a:xfrm>
            <a:off x="945221" y="2013735"/>
            <a:ext cx="3575407" cy="369332"/>
          </a:xfrm>
          <a:prstGeom prst="rect">
            <a:avLst/>
          </a:prstGeom>
          <a:noFill/>
        </p:spPr>
        <p:txBody>
          <a:bodyPr wrap="square" rtlCol="0">
            <a:spAutoFit/>
          </a:bodyPr>
          <a:lstStyle/>
          <a:p>
            <a:r>
              <a:rPr lang="en-US" sz="1800" b="1" i="1" u="none" strike="noStrike" baseline="0" dirty="0">
                <a:latin typeface="CMBX12"/>
              </a:rPr>
              <a:t>Generating </a:t>
            </a:r>
            <a:r>
              <a:rPr lang="en-US" sz="1800" b="1" i="1" u="none" strike="noStrike" baseline="0" dirty="0">
                <a:latin typeface="CMR12"/>
              </a:rPr>
              <a:t>(</a:t>
            </a:r>
            <a:r>
              <a:rPr lang="en-US" sz="1800" b="1" i="1" u="none" strike="noStrike" baseline="0" dirty="0">
                <a:latin typeface="CMMI12"/>
              </a:rPr>
              <a:t>V</a:t>
            </a:r>
            <a:r>
              <a:rPr lang="en-US" sz="1800" b="1" i="1" u="none" strike="noStrike" baseline="0" dirty="0">
                <a:latin typeface="CMR10"/>
              </a:rPr>
              <a:t>1 </a:t>
            </a:r>
            <a:r>
              <a:rPr lang="en-US" sz="1800" b="1" i="1" u="none" strike="noStrike" baseline="0" dirty="0">
                <a:latin typeface="CMR12"/>
              </a:rPr>
              <a:t>+ </a:t>
            </a:r>
            <a:r>
              <a:rPr lang="en-US" sz="1800" b="1" i="1" u="none" strike="noStrike" baseline="0" dirty="0">
                <a:latin typeface="CMMI12"/>
              </a:rPr>
              <a:t>V</a:t>
            </a:r>
            <a:r>
              <a:rPr lang="en-US" sz="1800" b="1" i="1" u="none" strike="noStrike" baseline="0" dirty="0">
                <a:latin typeface="CMR10"/>
              </a:rPr>
              <a:t>2</a:t>
            </a:r>
            <a:r>
              <a:rPr lang="en-US" sz="1800" b="1" i="1" u="none" strike="noStrike" baseline="0" dirty="0">
                <a:latin typeface="CMR12"/>
              </a:rPr>
              <a:t>) </a:t>
            </a:r>
            <a:r>
              <a:rPr lang="en-US" sz="1800" b="1" i="1" u="none" strike="noStrike" baseline="0" dirty="0">
                <a:latin typeface="CMBX12"/>
              </a:rPr>
              <a:t>and </a:t>
            </a:r>
            <a:r>
              <a:rPr lang="en-US" sz="1800" b="1" i="1" u="none" strike="noStrike" baseline="0" dirty="0">
                <a:latin typeface="CMR12"/>
              </a:rPr>
              <a:t>(</a:t>
            </a:r>
            <a:r>
              <a:rPr lang="en-US" sz="1800" b="1" i="1" u="none" strike="noStrike" baseline="0" dirty="0">
                <a:latin typeface="CMMI12"/>
              </a:rPr>
              <a:t>V</a:t>
            </a:r>
            <a:r>
              <a:rPr lang="en-US" sz="1800" b="1" i="1" u="none" strike="noStrike" baseline="0" dirty="0">
                <a:latin typeface="CMR10"/>
              </a:rPr>
              <a:t>1 </a:t>
            </a:r>
            <a:r>
              <a:rPr lang="en-US" sz="1800" b="1" i="1" u="none" strike="noStrike" baseline="0" dirty="0">
                <a:latin typeface="CMSY10"/>
              </a:rPr>
              <a:t>− </a:t>
            </a:r>
            <a:r>
              <a:rPr lang="en-US" sz="1800" b="1" i="1" u="none" strike="noStrike" baseline="0" dirty="0">
                <a:latin typeface="CMMI12"/>
              </a:rPr>
              <a:t>V</a:t>
            </a:r>
            <a:r>
              <a:rPr lang="en-US" sz="1800" b="1" i="1" u="none" strike="noStrike" baseline="0" dirty="0">
                <a:latin typeface="CMR10"/>
              </a:rPr>
              <a:t>2</a:t>
            </a:r>
            <a:r>
              <a:rPr lang="en-US" sz="1800" b="1" i="1" u="none" strike="noStrike" baseline="0" dirty="0">
                <a:latin typeface="CMR12"/>
              </a:rPr>
              <a:t>)</a:t>
            </a:r>
            <a:endParaRPr lang="en-US" b="1" i="1" dirty="0"/>
          </a:p>
        </p:txBody>
      </p:sp>
      <p:pic>
        <p:nvPicPr>
          <p:cNvPr id="8" name="Graphic 7">
            <a:extLst>
              <a:ext uri="{FF2B5EF4-FFF2-40B4-BE49-F238E27FC236}">
                <a16:creationId xmlns:a16="http://schemas.microsoft.com/office/drawing/2014/main" id="{69B25C34-8E66-44E9-A6E6-33C6506166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7730" y="2340909"/>
            <a:ext cx="4800868" cy="3276783"/>
          </a:xfrm>
          <a:prstGeom prst="rect">
            <a:avLst/>
          </a:prstGeom>
        </p:spPr>
      </p:pic>
    </p:spTree>
    <p:extLst>
      <p:ext uri="{BB962C8B-B14F-4D97-AF65-F5344CB8AC3E}">
        <p14:creationId xmlns:p14="http://schemas.microsoft.com/office/powerpoint/2010/main" val="136874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3DD53-B54C-4B47-BEA9-1F7C66F0D2B2}"/>
              </a:ext>
            </a:extLst>
          </p:cNvPr>
          <p:cNvSpPr txBox="1"/>
          <p:nvPr/>
        </p:nvSpPr>
        <p:spPr>
          <a:xfrm>
            <a:off x="10290139" y="442093"/>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4" name="TextBox 3">
            <a:extLst>
              <a:ext uri="{FF2B5EF4-FFF2-40B4-BE49-F238E27FC236}">
                <a16:creationId xmlns:a16="http://schemas.microsoft.com/office/drawing/2014/main" id="{53295FAF-BDB9-4EC6-9B21-DDC6AC4C97B2}"/>
              </a:ext>
            </a:extLst>
          </p:cNvPr>
          <p:cNvSpPr txBox="1"/>
          <p:nvPr/>
        </p:nvSpPr>
        <p:spPr>
          <a:xfrm>
            <a:off x="-221017" y="442094"/>
            <a:ext cx="1699639" cy="6447919"/>
          </a:xfrm>
          <a:prstGeom prst="rect">
            <a:avLst/>
          </a:prstGeom>
          <a:noFill/>
        </p:spPr>
        <p:txBody>
          <a:bodyPr wrap="square" rtlCol="0">
            <a:spAutoFit/>
          </a:bodyPr>
          <a:lstStyle/>
          <a:p>
            <a:r>
              <a:rPr lang="en-US" sz="41300" dirty="0">
                <a:latin typeface="Georgia" panose="02040502050405020303" pitchFamily="18" charset="0"/>
              </a:rPr>
              <a:t>[</a:t>
            </a:r>
          </a:p>
        </p:txBody>
      </p:sp>
      <p:sp>
        <p:nvSpPr>
          <p:cNvPr id="2" name="TextBox 1">
            <a:extLst>
              <a:ext uri="{FF2B5EF4-FFF2-40B4-BE49-F238E27FC236}">
                <a16:creationId xmlns:a16="http://schemas.microsoft.com/office/drawing/2014/main" id="{9B2EED6B-F18D-4C8E-B105-FDAD1C48D652}"/>
              </a:ext>
            </a:extLst>
          </p:cNvPr>
          <p:cNvSpPr txBox="1"/>
          <p:nvPr/>
        </p:nvSpPr>
        <p:spPr>
          <a:xfrm>
            <a:off x="482321" y="598016"/>
            <a:ext cx="4873450" cy="584775"/>
          </a:xfrm>
          <a:prstGeom prst="rect">
            <a:avLst/>
          </a:prstGeom>
          <a:noFill/>
        </p:spPr>
        <p:txBody>
          <a:bodyPr wrap="square" rtlCol="0">
            <a:spAutoFit/>
          </a:bodyPr>
          <a:lstStyle/>
          <a:p>
            <a:r>
              <a:rPr lang="en-US" sz="3200" dirty="0">
                <a:latin typeface="Georgia" panose="02040502050405020303" pitchFamily="18" charset="0"/>
              </a:rPr>
              <a:t>[</a:t>
            </a:r>
            <a:r>
              <a:rPr lang="en-US" sz="3200" b="1" dirty="0">
                <a:latin typeface="Georgia" panose="02040502050405020303" pitchFamily="18" charset="0"/>
              </a:rPr>
              <a:t>Circuit Description</a:t>
            </a:r>
            <a:r>
              <a:rPr lang="en-US" sz="3200" dirty="0">
                <a:latin typeface="Georgia" panose="02040502050405020303" pitchFamily="18" charset="0"/>
              </a:rPr>
              <a:t>]</a:t>
            </a:r>
            <a:endParaRPr lang="en-US" sz="3200" b="1" dirty="0">
              <a:latin typeface="Georgia" panose="02040502050405020303" pitchFamily="18" charset="0"/>
            </a:endParaRPr>
          </a:p>
        </p:txBody>
      </p:sp>
      <p:sp>
        <p:nvSpPr>
          <p:cNvPr id="6" name="TextBox 5">
            <a:extLst>
              <a:ext uri="{FF2B5EF4-FFF2-40B4-BE49-F238E27FC236}">
                <a16:creationId xmlns:a16="http://schemas.microsoft.com/office/drawing/2014/main" id="{75368237-DB7A-48D7-B178-14CE921409CE}"/>
              </a:ext>
            </a:extLst>
          </p:cNvPr>
          <p:cNvSpPr txBox="1"/>
          <p:nvPr/>
        </p:nvSpPr>
        <p:spPr>
          <a:xfrm>
            <a:off x="8404261" y="1940799"/>
            <a:ext cx="3049854" cy="400110"/>
          </a:xfrm>
          <a:prstGeom prst="rect">
            <a:avLst/>
          </a:prstGeom>
          <a:noFill/>
        </p:spPr>
        <p:txBody>
          <a:bodyPr wrap="square" rtlCol="0">
            <a:spAutoFit/>
          </a:bodyPr>
          <a:lstStyle/>
          <a:p>
            <a:pPr algn="ctr"/>
            <a:r>
              <a:rPr lang="en-US" sz="2000" dirty="0">
                <a:latin typeface="Georgia" panose="02040502050405020303" pitchFamily="18" charset="0"/>
              </a:rPr>
              <a:t>    (A+B)</a:t>
            </a:r>
            <a:r>
              <a:rPr lang="en-US" sz="2000" baseline="30000" dirty="0">
                <a:highlight>
                  <a:srgbClr val="FFFF00"/>
                </a:highlight>
                <a:latin typeface="Georgia" panose="02040502050405020303" pitchFamily="18" charset="0"/>
              </a:rPr>
              <a:t>2</a:t>
            </a:r>
            <a:r>
              <a:rPr lang="en-US" sz="2000" baseline="30000" dirty="0">
                <a:latin typeface="Georgia" panose="02040502050405020303" pitchFamily="18" charset="0"/>
              </a:rPr>
              <a:t> </a:t>
            </a:r>
            <a:r>
              <a:rPr lang="en-US" sz="2000" dirty="0">
                <a:latin typeface="Georgia" panose="02040502050405020303" pitchFamily="18" charset="0"/>
              </a:rPr>
              <a:t>- (A-B)</a:t>
            </a:r>
            <a:r>
              <a:rPr lang="en-US" sz="2000" baseline="30000" dirty="0">
                <a:highlight>
                  <a:srgbClr val="FFFF00"/>
                </a:highlight>
                <a:latin typeface="Georgia" panose="02040502050405020303" pitchFamily="18" charset="0"/>
              </a:rPr>
              <a:t>2</a:t>
            </a:r>
            <a:r>
              <a:rPr lang="en-US" sz="2000" baseline="30000" dirty="0">
                <a:latin typeface="Georgia" panose="02040502050405020303" pitchFamily="18" charset="0"/>
              </a:rPr>
              <a:t> </a:t>
            </a:r>
            <a:r>
              <a:rPr lang="en-US" sz="2000" dirty="0">
                <a:latin typeface="Georgia" panose="02040502050405020303" pitchFamily="18" charset="0"/>
              </a:rPr>
              <a:t>= 4AB</a:t>
            </a:r>
          </a:p>
        </p:txBody>
      </p:sp>
      <p:sp>
        <p:nvSpPr>
          <p:cNvPr id="3" name="TextBox 2">
            <a:extLst>
              <a:ext uri="{FF2B5EF4-FFF2-40B4-BE49-F238E27FC236}">
                <a16:creationId xmlns:a16="http://schemas.microsoft.com/office/drawing/2014/main" id="{083F38E2-7579-422C-AEDB-1D496B850551}"/>
              </a:ext>
            </a:extLst>
          </p:cNvPr>
          <p:cNvSpPr txBox="1"/>
          <p:nvPr/>
        </p:nvSpPr>
        <p:spPr>
          <a:xfrm>
            <a:off x="945221" y="2013735"/>
            <a:ext cx="3575407" cy="369332"/>
          </a:xfrm>
          <a:prstGeom prst="rect">
            <a:avLst/>
          </a:prstGeom>
          <a:noFill/>
        </p:spPr>
        <p:txBody>
          <a:bodyPr wrap="square" rtlCol="0">
            <a:spAutoFit/>
          </a:bodyPr>
          <a:lstStyle/>
          <a:p>
            <a:r>
              <a:rPr lang="en-US" sz="1800" b="1" i="1" u="none" strike="noStrike" baseline="0" dirty="0">
                <a:latin typeface="Georgia" panose="02040502050405020303" pitchFamily="18" charset="0"/>
              </a:rPr>
              <a:t>Squaring Circuit</a:t>
            </a:r>
            <a:endParaRPr lang="en-US" b="1" i="1" dirty="0">
              <a:latin typeface="Georgia" panose="02040502050405020303" pitchFamily="18" charset="0"/>
            </a:endParaRPr>
          </a:p>
        </p:txBody>
      </p:sp>
      <p:pic>
        <p:nvPicPr>
          <p:cNvPr id="8" name="Graphic 7">
            <a:extLst>
              <a:ext uri="{FF2B5EF4-FFF2-40B4-BE49-F238E27FC236}">
                <a16:creationId xmlns:a16="http://schemas.microsoft.com/office/drawing/2014/main" id="{A8C21BF0-F1AB-439C-8DDF-087875F0F7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53569" y="2309994"/>
            <a:ext cx="6389127" cy="3391489"/>
          </a:xfrm>
          <a:prstGeom prst="rect">
            <a:avLst/>
          </a:prstGeom>
        </p:spPr>
      </p:pic>
      <p:sp>
        <p:nvSpPr>
          <p:cNvPr id="9" name="TextBox 8">
            <a:extLst>
              <a:ext uri="{FF2B5EF4-FFF2-40B4-BE49-F238E27FC236}">
                <a16:creationId xmlns:a16="http://schemas.microsoft.com/office/drawing/2014/main" id="{520BCE90-2912-4328-B401-C19CA15CB93C}"/>
              </a:ext>
            </a:extLst>
          </p:cNvPr>
          <p:cNvSpPr txBox="1"/>
          <p:nvPr/>
        </p:nvSpPr>
        <p:spPr>
          <a:xfrm>
            <a:off x="887022" y="2381834"/>
            <a:ext cx="3633606" cy="1015663"/>
          </a:xfrm>
          <a:prstGeom prst="rect">
            <a:avLst/>
          </a:prstGeom>
          <a:noFill/>
        </p:spPr>
        <p:txBody>
          <a:bodyPr wrap="square" rtlCol="0">
            <a:spAutoFit/>
          </a:bodyPr>
          <a:lstStyle/>
          <a:p>
            <a:r>
              <a:rPr lang="en-US" sz="2000" dirty="0">
                <a:latin typeface="Georgia" panose="02040502050405020303" pitchFamily="18" charset="0"/>
              </a:rPr>
              <a:t>We have exploited the behavior of Class AB push-pull output stage of </a:t>
            </a:r>
            <a:r>
              <a:rPr lang="en-US" sz="2000" dirty="0" err="1">
                <a:latin typeface="Georgia" panose="02040502050405020303" pitchFamily="18" charset="0"/>
              </a:rPr>
              <a:t>OpAmps</a:t>
            </a:r>
            <a:r>
              <a:rPr lang="en-US" sz="2000" dirty="0">
                <a:latin typeface="Georgia" panose="02040502050405020303" pitchFamily="18" charset="0"/>
              </a:rPr>
              <a:t>.</a:t>
            </a:r>
            <a:r>
              <a:rPr lang="en-US" sz="2000" i="1" baseline="30000" dirty="0">
                <a:latin typeface="Georgia" panose="02040502050405020303" pitchFamily="18" charset="0"/>
              </a:rPr>
              <a:t>[1] [2]</a:t>
            </a:r>
          </a:p>
        </p:txBody>
      </p:sp>
      <p:sp>
        <p:nvSpPr>
          <p:cNvPr id="11" name="TextBox 10">
            <a:extLst>
              <a:ext uri="{FF2B5EF4-FFF2-40B4-BE49-F238E27FC236}">
                <a16:creationId xmlns:a16="http://schemas.microsoft.com/office/drawing/2014/main" id="{37BDC432-4423-4946-BE73-CB4FEF7C7F99}"/>
              </a:ext>
            </a:extLst>
          </p:cNvPr>
          <p:cNvSpPr txBox="1"/>
          <p:nvPr/>
        </p:nvSpPr>
        <p:spPr>
          <a:xfrm>
            <a:off x="4102385" y="6390056"/>
            <a:ext cx="8089615" cy="430887"/>
          </a:xfrm>
          <a:prstGeom prst="rect">
            <a:avLst/>
          </a:prstGeom>
          <a:noFill/>
        </p:spPr>
        <p:txBody>
          <a:bodyPr wrap="square">
            <a:spAutoFit/>
          </a:bodyPr>
          <a:lstStyle/>
          <a:p>
            <a:r>
              <a:rPr lang="en-US" sz="1100" dirty="0">
                <a:latin typeface="Georgia" panose="02040502050405020303" pitchFamily="18" charset="0"/>
              </a:rPr>
              <a:t>[1] </a:t>
            </a:r>
            <a:r>
              <a:rPr lang="en-US" sz="1100" dirty="0" err="1">
                <a:latin typeface="Georgia" panose="02040502050405020303" pitchFamily="18" charset="0"/>
              </a:rPr>
              <a:t>Surakampontorn</a:t>
            </a:r>
            <a:r>
              <a:rPr lang="en-US" sz="1100" dirty="0">
                <a:latin typeface="Georgia" panose="02040502050405020303" pitchFamily="18" charset="0"/>
              </a:rPr>
              <a:t> W, </a:t>
            </a:r>
            <a:r>
              <a:rPr lang="en-US" sz="1100" i="1" dirty="0">
                <a:latin typeface="Georgia" panose="02040502050405020303" pitchFamily="18" charset="0"/>
              </a:rPr>
              <a:t>IEEE Trans Inst &amp; </a:t>
            </a:r>
            <a:r>
              <a:rPr lang="en-US" sz="1100" i="1" dirty="0" err="1">
                <a:latin typeface="Georgia" panose="02040502050405020303" pitchFamily="18" charset="0"/>
              </a:rPr>
              <a:t>Meas</a:t>
            </a:r>
            <a:r>
              <a:rPr lang="en-US" sz="1100" dirty="0">
                <a:latin typeface="Georgia" panose="02040502050405020303" pitchFamily="18" charset="0"/>
              </a:rPr>
              <a:t>, 37 (1988) 259.</a:t>
            </a:r>
          </a:p>
          <a:p>
            <a:pPr algn="l"/>
            <a:r>
              <a:rPr lang="en-US" sz="1100" dirty="0">
                <a:latin typeface="Georgia" panose="02040502050405020303" pitchFamily="18" charset="0"/>
              </a:rPr>
              <a:t>[2] </a:t>
            </a:r>
            <a:r>
              <a:rPr lang="en-US" sz="1100" b="0" i="0" u="none" strike="noStrike" baseline="0" dirty="0" err="1">
                <a:latin typeface="Georgia" panose="02040502050405020303" pitchFamily="18" charset="0"/>
              </a:rPr>
              <a:t>Wandee</a:t>
            </a:r>
            <a:r>
              <a:rPr lang="en-US" sz="1100" b="0" i="0" u="none" strike="noStrike" baseline="0" dirty="0">
                <a:latin typeface="Georgia" panose="02040502050405020303" pitchFamily="18" charset="0"/>
              </a:rPr>
              <a:t> </a:t>
            </a:r>
            <a:r>
              <a:rPr lang="en-US" sz="1100" b="0" i="0" u="none" strike="noStrike" baseline="0" dirty="0" err="1">
                <a:latin typeface="Georgia" panose="02040502050405020303" pitchFamily="18" charset="0"/>
              </a:rPr>
              <a:t>Petchmaneelumka</a:t>
            </a:r>
            <a:r>
              <a:rPr lang="en-US" sz="1100" b="0" i="0" u="none" strike="noStrike" baseline="0" dirty="0">
                <a:latin typeface="Georgia" panose="02040502050405020303" pitchFamily="18" charset="0"/>
              </a:rPr>
              <a:t> et. al. Analog multiplier using operational amplifier. KINTEX, Gyeonggi-Do, Korea, June 2005</a:t>
            </a:r>
            <a:endParaRPr lang="en-US" sz="1100" dirty="0">
              <a:latin typeface="Georgia" panose="02040502050405020303" pitchFamily="18" charset="0"/>
            </a:endParaRPr>
          </a:p>
        </p:txBody>
      </p:sp>
    </p:spTree>
    <p:extLst>
      <p:ext uri="{BB962C8B-B14F-4D97-AF65-F5344CB8AC3E}">
        <p14:creationId xmlns:p14="http://schemas.microsoft.com/office/powerpoint/2010/main" val="2078274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939</Words>
  <Application>Microsoft Office PowerPoint</Application>
  <PresentationFormat>Widescreen</PresentationFormat>
  <Paragraphs>122</Paragraphs>
  <Slides>18</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9" baseType="lpstr">
      <vt:lpstr>Arial</vt:lpstr>
      <vt:lpstr>Calibri</vt:lpstr>
      <vt:lpstr>Calibri Light</vt:lpstr>
      <vt:lpstr>CMBX12</vt:lpstr>
      <vt:lpstr>CMMI12</vt:lpstr>
      <vt:lpstr>CMR10</vt:lpstr>
      <vt:lpstr>CMR12</vt:lpstr>
      <vt:lpstr>CMSY10</vt:lpstr>
      <vt:lpstr>Georgia</vt: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Dhiman Sarkar</dc:creator>
  <cp:lastModifiedBy>Dhiman Sarkar</cp:lastModifiedBy>
  <cp:revision>41</cp:revision>
  <dcterms:created xsi:type="dcterms:W3CDTF">2022-06-07T10:48:20Z</dcterms:created>
  <dcterms:modified xsi:type="dcterms:W3CDTF">2022-06-14T17:41:28Z</dcterms:modified>
</cp:coreProperties>
</file>