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4"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8/26/2022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8/26/2022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8/26/2022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8/26/2022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8/26/2022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5" y="662135"/>
            <a:ext cx="10993549" cy="746011"/>
          </a:xfrm>
        </p:spPr>
        <p:txBody>
          <a:bodyPr>
            <a:normAutofit/>
          </a:bodyPr>
          <a:lstStyle/>
          <a:p>
            <a:pPr algn="ctr"/>
            <a:r>
              <a:rPr lang="en-US" sz="4000"/>
              <a:t>SAUDI Arabia used car </a:t>
            </a:r>
            <a:endParaRPr lang="en-US" sz="4000"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8" y="5857680"/>
            <a:ext cx="10993546" cy="440442"/>
          </a:xfrm>
        </p:spPr>
        <p:txBody>
          <a:bodyPr>
            <a:normAutofit/>
          </a:bodyPr>
          <a:lstStyle/>
          <a:p>
            <a:pPr algn="ctr"/>
            <a:r>
              <a:rPr lang="en-US" sz="1800" b="1">
                <a:solidFill>
                  <a:schemeClr val="accent1">
                    <a:lumMod val="50000"/>
                  </a:schemeClr>
                </a:solidFill>
              </a:rPr>
              <a:t>Dhimas K Panji</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610E0662-4113-46FA-9EFD-6A8D375878F9}"/>
              </a:ext>
            </a:extLst>
          </p:cNvPr>
          <p:cNvPicPr>
            <a:picLocks noChangeAspect="1"/>
          </p:cNvPicPr>
          <p:nvPr/>
        </p:nvPicPr>
        <p:blipFill>
          <a:blip r:embed="rId2"/>
          <a:stretch>
            <a:fillRect/>
          </a:stretch>
        </p:blipFill>
        <p:spPr>
          <a:xfrm>
            <a:off x="1829092" y="1906560"/>
            <a:ext cx="8784136" cy="3831684"/>
          </a:xfrm>
          <a:prstGeom prst="rect">
            <a:avLst/>
          </a:prstGeom>
        </p:spPr>
      </p:pic>
      <p:sp>
        <p:nvSpPr>
          <p:cNvPr id="11" name="Subtitle 2">
            <a:extLst>
              <a:ext uri="{FF2B5EF4-FFF2-40B4-BE49-F238E27FC236}">
                <a16:creationId xmlns:a16="http://schemas.microsoft.com/office/drawing/2014/main" id="{71BF41EF-2B67-40FF-8D46-1F155DFAB507}"/>
              </a:ext>
            </a:extLst>
          </p:cNvPr>
          <p:cNvSpPr txBox="1">
            <a:spLocks/>
          </p:cNvSpPr>
          <p:nvPr/>
        </p:nvSpPr>
        <p:spPr>
          <a:xfrm>
            <a:off x="724387" y="1317092"/>
            <a:ext cx="10993546" cy="662710"/>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800">
                <a:solidFill>
                  <a:schemeClr val="accent1">
                    <a:lumMod val="50000"/>
                  </a:schemeClr>
                </a:solidFill>
                <a:latin typeface="+mj-lt"/>
              </a:rPr>
              <a:t>Capstone Project</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5194A2-6BF2-493F-BCDB-CBEFE081ECE2}"/>
              </a:ext>
            </a:extLst>
          </p:cNvPr>
          <p:cNvSpPr>
            <a:spLocks noGrp="1"/>
          </p:cNvSpPr>
          <p:nvPr>
            <p:ph idx="1"/>
          </p:nvPr>
        </p:nvSpPr>
        <p:spPr>
          <a:xfrm>
            <a:off x="581360" y="1686523"/>
            <a:ext cx="11029615" cy="2566696"/>
          </a:xfrm>
        </p:spPr>
        <p:txBody>
          <a:bodyPr/>
          <a:lstStyle/>
          <a:p>
            <a:pPr marL="0" indent="0">
              <a:buNone/>
            </a:pPr>
            <a:r>
              <a:rPr lang="en-US" sz="1400" b="1">
                <a:latin typeface="Consolas" panose="020B0609020204030204" pitchFamily="49" charset="0"/>
              </a:rPr>
              <a:t>Mileage</a:t>
            </a:r>
          </a:p>
          <a:p>
            <a:pPr marL="0" indent="0">
              <a:buNone/>
            </a:pPr>
            <a:r>
              <a:rPr lang="en-ID" sz="1400" b="0">
                <a:solidFill>
                  <a:schemeClr val="tx1"/>
                </a:solidFill>
                <a:effectLst/>
                <a:latin typeface="Consolas" panose="020B0609020204030204" pitchFamily="49" charset="0"/>
              </a:rPr>
              <a:t>Batas atas dari fitur 'Mileage' adalah 385500 km. Akan tetapi menurut howstuffworks.com menyatakan bahwa ketika jarak tempuh sebuah mobil menyentuh 300000 miles atau 482803 km biasanya mobil tersebut telah memiliki kerusakan yang fatal atau perbaikan yang banyak. Atas informasi tersebut maka batas atas dari fitur 'Mileage' yang digunakan untuk filtering adalah 482803 yang mana hal tersebut menunjukan bahwa mobil tersebut masih dalam kondisi yang baik.</a:t>
            </a:r>
          </a:p>
          <a:p>
            <a:endParaRPr lang="en-ID"/>
          </a:p>
        </p:txBody>
      </p:sp>
      <p:sp>
        <p:nvSpPr>
          <p:cNvPr id="4" name="Title 1">
            <a:extLst>
              <a:ext uri="{FF2B5EF4-FFF2-40B4-BE49-F238E27FC236}">
                <a16:creationId xmlns:a16="http://schemas.microsoft.com/office/drawing/2014/main" id="{CB0B4D4E-328C-48BE-A503-0D0F5EB39F51}"/>
              </a:ext>
            </a:extLst>
          </p:cNvPr>
          <p:cNvSpPr>
            <a:spLocks noGrp="1"/>
          </p:cNvSpPr>
          <p:nvPr>
            <p:ph type="title"/>
          </p:nvPr>
        </p:nvSpPr>
        <p:spPr>
          <a:xfrm>
            <a:off x="581025" y="701675"/>
            <a:ext cx="11029950" cy="732842"/>
          </a:xfrm>
        </p:spPr>
        <p:txBody>
          <a:bodyPr/>
          <a:lstStyle/>
          <a:p>
            <a:r>
              <a:rPr lang="en-US" sz="2800">
                <a:solidFill>
                  <a:schemeClr val="accent1">
                    <a:lumMod val="50000"/>
                  </a:schemeClr>
                </a:solidFill>
                <a:latin typeface="+mj-lt"/>
              </a:rPr>
              <a:t>Outliers</a:t>
            </a:r>
            <a:endParaRPr lang="en-ID"/>
          </a:p>
        </p:txBody>
      </p:sp>
    </p:spTree>
    <p:extLst>
      <p:ext uri="{BB962C8B-B14F-4D97-AF65-F5344CB8AC3E}">
        <p14:creationId xmlns:p14="http://schemas.microsoft.com/office/powerpoint/2010/main" val="148834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DA02-20B3-464E-B4AB-2719850122D2}"/>
              </a:ext>
            </a:extLst>
          </p:cNvPr>
          <p:cNvSpPr>
            <a:spLocks noGrp="1"/>
          </p:cNvSpPr>
          <p:nvPr>
            <p:ph type="title"/>
          </p:nvPr>
        </p:nvSpPr>
        <p:spPr>
          <a:xfrm>
            <a:off x="581192" y="702156"/>
            <a:ext cx="11029616" cy="564582"/>
          </a:xfrm>
        </p:spPr>
        <p:txBody>
          <a:bodyPr/>
          <a:lstStyle/>
          <a:p>
            <a:r>
              <a:rPr lang="en-US" sz="2800">
                <a:solidFill>
                  <a:schemeClr val="accent1">
                    <a:lumMod val="50000"/>
                  </a:schemeClr>
                </a:solidFill>
                <a:latin typeface="+mj-lt"/>
              </a:rPr>
              <a:t>Feature Selection</a:t>
            </a:r>
            <a:endParaRPr lang="en-ID"/>
          </a:p>
        </p:txBody>
      </p:sp>
      <p:sp>
        <p:nvSpPr>
          <p:cNvPr id="3" name="Content Placeholder 2">
            <a:extLst>
              <a:ext uri="{FF2B5EF4-FFF2-40B4-BE49-F238E27FC236}">
                <a16:creationId xmlns:a16="http://schemas.microsoft.com/office/drawing/2014/main" id="{A2E3EF23-A703-49CA-A449-C8F36DFB8C5A}"/>
              </a:ext>
            </a:extLst>
          </p:cNvPr>
          <p:cNvSpPr>
            <a:spLocks noGrp="1"/>
          </p:cNvSpPr>
          <p:nvPr>
            <p:ph idx="1"/>
          </p:nvPr>
        </p:nvSpPr>
        <p:spPr>
          <a:xfrm>
            <a:off x="581191" y="1845578"/>
            <a:ext cx="11029615" cy="2619754"/>
          </a:xfrm>
        </p:spPr>
        <p:txBody>
          <a:bodyPr/>
          <a:lstStyle/>
          <a:p>
            <a:pPr marL="0" indent="0">
              <a:buNone/>
            </a:pPr>
            <a:r>
              <a:rPr lang="en-ID" sz="1400" b="0">
                <a:solidFill>
                  <a:schemeClr val="tx1"/>
                </a:solidFill>
                <a:effectLst/>
                <a:latin typeface="Consolas" panose="020B0609020204030204" pitchFamily="49" charset="0"/>
              </a:rPr>
              <a:t>Feature Seletion digunakan untuk melakukan seleksi terhadap fitur-fitur yang digunakan dalam pemodelan. Fitur yang dipilih adalah fitur yang penting atau berpengaruh terhadap target variabel. Ketika terlalu banyak fitur yang terlibat dalam pemodelan, model akan cenderung overfitting dan jika terlalu sedikit, model akan menjadi underfitting. Terdapat tiga cara untuk melakukan feature selection yaitu korelasi, korelasi rasio, dan domain knowledge.</a:t>
            </a:r>
          </a:p>
          <a:p>
            <a:pPr marL="0" indent="0">
              <a:buNone/>
            </a:pPr>
            <a:r>
              <a:rPr lang="en-ID" sz="1400">
                <a:solidFill>
                  <a:schemeClr val="tx1"/>
                </a:solidFill>
                <a:latin typeface="Consolas" panose="020B0609020204030204" pitchFamily="49" charset="0"/>
              </a:rPr>
              <a:t>Feature yang dihapus menggunakan tiga cara tersebut yaitu ‘Negotiable’, ‘Origin’ dan ‘Make’.</a:t>
            </a:r>
            <a:endParaRPr lang="en-ID" sz="1400" b="0">
              <a:solidFill>
                <a:schemeClr val="tx1"/>
              </a:solidFill>
              <a:effectLst/>
              <a:latin typeface="Consolas" panose="020B0609020204030204" pitchFamily="49" charset="0"/>
            </a:endParaRPr>
          </a:p>
          <a:p>
            <a:pPr marL="0" indent="0">
              <a:buNone/>
            </a:pPr>
            <a:endParaRPr lang="en-ID"/>
          </a:p>
        </p:txBody>
      </p:sp>
    </p:spTree>
    <p:extLst>
      <p:ext uri="{BB962C8B-B14F-4D97-AF65-F5344CB8AC3E}">
        <p14:creationId xmlns:p14="http://schemas.microsoft.com/office/powerpoint/2010/main" val="288762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B69FD-AA53-4210-BC6C-9E2CB8DD1D41}"/>
              </a:ext>
            </a:extLst>
          </p:cNvPr>
          <p:cNvSpPr>
            <a:spLocks noGrp="1"/>
          </p:cNvSpPr>
          <p:nvPr>
            <p:ph idx="1"/>
          </p:nvPr>
        </p:nvSpPr>
        <p:spPr>
          <a:xfrm>
            <a:off x="581192" y="1719743"/>
            <a:ext cx="11029615" cy="4255607"/>
          </a:xfrm>
        </p:spPr>
        <p:txBody>
          <a:bodyPr/>
          <a:lstStyle/>
          <a:p>
            <a:pPr marL="0" indent="0">
              <a:buNone/>
            </a:pPr>
            <a:r>
              <a:rPr lang="en-ID" sz="1600" b="0">
                <a:solidFill>
                  <a:schemeClr val="tx1"/>
                </a:solidFill>
                <a:effectLst/>
                <a:latin typeface="Consolas" panose="020B0609020204030204" pitchFamily="49" charset="0"/>
              </a:rPr>
              <a:t>Feature Engineering bertujuan untuk memberikan input yang lebih baik untuk machine learning. Ada beberapa cara untuk melakukan feature engineering, salah satunya adalah encoding. Encoding adalah suatu metode yang dapat diterapkan untuk merepresentasikan variabel kategorik dalam machine learning. Ada berbagai macam jenis metode encoding yaitu one hot encoding, ordinal encoding, dan binary encoding.</a:t>
            </a:r>
          </a:p>
          <a:p>
            <a:pPr marL="0" indent="0">
              <a:buNone/>
            </a:pPr>
            <a:endParaRPr lang="en-ID" sz="1600">
              <a:solidFill>
                <a:schemeClr val="tx1"/>
              </a:solidFill>
              <a:latin typeface="Consolas" panose="020B0609020204030204" pitchFamily="49" charset="0"/>
            </a:endParaRPr>
          </a:p>
          <a:p>
            <a:pPr marL="0" indent="0">
              <a:buNone/>
            </a:pPr>
            <a:r>
              <a:rPr lang="en-ID" sz="1600" b="0">
                <a:solidFill>
                  <a:schemeClr val="tx1"/>
                </a:solidFill>
                <a:effectLst/>
                <a:latin typeface="Consolas" panose="020B0609020204030204" pitchFamily="49" charset="0"/>
              </a:rPr>
              <a:t>Fitur yang menggunakan one hot encoder 	: ‘Region’ dan ‘Gear Type’</a:t>
            </a:r>
          </a:p>
          <a:p>
            <a:pPr marL="0" indent="0">
              <a:buNone/>
            </a:pPr>
            <a:r>
              <a:rPr lang="en-ID" sz="1600">
                <a:solidFill>
                  <a:schemeClr val="tx1"/>
                </a:solidFill>
                <a:latin typeface="Consolas" panose="020B0609020204030204" pitchFamily="49" charset="0"/>
              </a:rPr>
              <a:t>Fitur yang menggunakan ordinal encoder 	: ‘Options’</a:t>
            </a:r>
          </a:p>
          <a:p>
            <a:pPr marL="0" indent="0">
              <a:buNone/>
            </a:pPr>
            <a:r>
              <a:rPr lang="en-ID" sz="1600" b="0">
                <a:solidFill>
                  <a:schemeClr val="tx1"/>
                </a:solidFill>
                <a:effectLst/>
                <a:latin typeface="Consolas" panose="020B0609020204030204" pitchFamily="49" charset="0"/>
              </a:rPr>
              <a:t>Fitur yan</a:t>
            </a:r>
            <a:r>
              <a:rPr lang="en-ID" sz="1600">
                <a:solidFill>
                  <a:schemeClr val="tx1"/>
                </a:solidFill>
                <a:latin typeface="Consolas" panose="020B0609020204030204" pitchFamily="49" charset="0"/>
              </a:rPr>
              <a:t>g menggunakan binary encoder 	: ‘Type’</a:t>
            </a:r>
            <a:endParaRPr lang="en-ID" sz="1600" b="0">
              <a:solidFill>
                <a:schemeClr val="tx1"/>
              </a:solidFill>
              <a:effectLst/>
              <a:latin typeface="Consolas" panose="020B0609020204030204" pitchFamily="49" charset="0"/>
            </a:endParaRPr>
          </a:p>
          <a:p>
            <a:endParaRPr lang="en-ID"/>
          </a:p>
        </p:txBody>
      </p:sp>
      <p:sp>
        <p:nvSpPr>
          <p:cNvPr id="4" name="Title 1">
            <a:extLst>
              <a:ext uri="{FF2B5EF4-FFF2-40B4-BE49-F238E27FC236}">
                <a16:creationId xmlns:a16="http://schemas.microsoft.com/office/drawing/2014/main" id="{16DC4DE5-ABA8-4E46-844F-6D76B7968260}"/>
              </a:ext>
            </a:extLst>
          </p:cNvPr>
          <p:cNvSpPr>
            <a:spLocks noGrp="1"/>
          </p:cNvSpPr>
          <p:nvPr>
            <p:ph type="title"/>
          </p:nvPr>
        </p:nvSpPr>
        <p:spPr>
          <a:xfrm>
            <a:off x="581025" y="701675"/>
            <a:ext cx="11029950" cy="640564"/>
          </a:xfrm>
        </p:spPr>
        <p:txBody>
          <a:bodyPr/>
          <a:lstStyle/>
          <a:p>
            <a:r>
              <a:rPr lang="en-US" sz="2800">
                <a:solidFill>
                  <a:schemeClr val="accent1">
                    <a:lumMod val="50000"/>
                  </a:schemeClr>
                </a:solidFill>
                <a:latin typeface="+mj-lt"/>
              </a:rPr>
              <a:t>Feature Engineering</a:t>
            </a:r>
            <a:endParaRPr lang="en-ID"/>
          </a:p>
        </p:txBody>
      </p:sp>
    </p:spTree>
    <p:extLst>
      <p:ext uri="{BB962C8B-B14F-4D97-AF65-F5344CB8AC3E}">
        <p14:creationId xmlns:p14="http://schemas.microsoft.com/office/powerpoint/2010/main" val="128492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849207C-6D22-4C55-A76C-1EE7D825E741}"/>
              </a:ext>
            </a:extLst>
          </p:cNvPr>
          <p:cNvPicPr>
            <a:picLocks noGrp="1" noChangeAspect="1"/>
          </p:cNvPicPr>
          <p:nvPr>
            <p:ph idx="1"/>
          </p:nvPr>
        </p:nvPicPr>
        <p:blipFill>
          <a:blip r:embed="rId2"/>
          <a:stretch>
            <a:fillRect/>
          </a:stretch>
        </p:blipFill>
        <p:spPr>
          <a:xfrm>
            <a:off x="442870" y="2365465"/>
            <a:ext cx="5364945" cy="2819644"/>
          </a:xfrm>
        </p:spPr>
      </p:pic>
      <p:sp>
        <p:nvSpPr>
          <p:cNvPr id="4" name="Title 1">
            <a:extLst>
              <a:ext uri="{FF2B5EF4-FFF2-40B4-BE49-F238E27FC236}">
                <a16:creationId xmlns:a16="http://schemas.microsoft.com/office/drawing/2014/main" id="{C1B6DE7D-F541-410A-AD2C-EB98CE74BC62}"/>
              </a:ext>
            </a:extLst>
          </p:cNvPr>
          <p:cNvSpPr>
            <a:spLocks noGrp="1"/>
          </p:cNvSpPr>
          <p:nvPr>
            <p:ph type="title"/>
          </p:nvPr>
        </p:nvSpPr>
        <p:spPr>
          <a:xfrm>
            <a:off x="581025" y="701675"/>
            <a:ext cx="11029950" cy="648953"/>
          </a:xfrm>
        </p:spPr>
        <p:txBody>
          <a:bodyPr>
            <a:normAutofit/>
          </a:bodyPr>
          <a:lstStyle/>
          <a:p>
            <a:pPr algn="ctr"/>
            <a:r>
              <a:rPr lang="en-US" sz="3200"/>
              <a:t>Modeling</a:t>
            </a:r>
            <a:endParaRPr lang="en-ID" sz="3200"/>
          </a:p>
        </p:txBody>
      </p:sp>
      <p:sp>
        <p:nvSpPr>
          <p:cNvPr id="8" name="TextBox 7">
            <a:extLst>
              <a:ext uri="{FF2B5EF4-FFF2-40B4-BE49-F238E27FC236}">
                <a16:creationId xmlns:a16="http://schemas.microsoft.com/office/drawing/2014/main" id="{853A42D2-55C0-4B0E-A03B-7625990DAB76}"/>
              </a:ext>
            </a:extLst>
          </p:cNvPr>
          <p:cNvSpPr txBox="1"/>
          <p:nvPr/>
        </p:nvSpPr>
        <p:spPr>
          <a:xfrm>
            <a:off x="5973310" y="2251793"/>
            <a:ext cx="6094602" cy="3046988"/>
          </a:xfrm>
          <a:prstGeom prst="rect">
            <a:avLst/>
          </a:prstGeom>
          <a:noFill/>
        </p:spPr>
        <p:txBody>
          <a:bodyPr wrap="square">
            <a:spAutoFit/>
          </a:bodyPr>
          <a:lstStyle/>
          <a:p>
            <a:r>
              <a:rPr lang="en-ID" sz="1600" b="0">
                <a:effectLst/>
                <a:latin typeface="Consolas" panose="020B0609020204030204" pitchFamily="49" charset="0"/>
              </a:rPr>
              <a:t>Pada tahap ini model dibandingkan satu dengan yang lain untuk melihat model mana yang memiliki hasil terbaik.</a:t>
            </a:r>
          </a:p>
          <a:p>
            <a:endParaRPr lang="en-ID" sz="1600" b="0">
              <a:effectLst/>
              <a:latin typeface="Consolas" panose="020B0609020204030204" pitchFamily="49" charset="0"/>
            </a:endParaRPr>
          </a:p>
          <a:p>
            <a:r>
              <a:rPr lang="en-ID" sz="1600" b="0">
                <a:effectLst/>
                <a:latin typeface="Consolas" panose="020B0609020204030204" pitchFamily="49" charset="0"/>
              </a:rPr>
              <a:t>Dari perbandingan model hasil R-square, Random Forest Regressor menghasilkan nilai R-square sedikit lebih baik dibandingkan dengan XGBoost Regressor. Akan tetapi model yang dipilih untuk dijadikan model untuk memprediksi harga mobil di Arab Saudi adalah XGBoost. Alasannya adalah karena memiliki nilai MAPE yang jauh lebih baik dibandingkan dengan Random Forest Regressor.</a:t>
            </a:r>
          </a:p>
        </p:txBody>
      </p:sp>
      <p:sp>
        <p:nvSpPr>
          <p:cNvPr id="9" name="Title 1">
            <a:extLst>
              <a:ext uri="{FF2B5EF4-FFF2-40B4-BE49-F238E27FC236}">
                <a16:creationId xmlns:a16="http://schemas.microsoft.com/office/drawing/2014/main" id="{1F7EC325-3062-4E26-AD05-369C04036EBB}"/>
              </a:ext>
            </a:extLst>
          </p:cNvPr>
          <p:cNvSpPr txBox="1">
            <a:spLocks/>
          </p:cNvSpPr>
          <p:nvPr/>
        </p:nvSpPr>
        <p:spPr>
          <a:xfrm>
            <a:off x="458335" y="1406868"/>
            <a:ext cx="11029950" cy="64056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solidFill>
                  <a:schemeClr val="accent1">
                    <a:lumMod val="50000"/>
                  </a:schemeClr>
                </a:solidFill>
              </a:rPr>
              <a:t>Matrix evaluation</a:t>
            </a:r>
            <a:endParaRPr lang="en-ID" sz="2400"/>
          </a:p>
        </p:txBody>
      </p:sp>
    </p:spTree>
    <p:extLst>
      <p:ext uri="{BB962C8B-B14F-4D97-AF65-F5344CB8AC3E}">
        <p14:creationId xmlns:p14="http://schemas.microsoft.com/office/powerpoint/2010/main" val="88489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F6F34-6B7C-4FA2-BBC9-F9FF1A33FFA1}"/>
              </a:ext>
            </a:extLst>
          </p:cNvPr>
          <p:cNvSpPr>
            <a:spLocks noGrp="1"/>
          </p:cNvSpPr>
          <p:nvPr>
            <p:ph idx="1"/>
          </p:nvPr>
        </p:nvSpPr>
        <p:spPr>
          <a:xfrm>
            <a:off x="581192" y="1887523"/>
            <a:ext cx="11029615" cy="2248249"/>
          </a:xfrm>
        </p:spPr>
        <p:txBody>
          <a:bodyPr>
            <a:normAutofit/>
          </a:bodyPr>
          <a:lstStyle/>
          <a:p>
            <a:pPr marL="0" indent="0">
              <a:buNone/>
            </a:pPr>
            <a:r>
              <a:rPr lang="en-ID" sz="1600" b="0">
                <a:solidFill>
                  <a:schemeClr val="tx1"/>
                </a:solidFill>
                <a:effectLst/>
                <a:latin typeface="Consolas" panose="020B0609020204030204" pitchFamily="49" charset="0"/>
              </a:rPr>
              <a:t>Hyperparameter Tuning digunakan sebagai model akhir yang diharapkan mampu memberikan prediksi yang lebih baik dibandingkan sebelum di tuning. Model yang digunakan untuk di tuning adalah XGBoost.</a:t>
            </a:r>
          </a:p>
          <a:p>
            <a:pPr marL="0" indent="0">
              <a:buNone/>
            </a:pPr>
            <a:r>
              <a:rPr lang="en-ID" sz="1600">
                <a:solidFill>
                  <a:schemeClr val="tx1"/>
                </a:solidFill>
                <a:latin typeface="Consolas" panose="020B0609020204030204" pitchFamily="49" charset="0"/>
              </a:rPr>
              <a:t>Best param: </a:t>
            </a:r>
            <a:r>
              <a:rPr lang="en-ID" sz="1600" b="0" i="0">
                <a:solidFill>
                  <a:schemeClr val="tx1"/>
                </a:solidFill>
                <a:effectLst/>
                <a:latin typeface="Consolas" panose="020B0609020204030204" pitchFamily="49" charset="0"/>
              </a:rPr>
              <a:t>'model__subsample': 0.7, 'model__reg_alpha': 3.593813663804626, 'model__n_estimators': 138, 'model__max_depth': 10, 'model__learning_rate': 0.07, 'model__gamma': 8, 'model__colsample_bytree': 0.9</a:t>
            </a:r>
          </a:p>
          <a:p>
            <a:pPr marL="0" indent="0">
              <a:buNone/>
            </a:pPr>
            <a:endParaRPr lang="en-ID" sz="1600" b="0">
              <a:solidFill>
                <a:schemeClr val="tx1"/>
              </a:solidFill>
              <a:effectLst/>
              <a:latin typeface="Consolas" panose="020B0609020204030204" pitchFamily="49" charset="0"/>
            </a:endParaRPr>
          </a:p>
        </p:txBody>
      </p:sp>
      <p:sp>
        <p:nvSpPr>
          <p:cNvPr id="4" name="Title 1">
            <a:extLst>
              <a:ext uri="{FF2B5EF4-FFF2-40B4-BE49-F238E27FC236}">
                <a16:creationId xmlns:a16="http://schemas.microsoft.com/office/drawing/2014/main" id="{13D8EC9A-F561-41E8-84A7-7C4FAD33595D}"/>
              </a:ext>
            </a:extLst>
          </p:cNvPr>
          <p:cNvSpPr txBox="1">
            <a:spLocks noGrp="1"/>
          </p:cNvSpPr>
          <p:nvPr>
            <p:ph type="title"/>
          </p:nvPr>
        </p:nvSpPr>
        <p:spPr>
          <a:xfrm>
            <a:off x="581025" y="701675"/>
            <a:ext cx="11029950" cy="7999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1">
                    <a:lumMod val="50000"/>
                  </a:schemeClr>
                </a:solidFill>
              </a:rPr>
              <a:t>Hyperparameter tuning</a:t>
            </a:r>
            <a:endParaRPr lang="en-ID"/>
          </a:p>
        </p:txBody>
      </p:sp>
      <p:graphicFrame>
        <p:nvGraphicFramePr>
          <p:cNvPr id="7" name="Table 6">
            <a:extLst>
              <a:ext uri="{FF2B5EF4-FFF2-40B4-BE49-F238E27FC236}">
                <a16:creationId xmlns:a16="http://schemas.microsoft.com/office/drawing/2014/main" id="{2A994826-65E5-456B-9F97-84E7126F7410}"/>
              </a:ext>
            </a:extLst>
          </p:cNvPr>
          <p:cNvGraphicFramePr>
            <a:graphicFrameLocks noGrp="1"/>
          </p:cNvGraphicFramePr>
          <p:nvPr>
            <p:extLst>
              <p:ext uri="{D42A27DB-BD31-4B8C-83A1-F6EECF244321}">
                <p14:modId xmlns:p14="http://schemas.microsoft.com/office/powerpoint/2010/main" val="622906856"/>
              </p:ext>
            </p:extLst>
          </p:nvPr>
        </p:nvGraphicFramePr>
        <p:xfrm>
          <a:off x="1860550" y="4247345"/>
          <a:ext cx="3198009" cy="1079664"/>
        </p:xfrm>
        <a:graphic>
          <a:graphicData uri="http://schemas.openxmlformats.org/drawingml/2006/table">
            <a:tbl>
              <a:tblPr>
                <a:tableStyleId>{5C22544A-7EE6-4342-B048-85BDC9FD1C3A}</a:tableStyleId>
              </a:tblPr>
              <a:tblGrid>
                <a:gridCol w="314725">
                  <a:extLst>
                    <a:ext uri="{9D8B030D-6E8A-4147-A177-3AD203B41FA5}">
                      <a16:colId xmlns:a16="http://schemas.microsoft.com/office/drawing/2014/main" val="3837674496"/>
                    </a:ext>
                  </a:extLst>
                </a:gridCol>
                <a:gridCol w="720821">
                  <a:extLst>
                    <a:ext uri="{9D8B030D-6E8A-4147-A177-3AD203B41FA5}">
                      <a16:colId xmlns:a16="http://schemas.microsoft.com/office/drawing/2014/main" val="2075261131"/>
                    </a:ext>
                  </a:extLst>
                </a:gridCol>
                <a:gridCol w="720821">
                  <a:extLst>
                    <a:ext uri="{9D8B030D-6E8A-4147-A177-3AD203B41FA5}">
                      <a16:colId xmlns:a16="http://schemas.microsoft.com/office/drawing/2014/main" val="3946161517"/>
                    </a:ext>
                  </a:extLst>
                </a:gridCol>
                <a:gridCol w="720821">
                  <a:extLst>
                    <a:ext uri="{9D8B030D-6E8A-4147-A177-3AD203B41FA5}">
                      <a16:colId xmlns:a16="http://schemas.microsoft.com/office/drawing/2014/main" val="2197360814"/>
                    </a:ext>
                  </a:extLst>
                </a:gridCol>
                <a:gridCol w="720821">
                  <a:extLst>
                    <a:ext uri="{9D8B030D-6E8A-4147-A177-3AD203B41FA5}">
                      <a16:colId xmlns:a16="http://schemas.microsoft.com/office/drawing/2014/main" val="3496623282"/>
                    </a:ext>
                  </a:extLst>
                </a:gridCol>
              </a:tblGrid>
              <a:tr h="359888">
                <a:tc gridSpan="5">
                  <a:txBody>
                    <a:bodyPr/>
                    <a:lstStyle/>
                    <a:p>
                      <a:pPr algn="ctr" fontAlgn="ctr"/>
                      <a:r>
                        <a:rPr lang="en-ID" sz="1100" u="none" strike="noStrike">
                          <a:effectLst/>
                        </a:rPr>
                        <a:t>Before Tuning</a:t>
                      </a:r>
                      <a:endParaRPr lang="en-ID" sz="1100" b="0" i="0" u="none" strike="noStrike">
                        <a:solidFill>
                          <a:srgbClr val="000000"/>
                        </a:solidFill>
                        <a:effectLst/>
                        <a:latin typeface="Consolas" panose="020B0609020204030204" pitchFamily="49" charset="0"/>
                      </a:endParaRPr>
                    </a:p>
                  </a:txBody>
                  <a:tcPr marL="7620" marR="7620" marT="7620" marB="0" anchor="ct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733395215"/>
                  </a:ext>
                </a:extLst>
              </a:tr>
              <a:tr h="359888">
                <a:tc>
                  <a:txBody>
                    <a:bodyPr/>
                    <a:lstStyle/>
                    <a:p>
                      <a:pPr algn="ctr" fontAlgn="ctr"/>
                      <a:r>
                        <a:rPr lang="en-ID" sz="1100" u="none" strike="noStrike">
                          <a:effectLst/>
                        </a:rPr>
                        <a:t> </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R2</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RMSE</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MAE</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MAPE</a:t>
                      </a:r>
                      <a:endParaRPr lang="en-ID" sz="1100" b="0" i="0" u="none" strike="noStrike">
                        <a:solidFill>
                          <a:srgbClr val="000000"/>
                        </a:solidFill>
                        <a:effectLst/>
                        <a:latin typeface="Consolas" panose="020B0609020204030204" pitchFamily="49" charset="0"/>
                      </a:endParaRPr>
                    </a:p>
                  </a:txBody>
                  <a:tcPr marL="7620" marR="7620" marT="7620" marB="0" anchor="ctr"/>
                </a:tc>
                <a:extLst>
                  <a:ext uri="{0D108BD9-81ED-4DB2-BD59-A6C34878D82A}">
                    <a16:rowId xmlns:a16="http://schemas.microsoft.com/office/drawing/2014/main" val="3119503872"/>
                  </a:ext>
                </a:extLst>
              </a:tr>
              <a:tr h="359888">
                <a:tc>
                  <a:txBody>
                    <a:bodyPr/>
                    <a:lstStyle/>
                    <a:p>
                      <a:pPr algn="ctr" fontAlgn="ctr"/>
                      <a:r>
                        <a:rPr lang="en-ID" sz="1100" u="none" strike="noStrike">
                          <a:effectLst/>
                        </a:rPr>
                        <a:t>XGB</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0.672472</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22896.81</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14482.18</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0.787415</a:t>
                      </a:r>
                      <a:endParaRPr lang="en-ID" sz="1100" b="0" i="0" u="none" strike="noStrike">
                        <a:solidFill>
                          <a:srgbClr val="000000"/>
                        </a:solidFill>
                        <a:effectLst/>
                        <a:latin typeface="Consolas" panose="020B0609020204030204" pitchFamily="49" charset="0"/>
                      </a:endParaRPr>
                    </a:p>
                  </a:txBody>
                  <a:tcPr marL="7620" marR="7620" marT="7620" marB="0" anchor="ctr"/>
                </a:tc>
                <a:extLst>
                  <a:ext uri="{0D108BD9-81ED-4DB2-BD59-A6C34878D82A}">
                    <a16:rowId xmlns:a16="http://schemas.microsoft.com/office/drawing/2014/main" val="1018287962"/>
                  </a:ext>
                </a:extLst>
              </a:tr>
            </a:tbl>
          </a:graphicData>
        </a:graphic>
      </p:graphicFrame>
      <p:graphicFrame>
        <p:nvGraphicFramePr>
          <p:cNvPr id="8" name="Table 7">
            <a:extLst>
              <a:ext uri="{FF2B5EF4-FFF2-40B4-BE49-F238E27FC236}">
                <a16:creationId xmlns:a16="http://schemas.microsoft.com/office/drawing/2014/main" id="{3630B9C6-31B3-4D2F-B2D6-68E7B802C625}"/>
              </a:ext>
            </a:extLst>
          </p:cNvPr>
          <p:cNvGraphicFramePr>
            <a:graphicFrameLocks noGrp="1"/>
          </p:cNvGraphicFramePr>
          <p:nvPr>
            <p:extLst>
              <p:ext uri="{D42A27DB-BD31-4B8C-83A1-F6EECF244321}">
                <p14:modId xmlns:p14="http://schemas.microsoft.com/office/powerpoint/2010/main" val="1345284309"/>
              </p:ext>
            </p:extLst>
          </p:nvPr>
        </p:nvGraphicFramePr>
        <p:xfrm>
          <a:off x="6583551" y="4247345"/>
          <a:ext cx="3198009" cy="1079664"/>
        </p:xfrm>
        <a:graphic>
          <a:graphicData uri="http://schemas.openxmlformats.org/drawingml/2006/table">
            <a:tbl>
              <a:tblPr>
                <a:tableStyleId>{5C22544A-7EE6-4342-B048-85BDC9FD1C3A}</a:tableStyleId>
              </a:tblPr>
              <a:tblGrid>
                <a:gridCol w="314725">
                  <a:extLst>
                    <a:ext uri="{9D8B030D-6E8A-4147-A177-3AD203B41FA5}">
                      <a16:colId xmlns:a16="http://schemas.microsoft.com/office/drawing/2014/main" val="3565183231"/>
                    </a:ext>
                  </a:extLst>
                </a:gridCol>
                <a:gridCol w="720821">
                  <a:extLst>
                    <a:ext uri="{9D8B030D-6E8A-4147-A177-3AD203B41FA5}">
                      <a16:colId xmlns:a16="http://schemas.microsoft.com/office/drawing/2014/main" val="1800720168"/>
                    </a:ext>
                  </a:extLst>
                </a:gridCol>
                <a:gridCol w="720821">
                  <a:extLst>
                    <a:ext uri="{9D8B030D-6E8A-4147-A177-3AD203B41FA5}">
                      <a16:colId xmlns:a16="http://schemas.microsoft.com/office/drawing/2014/main" val="3170545286"/>
                    </a:ext>
                  </a:extLst>
                </a:gridCol>
                <a:gridCol w="720821">
                  <a:extLst>
                    <a:ext uri="{9D8B030D-6E8A-4147-A177-3AD203B41FA5}">
                      <a16:colId xmlns:a16="http://schemas.microsoft.com/office/drawing/2014/main" val="1357381427"/>
                    </a:ext>
                  </a:extLst>
                </a:gridCol>
                <a:gridCol w="720821">
                  <a:extLst>
                    <a:ext uri="{9D8B030D-6E8A-4147-A177-3AD203B41FA5}">
                      <a16:colId xmlns:a16="http://schemas.microsoft.com/office/drawing/2014/main" val="1417010942"/>
                    </a:ext>
                  </a:extLst>
                </a:gridCol>
              </a:tblGrid>
              <a:tr h="359888">
                <a:tc gridSpan="5">
                  <a:txBody>
                    <a:bodyPr/>
                    <a:lstStyle/>
                    <a:p>
                      <a:pPr algn="ctr" fontAlgn="ctr"/>
                      <a:r>
                        <a:rPr lang="en-ID" sz="1100" u="none" strike="noStrike">
                          <a:effectLst/>
                        </a:rPr>
                        <a:t>After Tuning</a:t>
                      </a:r>
                      <a:endParaRPr lang="en-ID" sz="1100" b="0" i="0" u="none" strike="noStrike">
                        <a:solidFill>
                          <a:srgbClr val="000000"/>
                        </a:solidFill>
                        <a:effectLst/>
                        <a:latin typeface="Consolas" panose="020B0609020204030204" pitchFamily="49" charset="0"/>
                      </a:endParaRPr>
                    </a:p>
                  </a:txBody>
                  <a:tcPr marL="7620" marR="7620" marT="7620" marB="0" anchor="ct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763187878"/>
                  </a:ext>
                </a:extLst>
              </a:tr>
              <a:tr h="359888">
                <a:tc>
                  <a:txBody>
                    <a:bodyPr/>
                    <a:lstStyle/>
                    <a:p>
                      <a:pPr algn="ctr" fontAlgn="ctr"/>
                      <a:r>
                        <a:rPr lang="en-ID" sz="1100" u="none" strike="noStrike">
                          <a:effectLst/>
                        </a:rPr>
                        <a:t> </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R2</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RMSE</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MAE</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MAPE</a:t>
                      </a:r>
                      <a:endParaRPr lang="en-ID" sz="1100" b="0" i="0" u="none" strike="noStrike">
                        <a:solidFill>
                          <a:srgbClr val="000000"/>
                        </a:solidFill>
                        <a:effectLst/>
                        <a:latin typeface="Consolas" panose="020B0609020204030204" pitchFamily="49" charset="0"/>
                      </a:endParaRPr>
                    </a:p>
                  </a:txBody>
                  <a:tcPr marL="7620" marR="7620" marT="7620" marB="0" anchor="ctr"/>
                </a:tc>
                <a:extLst>
                  <a:ext uri="{0D108BD9-81ED-4DB2-BD59-A6C34878D82A}">
                    <a16:rowId xmlns:a16="http://schemas.microsoft.com/office/drawing/2014/main" val="2047238508"/>
                  </a:ext>
                </a:extLst>
              </a:tr>
              <a:tr h="359888">
                <a:tc>
                  <a:txBody>
                    <a:bodyPr/>
                    <a:lstStyle/>
                    <a:p>
                      <a:pPr algn="ctr" fontAlgn="ctr"/>
                      <a:r>
                        <a:rPr lang="en-ID" sz="1100" u="none" strike="noStrike">
                          <a:effectLst/>
                        </a:rPr>
                        <a:t>XGB</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0.717961</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21247.39</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13480.93</a:t>
                      </a:r>
                      <a:endParaRPr lang="en-ID" sz="1100" b="0" i="0" u="none" strike="noStrike">
                        <a:solidFill>
                          <a:srgbClr val="000000"/>
                        </a:solidFill>
                        <a:effectLst/>
                        <a:latin typeface="Consolas" panose="020B0609020204030204" pitchFamily="49" charset="0"/>
                      </a:endParaRPr>
                    </a:p>
                  </a:txBody>
                  <a:tcPr marL="7620" marR="7620" marT="7620" marB="0" anchor="ctr"/>
                </a:tc>
                <a:tc>
                  <a:txBody>
                    <a:bodyPr/>
                    <a:lstStyle/>
                    <a:p>
                      <a:pPr algn="ctr" fontAlgn="ctr"/>
                      <a:r>
                        <a:rPr lang="en-ID" sz="1100" u="none" strike="noStrike">
                          <a:effectLst/>
                        </a:rPr>
                        <a:t>0.820385</a:t>
                      </a:r>
                      <a:endParaRPr lang="en-ID" sz="1100" b="0" i="0" u="none" strike="noStrike">
                        <a:solidFill>
                          <a:srgbClr val="000000"/>
                        </a:solidFill>
                        <a:effectLst/>
                        <a:latin typeface="Consolas" panose="020B0609020204030204" pitchFamily="49" charset="0"/>
                      </a:endParaRPr>
                    </a:p>
                  </a:txBody>
                  <a:tcPr marL="7620" marR="7620" marT="7620" marB="0" anchor="ctr"/>
                </a:tc>
                <a:extLst>
                  <a:ext uri="{0D108BD9-81ED-4DB2-BD59-A6C34878D82A}">
                    <a16:rowId xmlns:a16="http://schemas.microsoft.com/office/drawing/2014/main" val="2671792573"/>
                  </a:ext>
                </a:extLst>
              </a:tr>
            </a:tbl>
          </a:graphicData>
        </a:graphic>
      </p:graphicFrame>
    </p:spTree>
    <p:extLst>
      <p:ext uri="{BB962C8B-B14F-4D97-AF65-F5344CB8AC3E}">
        <p14:creationId xmlns:p14="http://schemas.microsoft.com/office/powerpoint/2010/main" val="826751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5B8B45-338A-43AB-AC34-832532FDA132}"/>
              </a:ext>
            </a:extLst>
          </p:cNvPr>
          <p:cNvPicPr>
            <a:picLocks noGrp="1" noChangeAspect="1"/>
          </p:cNvPicPr>
          <p:nvPr>
            <p:ph idx="1"/>
          </p:nvPr>
        </p:nvPicPr>
        <p:blipFill>
          <a:blip r:embed="rId2"/>
          <a:stretch>
            <a:fillRect/>
          </a:stretch>
        </p:blipFill>
        <p:spPr>
          <a:xfrm>
            <a:off x="1022838" y="701383"/>
            <a:ext cx="9392680" cy="5455233"/>
          </a:xfrm>
        </p:spPr>
      </p:pic>
    </p:spTree>
    <p:extLst>
      <p:ext uri="{BB962C8B-B14F-4D97-AF65-F5344CB8AC3E}">
        <p14:creationId xmlns:p14="http://schemas.microsoft.com/office/powerpoint/2010/main" val="48762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97EA8-390F-4785-89EE-C0046AE181D4}"/>
              </a:ext>
            </a:extLst>
          </p:cNvPr>
          <p:cNvSpPr>
            <a:spLocks noGrp="1"/>
          </p:cNvSpPr>
          <p:nvPr>
            <p:ph idx="1"/>
          </p:nvPr>
        </p:nvSpPr>
        <p:spPr>
          <a:xfrm>
            <a:off x="581192" y="1568741"/>
            <a:ext cx="11029615" cy="4899171"/>
          </a:xfrm>
        </p:spPr>
        <p:txBody>
          <a:bodyPr>
            <a:normAutofit fontScale="77500" lnSpcReduction="20000"/>
          </a:bodyPr>
          <a:lstStyle/>
          <a:p>
            <a:pPr marL="0" indent="0" algn="just">
              <a:lnSpc>
                <a:spcPct val="120000"/>
              </a:lnSpc>
              <a:buNone/>
            </a:pPr>
            <a:r>
              <a:rPr lang="en-ID" b="0">
                <a:solidFill>
                  <a:schemeClr val="tx1"/>
                </a:solidFill>
                <a:effectLst/>
                <a:latin typeface="Consolas" panose="020B0609020204030204" pitchFamily="49" charset="0"/>
              </a:rPr>
              <a:t>Terdapat beberapa kesimpulan yang didapat dari hasil pengolahan model secara keseluruhan yaitu:</a:t>
            </a:r>
          </a:p>
          <a:p>
            <a:pPr marL="0" indent="0" algn="just">
              <a:lnSpc>
                <a:spcPct val="120000"/>
              </a:lnSpc>
              <a:buNone/>
            </a:pPr>
            <a:r>
              <a:rPr lang="en-ID" b="1">
                <a:solidFill>
                  <a:schemeClr val="tx1"/>
                </a:solidFill>
                <a:effectLst/>
                <a:latin typeface="Consolas" panose="020B0609020204030204" pitchFamily="49" charset="0"/>
              </a:rPr>
              <a:t>-</a:t>
            </a:r>
            <a:r>
              <a:rPr lang="en-ID" b="0" i="1">
                <a:solidFill>
                  <a:schemeClr val="tx1"/>
                </a:solidFill>
                <a:effectLst/>
                <a:latin typeface="Consolas" panose="020B0609020204030204" pitchFamily="49" charset="0"/>
              </a:rPr>
              <a:t> Feature 'Year' dan 'Engine_Size' memiliki korelasi yang baik terhadap feature target (Price) dan feature 'Type' memiliki korelasi ratio yang baik terhadap feature target (Price).</a:t>
            </a:r>
            <a:endParaRPr lang="en-ID" b="0">
              <a:solidFill>
                <a:schemeClr val="tx1"/>
              </a:solidFill>
              <a:effectLst/>
              <a:latin typeface="Consolas" panose="020B0609020204030204" pitchFamily="49" charset="0"/>
            </a:endParaRPr>
          </a:p>
          <a:p>
            <a:pPr marL="0" indent="0" algn="just">
              <a:lnSpc>
                <a:spcPct val="120000"/>
              </a:lnSpc>
              <a:buNone/>
            </a:pPr>
            <a:br>
              <a:rPr lang="en-ID" b="0">
                <a:solidFill>
                  <a:schemeClr val="tx1"/>
                </a:solidFill>
                <a:effectLst/>
                <a:latin typeface="Consolas" panose="020B0609020204030204" pitchFamily="49" charset="0"/>
              </a:rPr>
            </a:br>
            <a:r>
              <a:rPr lang="en-ID" b="1">
                <a:solidFill>
                  <a:schemeClr val="tx1"/>
                </a:solidFill>
                <a:effectLst/>
                <a:latin typeface="Consolas" panose="020B0609020204030204" pitchFamily="49" charset="0"/>
              </a:rPr>
              <a:t>-</a:t>
            </a:r>
            <a:r>
              <a:rPr lang="en-ID" b="0" i="1">
                <a:solidFill>
                  <a:schemeClr val="tx1"/>
                </a:solidFill>
                <a:effectLst/>
                <a:latin typeface="Consolas" panose="020B0609020204030204" pitchFamily="49" charset="0"/>
              </a:rPr>
              <a:t> Ada beberapa batasan yang dilakukan dalam penelitian ini yaitu:</a:t>
            </a:r>
            <a:endParaRPr lang="en-ID" b="0">
              <a:solidFill>
                <a:schemeClr val="tx1"/>
              </a:solidFill>
              <a:effectLst/>
              <a:latin typeface="Consolas" panose="020B0609020204030204" pitchFamily="49" charset="0"/>
            </a:endParaRPr>
          </a:p>
          <a:p>
            <a:pPr marL="0" indent="0" algn="just">
              <a:lnSpc>
                <a:spcPct val="120000"/>
              </a:lnSpc>
              <a:buNone/>
            </a:pPr>
            <a:r>
              <a:rPr lang="en-ID" b="0" i="1">
                <a:solidFill>
                  <a:schemeClr val="tx1"/>
                </a:solidFill>
                <a:effectLst/>
                <a:latin typeface="Consolas" panose="020B0609020204030204" pitchFamily="49" charset="0"/>
              </a:rPr>
              <a:t>1.	Menghapus baris yang memiliki nilai 0 pada kolom Price. Hal ini dilakukan untuk memprediksi harga dengan menggunakan harga rill sehingga hasil prediksi lebih baik, namun hal tersebut membuat jumlah observasi menjadi berkurang sangat banyak.</a:t>
            </a:r>
            <a:endParaRPr lang="en-ID" b="0">
              <a:solidFill>
                <a:schemeClr val="tx1"/>
              </a:solidFill>
              <a:effectLst/>
              <a:latin typeface="Consolas" panose="020B0609020204030204" pitchFamily="49" charset="0"/>
            </a:endParaRPr>
          </a:p>
          <a:p>
            <a:pPr marL="0" indent="0" algn="just">
              <a:lnSpc>
                <a:spcPct val="120000"/>
              </a:lnSpc>
              <a:buNone/>
            </a:pPr>
            <a:r>
              <a:rPr lang="en-ID" b="0" i="1">
                <a:solidFill>
                  <a:schemeClr val="tx1"/>
                </a:solidFill>
                <a:effectLst/>
                <a:latin typeface="Consolas" panose="020B0609020204030204" pitchFamily="49" charset="0"/>
              </a:rPr>
              <a:t>2.	Model hanya mampu memprediksi Price dengan batasan sebesar 183125 SAR.</a:t>
            </a:r>
            <a:endParaRPr lang="en-ID" b="0">
              <a:solidFill>
                <a:schemeClr val="tx1"/>
              </a:solidFill>
              <a:effectLst/>
              <a:latin typeface="Consolas" panose="020B0609020204030204" pitchFamily="49" charset="0"/>
            </a:endParaRPr>
          </a:p>
          <a:p>
            <a:pPr marL="0" indent="0" algn="just">
              <a:lnSpc>
                <a:spcPct val="120000"/>
              </a:lnSpc>
              <a:buNone/>
            </a:pPr>
            <a:r>
              <a:rPr lang="en-ID" b="0" i="1">
                <a:solidFill>
                  <a:schemeClr val="tx1"/>
                </a:solidFill>
                <a:effectLst/>
                <a:latin typeface="Consolas" panose="020B0609020204030204" pitchFamily="49" charset="0"/>
              </a:rPr>
              <a:t>3.	Model hanya mampu memprediksi Year dengan batas bawah Tahun 1990.</a:t>
            </a:r>
            <a:endParaRPr lang="en-ID" b="0">
              <a:solidFill>
                <a:schemeClr val="tx1"/>
              </a:solidFill>
              <a:effectLst/>
              <a:latin typeface="Consolas" panose="020B0609020204030204" pitchFamily="49" charset="0"/>
            </a:endParaRPr>
          </a:p>
          <a:p>
            <a:pPr marL="0" indent="0" algn="just">
              <a:lnSpc>
                <a:spcPct val="120000"/>
              </a:lnSpc>
              <a:buNone/>
            </a:pPr>
            <a:r>
              <a:rPr lang="en-ID" b="0" i="1">
                <a:solidFill>
                  <a:schemeClr val="tx1"/>
                </a:solidFill>
                <a:effectLst/>
                <a:latin typeface="Consolas" panose="020B0609020204030204" pitchFamily="49" charset="0"/>
              </a:rPr>
              <a:t>4.	Model hanya mampu memprediksi Mileage dengan batasan sebesar 482803 km.</a:t>
            </a:r>
            <a:endParaRPr lang="en-ID" b="0">
              <a:solidFill>
                <a:schemeClr val="tx1"/>
              </a:solidFill>
              <a:effectLst/>
              <a:latin typeface="Consolas" panose="020B0609020204030204" pitchFamily="49" charset="0"/>
            </a:endParaRPr>
          </a:p>
          <a:p>
            <a:pPr marL="0" indent="0" algn="just">
              <a:lnSpc>
                <a:spcPct val="120000"/>
              </a:lnSpc>
              <a:buNone/>
            </a:pPr>
            <a:r>
              <a:rPr lang="en-ID" b="0">
                <a:solidFill>
                  <a:schemeClr val="tx1"/>
                </a:solidFill>
                <a:effectLst/>
                <a:latin typeface="Consolas" panose="020B0609020204030204" pitchFamily="49" charset="0"/>
              </a:rPr>
              <a:t>- Metric Evaluation yang digunakan pada model ini adalah R-square, RMSE, MAE, dan MAPE. Nilai R-square menunjukan seberapa besar feature (independen variabel) mempengaruhi feature target (dependen variabel) secara keseluruhan (simultan). Nilai R-square XGBoost adalah 0.7179 artinya feature mampu menjelaskan 71.79% dari keseluruhan model. Hasil RMSE setelah dilakukan tuning didapatkan nilai 21247.39 artinya jika model ini digunakan untuk memprediksi harga mobil bekas pada rentang 0 sampai 183125 SAR maka harga rata-ratanya akan meleset sebesar 21247.39 dari harga seharusnya. Namun harga tersebut mungkin saja akan meleset lebih jauh lagi jika dilihat dari nilai MAPE yang besar dan bias yang tinggi jika dilihat dari gambar scatter plot harga prediksi dan harga aktual.</a:t>
            </a:r>
          </a:p>
          <a:p>
            <a:pPr marL="0" indent="0">
              <a:buNone/>
            </a:pPr>
            <a:endParaRPr lang="en-ID"/>
          </a:p>
        </p:txBody>
      </p:sp>
      <p:sp>
        <p:nvSpPr>
          <p:cNvPr id="4" name="Title 1">
            <a:extLst>
              <a:ext uri="{FF2B5EF4-FFF2-40B4-BE49-F238E27FC236}">
                <a16:creationId xmlns:a16="http://schemas.microsoft.com/office/drawing/2014/main" id="{CB641B46-8294-460C-ABAE-DB428A8A0BE8}"/>
              </a:ext>
            </a:extLst>
          </p:cNvPr>
          <p:cNvSpPr>
            <a:spLocks noGrp="1"/>
          </p:cNvSpPr>
          <p:nvPr>
            <p:ph type="title"/>
          </p:nvPr>
        </p:nvSpPr>
        <p:spPr>
          <a:xfrm>
            <a:off x="581025" y="701675"/>
            <a:ext cx="11029950" cy="690897"/>
          </a:xfrm>
        </p:spPr>
        <p:txBody>
          <a:bodyPr>
            <a:normAutofit/>
          </a:bodyPr>
          <a:lstStyle/>
          <a:p>
            <a:pPr algn="ctr"/>
            <a:r>
              <a:rPr lang="en-US" sz="3200"/>
              <a:t>Conclusion</a:t>
            </a:r>
            <a:endParaRPr lang="en-ID" sz="3200"/>
          </a:p>
        </p:txBody>
      </p:sp>
    </p:spTree>
    <p:extLst>
      <p:ext uri="{BB962C8B-B14F-4D97-AF65-F5344CB8AC3E}">
        <p14:creationId xmlns:p14="http://schemas.microsoft.com/office/powerpoint/2010/main" val="223393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855F-5745-4DD2-8B24-4319D6FD6B1D}"/>
              </a:ext>
            </a:extLst>
          </p:cNvPr>
          <p:cNvSpPr>
            <a:spLocks noGrp="1"/>
          </p:cNvSpPr>
          <p:nvPr>
            <p:ph type="title"/>
          </p:nvPr>
        </p:nvSpPr>
        <p:spPr>
          <a:xfrm>
            <a:off x="581192" y="702156"/>
            <a:ext cx="11029616" cy="623305"/>
          </a:xfrm>
        </p:spPr>
        <p:txBody>
          <a:bodyPr/>
          <a:lstStyle/>
          <a:p>
            <a:pPr algn="ctr"/>
            <a:r>
              <a:rPr lang="en-US" sz="2800"/>
              <a:t>Recommendation</a:t>
            </a:r>
            <a:endParaRPr lang="en-ID"/>
          </a:p>
        </p:txBody>
      </p:sp>
      <p:sp>
        <p:nvSpPr>
          <p:cNvPr id="3" name="Content Placeholder 2">
            <a:extLst>
              <a:ext uri="{FF2B5EF4-FFF2-40B4-BE49-F238E27FC236}">
                <a16:creationId xmlns:a16="http://schemas.microsoft.com/office/drawing/2014/main" id="{718CFF7B-9A0E-4D4E-9DEE-EFEC9007261F}"/>
              </a:ext>
            </a:extLst>
          </p:cNvPr>
          <p:cNvSpPr>
            <a:spLocks noGrp="1"/>
          </p:cNvSpPr>
          <p:nvPr>
            <p:ph idx="1"/>
          </p:nvPr>
        </p:nvSpPr>
        <p:spPr>
          <a:xfrm>
            <a:off x="581192" y="1694576"/>
            <a:ext cx="11029615" cy="4280774"/>
          </a:xfrm>
        </p:spPr>
        <p:txBody>
          <a:bodyPr>
            <a:normAutofit fontScale="85000" lnSpcReduction="10000"/>
          </a:bodyPr>
          <a:lstStyle/>
          <a:p>
            <a:pPr marL="0" indent="0">
              <a:buNone/>
            </a:pPr>
            <a:r>
              <a:rPr lang="en-ID" b="0">
                <a:solidFill>
                  <a:schemeClr val="tx1"/>
                </a:solidFill>
                <a:effectLst/>
                <a:latin typeface="Consolas" panose="020B0609020204030204" pitchFamily="49" charset="0"/>
              </a:rPr>
              <a:t>Beberapa hal yang bisa di rekomendasikan untuk membangun model prediksi yang akan datang agar hasilnya lebih baik lagi:</a:t>
            </a:r>
          </a:p>
          <a:p>
            <a:pPr marL="0" indent="0">
              <a:buNone/>
            </a:pPr>
            <a:r>
              <a:rPr lang="en-ID" b="1">
                <a:solidFill>
                  <a:schemeClr val="tx1"/>
                </a:solidFill>
                <a:effectLst/>
                <a:latin typeface="Consolas" panose="020B0609020204030204" pitchFamily="49" charset="0"/>
              </a:rPr>
              <a:t>1.</a:t>
            </a:r>
            <a:r>
              <a:rPr lang="en-ID" b="0" i="1">
                <a:solidFill>
                  <a:schemeClr val="tx1"/>
                </a:solidFill>
                <a:effectLst/>
                <a:latin typeface="Consolas" panose="020B0609020204030204" pitchFamily="49" charset="0"/>
              </a:rPr>
              <a:t> Menambahkan jumlah observasi data karena jumlah observasi data yang digunakan sangat sedikit untuk melakukan prediksi. Jumlah observasi data yang digunakan setelah menghapus baris yang memililiki nilai 0 pada feature Price dan beberapa data yang dihapus karena adanya outlier hanya tersisa 3499, yang mana jumlah tersebut jauh dari kata baik untuk gunakan dalam model untuk memprediksi harga.</a:t>
            </a:r>
            <a:endParaRPr lang="en-ID" b="0">
              <a:solidFill>
                <a:schemeClr val="tx1"/>
              </a:solidFill>
              <a:effectLst/>
              <a:latin typeface="Consolas" panose="020B0609020204030204" pitchFamily="49" charset="0"/>
            </a:endParaRPr>
          </a:p>
          <a:p>
            <a:pPr marL="0" indent="0">
              <a:buNone/>
            </a:pPr>
            <a:br>
              <a:rPr lang="en-ID" b="0">
                <a:solidFill>
                  <a:schemeClr val="tx1"/>
                </a:solidFill>
                <a:effectLst/>
                <a:latin typeface="Consolas" panose="020B0609020204030204" pitchFamily="49" charset="0"/>
              </a:rPr>
            </a:br>
            <a:r>
              <a:rPr lang="en-ID" b="1">
                <a:solidFill>
                  <a:schemeClr val="tx1"/>
                </a:solidFill>
                <a:effectLst/>
                <a:latin typeface="Consolas" panose="020B0609020204030204" pitchFamily="49" charset="0"/>
              </a:rPr>
              <a:t>2.</a:t>
            </a:r>
            <a:r>
              <a:rPr lang="en-ID" b="0" i="1">
                <a:solidFill>
                  <a:schemeClr val="tx1"/>
                </a:solidFill>
                <a:effectLst/>
                <a:latin typeface="Consolas" panose="020B0609020204030204" pitchFamily="49" charset="0"/>
              </a:rPr>
              <a:t> Menambahkan beberapa feature yang memiliki nilai korelasi yang baik terhadap feature Price. Pengujian korelasi menunjukan bahwa sebenarnya feature berkorelasi rendah terhadap feature Price. Salah satu cara untuk memperoleh feature apa saja yang memiliki nilai korelasi yang baik adalah dengan melihat penelitian-penelitian terdahulu melalui jurnal penelitian yang berkaitan dengan variabel-variabel yang mempengaruhi harga mobil bekas.</a:t>
            </a:r>
            <a:endParaRPr lang="en-ID" b="0">
              <a:solidFill>
                <a:schemeClr val="tx1"/>
              </a:solidFill>
              <a:effectLst/>
              <a:latin typeface="Consolas" panose="020B0609020204030204" pitchFamily="49" charset="0"/>
            </a:endParaRPr>
          </a:p>
          <a:p>
            <a:pPr marL="0" indent="0">
              <a:buNone/>
            </a:pPr>
            <a:br>
              <a:rPr lang="en-ID" b="0">
                <a:solidFill>
                  <a:schemeClr val="tx1"/>
                </a:solidFill>
                <a:effectLst/>
                <a:latin typeface="Consolas" panose="020B0609020204030204" pitchFamily="49" charset="0"/>
              </a:rPr>
            </a:br>
            <a:r>
              <a:rPr lang="en-ID" b="1">
                <a:solidFill>
                  <a:schemeClr val="tx1"/>
                </a:solidFill>
                <a:effectLst/>
                <a:latin typeface="Consolas" panose="020B0609020204030204" pitchFamily="49" charset="0"/>
              </a:rPr>
              <a:t>3.</a:t>
            </a:r>
            <a:r>
              <a:rPr lang="en-ID" b="0" i="1">
                <a:solidFill>
                  <a:schemeClr val="tx1"/>
                </a:solidFill>
                <a:effectLst/>
                <a:latin typeface="Consolas" panose="020B0609020204030204" pitchFamily="49" charset="0"/>
              </a:rPr>
              <a:t> Melakukan binning pada beberapa feature seperti feature engine size, region dan type. Feature type bisa dilakukan binning dengan membaginya kedalam jenis-jenis model mobil seperti city car, small sedan, full size sedan, mpv, suv, big size suv dan lain-lain. Feature ini tidak dilakukan karena adanya keterbatasan waktu karena akan memakan waktu yang sangat lama untuk melakukan klasifikasi model mobil tersebut.</a:t>
            </a:r>
            <a:endParaRPr lang="en-ID" b="0">
              <a:solidFill>
                <a:schemeClr val="tx1"/>
              </a:solidFill>
              <a:effectLst/>
              <a:latin typeface="Consolas" panose="020B0609020204030204" pitchFamily="49" charset="0"/>
            </a:endParaRPr>
          </a:p>
          <a:p>
            <a:pPr marL="0" indent="0">
              <a:buNone/>
            </a:pPr>
            <a:endParaRPr lang="en-ID"/>
          </a:p>
        </p:txBody>
      </p:sp>
    </p:spTree>
    <p:extLst>
      <p:ext uri="{BB962C8B-B14F-4D97-AF65-F5344CB8AC3E}">
        <p14:creationId xmlns:p14="http://schemas.microsoft.com/office/powerpoint/2010/main" val="53579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AA5350-659C-4804-AD15-981DFF609AAF}"/>
              </a:ext>
            </a:extLst>
          </p:cNvPr>
          <p:cNvPicPr>
            <a:picLocks noGrp="1" noChangeAspect="1"/>
          </p:cNvPicPr>
          <p:nvPr>
            <p:ph idx="1"/>
          </p:nvPr>
        </p:nvPicPr>
        <p:blipFill>
          <a:blip r:embed="rId2"/>
          <a:stretch>
            <a:fillRect/>
          </a:stretch>
        </p:blipFill>
        <p:spPr>
          <a:xfrm>
            <a:off x="2235846" y="-431154"/>
            <a:ext cx="7720307" cy="7720307"/>
          </a:xfrm>
        </p:spPr>
      </p:pic>
    </p:spTree>
    <p:extLst>
      <p:ext uri="{BB962C8B-B14F-4D97-AF65-F5344CB8AC3E}">
        <p14:creationId xmlns:p14="http://schemas.microsoft.com/office/powerpoint/2010/main" val="36281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656861"/>
          </a:xfrm>
        </p:spPr>
        <p:txBody>
          <a:bodyPr>
            <a:normAutofit fontScale="90000"/>
          </a:bodyPr>
          <a:lstStyle/>
          <a:p>
            <a:pPr algn="ctr"/>
            <a:r>
              <a:rPr lang="en-US" sz="4000"/>
              <a:t>Content</a:t>
            </a:r>
            <a:endParaRPr lang="en-US" sz="4000" dirty="0"/>
          </a:p>
        </p:txBody>
      </p:sp>
      <p:sp>
        <p:nvSpPr>
          <p:cNvPr id="5" name="Content Placeholder 4">
            <a:extLst>
              <a:ext uri="{FF2B5EF4-FFF2-40B4-BE49-F238E27FC236}">
                <a16:creationId xmlns:a16="http://schemas.microsoft.com/office/drawing/2014/main" id="{14847BE7-5BA4-4073-8B57-B5554144F4F0}"/>
              </a:ext>
            </a:extLst>
          </p:cNvPr>
          <p:cNvSpPr>
            <a:spLocks noGrp="1"/>
          </p:cNvSpPr>
          <p:nvPr>
            <p:ph idx="1"/>
          </p:nvPr>
        </p:nvSpPr>
        <p:spPr>
          <a:xfrm>
            <a:off x="581192" y="1568742"/>
            <a:ext cx="11029615" cy="3657600"/>
          </a:xfrm>
        </p:spPr>
        <p:txBody>
          <a:bodyPr>
            <a:normAutofit/>
          </a:bodyPr>
          <a:lstStyle/>
          <a:p>
            <a:r>
              <a:rPr lang="en-US" sz="2400">
                <a:solidFill>
                  <a:schemeClr val="tx1"/>
                </a:solidFill>
                <a:effectLst/>
                <a:latin typeface="Avenir Next LT Pro" panose="020B0504020202020204" pitchFamily="34" charset="0"/>
              </a:rPr>
              <a:t>1. Business Problem Understanding</a:t>
            </a:r>
          </a:p>
          <a:p>
            <a:r>
              <a:rPr lang="en-US" sz="2400">
                <a:solidFill>
                  <a:schemeClr val="tx1"/>
                </a:solidFill>
                <a:effectLst/>
                <a:latin typeface="Avenir Next LT Pro" panose="020B0504020202020204" pitchFamily="34" charset="0"/>
              </a:rPr>
              <a:t>2. Data Understanding</a:t>
            </a:r>
          </a:p>
          <a:p>
            <a:r>
              <a:rPr lang="en-US" sz="2400">
                <a:solidFill>
                  <a:schemeClr val="tx1"/>
                </a:solidFill>
                <a:effectLst/>
                <a:latin typeface="Avenir Next LT Pro" panose="020B0504020202020204" pitchFamily="34" charset="0"/>
              </a:rPr>
              <a:t>3. Data Preprocessing</a:t>
            </a:r>
          </a:p>
          <a:p>
            <a:r>
              <a:rPr lang="en-US" sz="2400">
                <a:solidFill>
                  <a:schemeClr val="tx1"/>
                </a:solidFill>
                <a:effectLst/>
                <a:latin typeface="Avenir Next LT Pro" panose="020B0504020202020204" pitchFamily="34" charset="0"/>
              </a:rPr>
              <a:t>4. Modeling</a:t>
            </a:r>
          </a:p>
          <a:p>
            <a:r>
              <a:rPr lang="en-US" sz="2400">
                <a:solidFill>
                  <a:schemeClr val="tx1"/>
                </a:solidFill>
                <a:effectLst/>
                <a:latin typeface="Avenir Next LT Pro" panose="020B0504020202020204" pitchFamily="34" charset="0"/>
              </a:rPr>
              <a:t>5. Conclusion</a:t>
            </a:r>
          </a:p>
          <a:p>
            <a:r>
              <a:rPr lang="en-US" sz="2400">
                <a:solidFill>
                  <a:schemeClr val="tx1"/>
                </a:solidFill>
                <a:effectLst/>
                <a:latin typeface="Avenir Next LT Pro" panose="020B0504020202020204" pitchFamily="34" charset="0"/>
              </a:rPr>
              <a:t>6. Recommendation</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5F68-EFF5-4DE6-94DF-1E7F647DC5AB}"/>
              </a:ext>
            </a:extLst>
          </p:cNvPr>
          <p:cNvSpPr>
            <a:spLocks noGrp="1"/>
          </p:cNvSpPr>
          <p:nvPr>
            <p:ph type="title"/>
          </p:nvPr>
        </p:nvSpPr>
        <p:spPr>
          <a:xfrm>
            <a:off x="581192" y="587230"/>
            <a:ext cx="11029616" cy="687898"/>
          </a:xfrm>
        </p:spPr>
        <p:txBody>
          <a:bodyPr>
            <a:normAutofit/>
          </a:bodyPr>
          <a:lstStyle/>
          <a:p>
            <a:pPr algn="ctr"/>
            <a:r>
              <a:rPr lang="en-US" sz="3200"/>
              <a:t>Business Problem understanding</a:t>
            </a:r>
            <a:endParaRPr lang="en-ID" sz="3200"/>
          </a:p>
        </p:txBody>
      </p:sp>
      <p:sp>
        <p:nvSpPr>
          <p:cNvPr id="3" name="Content Placeholder 2">
            <a:extLst>
              <a:ext uri="{FF2B5EF4-FFF2-40B4-BE49-F238E27FC236}">
                <a16:creationId xmlns:a16="http://schemas.microsoft.com/office/drawing/2014/main" id="{DFADDACA-8649-4BE3-84F8-61865A981569}"/>
              </a:ext>
            </a:extLst>
          </p:cNvPr>
          <p:cNvSpPr>
            <a:spLocks noGrp="1"/>
          </p:cNvSpPr>
          <p:nvPr>
            <p:ph idx="1"/>
          </p:nvPr>
        </p:nvSpPr>
        <p:spPr>
          <a:xfrm>
            <a:off x="581191" y="2224482"/>
            <a:ext cx="11029615" cy="4411210"/>
          </a:xfrm>
        </p:spPr>
        <p:txBody>
          <a:bodyPr>
            <a:normAutofit/>
          </a:bodyPr>
          <a:lstStyle/>
          <a:p>
            <a:pPr marL="0" indent="0">
              <a:buNone/>
            </a:pPr>
            <a:r>
              <a:rPr lang="en-ID" b="0">
                <a:solidFill>
                  <a:schemeClr val="tx1"/>
                </a:solidFill>
                <a:effectLst/>
                <a:latin typeface="Consolas" panose="020B0609020204030204" pitchFamily="49" charset="0"/>
              </a:rPr>
              <a:t>Mobil menjadi salah satu kebutuhan pokok bagi masyarakat perkotaan yang memiliki mobilitas tinggi. Untuk memenuhi kebutuhan konsumen, saat ini mobil tidak hanya dijual dalam keadaan baru namun juga dijual dalam keadaan bekas. Alasan mengapa konsumen memilih mobil bekas dibandingkan dengan membeli mobil baru yaitu harga yang lebih murah dan depresiasi harga yang tidak terlalu tinggi dibandingkan dengan mobil baru.</a:t>
            </a:r>
          </a:p>
          <a:p>
            <a:pPr marL="0" indent="0">
              <a:buNone/>
            </a:pPr>
            <a:endParaRPr lang="en-ID" b="0">
              <a:solidFill>
                <a:schemeClr val="tx1"/>
              </a:solidFill>
              <a:effectLst/>
              <a:latin typeface="Consolas" panose="020B0609020204030204" pitchFamily="49" charset="0"/>
            </a:endParaRPr>
          </a:p>
          <a:p>
            <a:pPr marL="0" indent="0">
              <a:buNone/>
            </a:pPr>
            <a:r>
              <a:rPr lang="en-ID">
                <a:solidFill>
                  <a:schemeClr val="tx1"/>
                </a:solidFill>
                <a:latin typeface="Consolas" panose="020B0609020204030204" pitchFamily="49" charset="0"/>
              </a:rPr>
              <a:t>B</a:t>
            </a:r>
            <a:r>
              <a:rPr lang="en-ID" b="0">
                <a:solidFill>
                  <a:schemeClr val="tx1"/>
                </a:solidFill>
                <a:effectLst/>
                <a:latin typeface="Consolas" panose="020B0609020204030204" pitchFamily="49" charset="0"/>
              </a:rPr>
              <a:t>erbisnis jual beli mobil bekas bisa menjadi kesempatan yang sangat baik. Sejak 2015 sampai 2020 permintaan terkait mobil bekas di Arab Saudi terus meningkat setiap tahunnya. Penjualan mobil bekas pada 2019 membukukan $16.8 miliar dari 0.9 juta unit mobil dan dengan peningkatan penjualan sebesar 6.3% setiap tahun, diestimasikan pada tahun 2025 akan membukukan pendapatan sebesar $24.3 miliar.</a:t>
            </a:r>
          </a:p>
          <a:p>
            <a:pPr marL="0" indent="0">
              <a:buNone/>
            </a:pPr>
            <a:endParaRPr lang="en-ID" b="0">
              <a:solidFill>
                <a:srgbClr val="BECFDA"/>
              </a:solidFill>
              <a:effectLst/>
              <a:latin typeface="Consolas" panose="020B0609020204030204" pitchFamily="49" charset="0"/>
            </a:endParaRPr>
          </a:p>
          <a:p>
            <a:pPr marL="0" indent="0">
              <a:buNone/>
            </a:pPr>
            <a:endParaRPr lang="en-ID"/>
          </a:p>
        </p:txBody>
      </p:sp>
      <p:sp>
        <p:nvSpPr>
          <p:cNvPr id="4" name="Title 1">
            <a:extLst>
              <a:ext uri="{FF2B5EF4-FFF2-40B4-BE49-F238E27FC236}">
                <a16:creationId xmlns:a16="http://schemas.microsoft.com/office/drawing/2014/main" id="{AE756D50-84ED-4C0A-86B0-E154161DF43F}"/>
              </a:ext>
            </a:extLst>
          </p:cNvPr>
          <p:cNvSpPr txBox="1">
            <a:spLocks/>
          </p:cNvSpPr>
          <p:nvPr/>
        </p:nvSpPr>
        <p:spPr>
          <a:xfrm>
            <a:off x="581191" y="1374674"/>
            <a:ext cx="11029616" cy="57297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1">
                    <a:lumMod val="75000"/>
                  </a:schemeClr>
                </a:solidFill>
              </a:rPr>
              <a:t>Context</a:t>
            </a:r>
            <a:endParaRPr lang="en-ID">
              <a:solidFill>
                <a:schemeClr val="accent1">
                  <a:lumMod val="75000"/>
                </a:schemeClr>
              </a:solidFill>
            </a:endParaRPr>
          </a:p>
        </p:txBody>
      </p:sp>
    </p:spTree>
    <p:extLst>
      <p:ext uri="{BB962C8B-B14F-4D97-AF65-F5344CB8AC3E}">
        <p14:creationId xmlns:p14="http://schemas.microsoft.com/office/powerpoint/2010/main" val="183071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4DBDB-95DF-4F9E-A633-E11AA72C8508}"/>
              </a:ext>
            </a:extLst>
          </p:cNvPr>
          <p:cNvSpPr>
            <a:spLocks noGrp="1"/>
          </p:cNvSpPr>
          <p:nvPr>
            <p:ph idx="1"/>
          </p:nvPr>
        </p:nvSpPr>
        <p:spPr>
          <a:xfrm>
            <a:off x="580522" y="1719742"/>
            <a:ext cx="11029615" cy="2885813"/>
          </a:xfrm>
        </p:spPr>
        <p:txBody>
          <a:bodyPr/>
          <a:lstStyle/>
          <a:p>
            <a:pPr marL="0" indent="0">
              <a:buNone/>
            </a:pPr>
            <a:r>
              <a:rPr lang="en-ID" b="0">
                <a:solidFill>
                  <a:schemeClr val="tx1"/>
                </a:solidFill>
                <a:effectLst/>
                <a:latin typeface="Consolas" panose="020B0609020204030204" pitchFamily="49" charset="0"/>
              </a:rPr>
              <a:t>Salah satu tantangan terbesar dari jual beli mobil bekas adalah adanya fluktuasi harga dari mobil bekas itu sendiri. Banyak faktor yang mempengaruhi harga dari sebuah mobil bekas, salah satunya adalah tren permintaan pasar terhadap mobil tersebut. Selain itu faktor-faktor lain yang mempengaruhi harga mobil bekas adalah jenis mobil, merek mobil, kapasitas mesin, jarak tempuh, tahun produksi, dan lain-lain. Hal ini menjadi tantangan bagi dealer mobil bekas untuk menentukan harga jual yang kompetitif ke konsumen namun tetap menguntungkan.</a:t>
            </a:r>
          </a:p>
          <a:p>
            <a:pPr marL="0" indent="0">
              <a:buNone/>
            </a:pPr>
            <a:endParaRPr lang="en-ID"/>
          </a:p>
        </p:txBody>
      </p:sp>
      <p:sp>
        <p:nvSpPr>
          <p:cNvPr id="4" name="Title 1">
            <a:extLst>
              <a:ext uri="{FF2B5EF4-FFF2-40B4-BE49-F238E27FC236}">
                <a16:creationId xmlns:a16="http://schemas.microsoft.com/office/drawing/2014/main" id="{374F2524-1284-4BD6-B643-3CAAFF249DB7}"/>
              </a:ext>
            </a:extLst>
          </p:cNvPr>
          <p:cNvSpPr txBox="1">
            <a:spLocks noGrp="1"/>
          </p:cNvSpPr>
          <p:nvPr>
            <p:ph type="title"/>
          </p:nvPr>
        </p:nvSpPr>
        <p:spPr>
          <a:xfrm>
            <a:off x="581025" y="701675"/>
            <a:ext cx="11029950" cy="62378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1">
                    <a:lumMod val="75000"/>
                  </a:schemeClr>
                </a:solidFill>
              </a:rPr>
              <a:t>Problem statement</a:t>
            </a:r>
            <a:endParaRPr lang="en-ID">
              <a:solidFill>
                <a:schemeClr val="accent1">
                  <a:lumMod val="75000"/>
                </a:schemeClr>
              </a:solidFill>
            </a:endParaRPr>
          </a:p>
        </p:txBody>
      </p:sp>
    </p:spTree>
    <p:extLst>
      <p:ext uri="{BB962C8B-B14F-4D97-AF65-F5344CB8AC3E}">
        <p14:creationId xmlns:p14="http://schemas.microsoft.com/office/powerpoint/2010/main" val="234845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96FDB-A1B1-42FB-9CD1-05BF71231C2D}"/>
              </a:ext>
            </a:extLst>
          </p:cNvPr>
          <p:cNvSpPr>
            <a:spLocks noGrp="1"/>
          </p:cNvSpPr>
          <p:nvPr>
            <p:ph idx="1"/>
          </p:nvPr>
        </p:nvSpPr>
        <p:spPr>
          <a:xfrm>
            <a:off x="581192" y="1602297"/>
            <a:ext cx="11029615" cy="4697835"/>
          </a:xfrm>
        </p:spPr>
        <p:txBody>
          <a:bodyPr>
            <a:normAutofit/>
          </a:bodyPr>
          <a:lstStyle/>
          <a:p>
            <a:pPr marL="0" indent="0">
              <a:buNone/>
            </a:pPr>
            <a:r>
              <a:rPr lang="en-US" sz="1800" b="1">
                <a:latin typeface="Consolas" panose="020B0609020204030204" pitchFamily="49" charset="0"/>
              </a:rPr>
              <a:t>Goals</a:t>
            </a:r>
          </a:p>
          <a:p>
            <a:pPr marL="0" indent="0">
              <a:buNone/>
            </a:pPr>
            <a:r>
              <a:rPr lang="en-ID" sz="1600" b="0">
                <a:solidFill>
                  <a:schemeClr val="tx1"/>
                </a:solidFill>
                <a:effectLst/>
                <a:latin typeface="Consolas" panose="020B0609020204030204" pitchFamily="49" charset="0"/>
              </a:rPr>
              <a:t>Berdasarkan permasalahan yang telah dijelaskan sebelumnya, maka diperlukan sebuah 'tools' yang mampu memprediski serta mampu membantu pemiliki dealer mobil bekas untuk dapat menentukan harga jual yang kompetitif sesuai dengan keadaan mobil yang mereka jual. Adanya perbedaan kondisi mobil seperti tahun produksi, jarak tempuh, option, gear type, dan region dapat menambah keakuratan prediksi harga mobil.</a:t>
            </a:r>
          </a:p>
          <a:p>
            <a:pPr marL="0" indent="0">
              <a:buNone/>
            </a:pPr>
            <a:endParaRPr lang="en-ID" sz="1600" b="0">
              <a:solidFill>
                <a:schemeClr val="tx1"/>
              </a:solidFill>
              <a:effectLst/>
              <a:latin typeface="Consolas" panose="020B0609020204030204" pitchFamily="49" charset="0"/>
            </a:endParaRPr>
          </a:p>
          <a:p>
            <a:pPr marL="0" indent="0">
              <a:buNone/>
            </a:pPr>
            <a:r>
              <a:rPr lang="en-ID" sz="1800" b="1">
                <a:solidFill>
                  <a:schemeClr val="tx1"/>
                </a:solidFill>
                <a:latin typeface="Consolas" panose="020B0609020204030204" pitchFamily="49" charset="0"/>
              </a:rPr>
              <a:t>Analytic Approach</a:t>
            </a:r>
          </a:p>
          <a:p>
            <a:pPr marL="0" indent="0">
              <a:buNone/>
            </a:pPr>
            <a:r>
              <a:rPr lang="en-ID" sz="1600" b="0">
                <a:solidFill>
                  <a:schemeClr val="tx1"/>
                </a:solidFill>
                <a:effectLst/>
                <a:latin typeface="Consolas" panose="020B0609020204030204" pitchFamily="49" charset="0"/>
              </a:rPr>
              <a:t>Hal pertama yang akan dilakukan adalah menganalisis data untuk dapat menentukan pola dari fitur-fitur yang ada, yang membedakan mobil yang satu dengan yang lainnya. Selanjutnya adalah membangun suatu model regresi yang akan membantu dealer mobil untuk dapat menyediakan 'tool' prediksi harga mobil bekas saat ini.</a:t>
            </a:r>
          </a:p>
          <a:p>
            <a:pPr marL="0" indent="0">
              <a:buNone/>
            </a:pPr>
            <a:endParaRPr lang="en-ID" sz="1800" b="1">
              <a:solidFill>
                <a:schemeClr val="tx1"/>
              </a:solidFill>
              <a:effectLst/>
              <a:latin typeface="Consolas" panose="020B0609020204030204" pitchFamily="49" charset="0"/>
            </a:endParaRPr>
          </a:p>
          <a:p>
            <a:pPr marL="0" indent="0">
              <a:buNone/>
            </a:pPr>
            <a:endParaRPr lang="en-ID" sz="1600"/>
          </a:p>
        </p:txBody>
      </p:sp>
      <p:sp>
        <p:nvSpPr>
          <p:cNvPr id="4" name="Title 1">
            <a:extLst>
              <a:ext uri="{FF2B5EF4-FFF2-40B4-BE49-F238E27FC236}">
                <a16:creationId xmlns:a16="http://schemas.microsoft.com/office/drawing/2014/main" id="{5C008C4E-369B-44C9-BDD9-72C3FC826DF7}"/>
              </a:ext>
            </a:extLst>
          </p:cNvPr>
          <p:cNvSpPr txBox="1">
            <a:spLocks noGrp="1"/>
          </p:cNvSpPr>
          <p:nvPr>
            <p:ph type="title"/>
          </p:nvPr>
        </p:nvSpPr>
        <p:spPr>
          <a:xfrm>
            <a:off x="581025" y="701675"/>
            <a:ext cx="11029950" cy="690897"/>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1">
                    <a:lumMod val="75000"/>
                  </a:schemeClr>
                </a:solidFill>
              </a:rPr>
              <a:t>Goals &amp; Analytic approach </a:t>
            </a:r>
            <a:endParaRPr lang="en-ID">
              <a:solidFill>
                <a:schemeClr val="accent1">
                  <a:lumMod val="75000"/>
                </a:schemeClr>
              </a:solidFill>
            </a:endParaRPr>
          </a:p>
        </p:txBody>
      </p:sp>
    </p:spTree>
    <p:extLst>
      <p:ext uri="{BB962C8B-B14F-4D97-AF65-F5344CB8AC3E}">
        <p14:creationId xmlns:p14="http://schemas.microsoft.com/office/powerpoint/2010/main" val="201014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2F64A-33D5-4834-8816-D60970B9B295}"/>
              </a:ext>
            </a:extLst>
          </p:cNvPr>
          <p:cNvSpPr>
            <a:spLocks noGrp="1"/>
          </p:cNvSpPr>
          <p:nvPr>
            <p:ph idx="1"/>
          </p:nvPr>
        </p:nvSpPr>
        <p:spPr>
          <a:xfrm>
            <a:off x="580857" y="1502532"/>
            <a:ext cx="11029615" cy="3852935"/>
          </a:xfrm>
        </p:spPr>
        <p:txBody>
          <a:bodyPr/>
          <a:lstStyle/>
          <a:p>
            <a:pPr marL="0" indent="0">
              <a:buNone/>
            </a:pPr>
            <a:r>
              <a:rPr lang="en-ID" b="0">
                <a:solidFill>
                  <a:schemeClr val="tx1"/>
                </a:solidFill>
                <a:effectLst/>
                <a:latin typeface="Consolas" panose="020B0609020204030204" pitchFamily="49" charset="0"/>
              </a:rPr>
              <a:t>Evaluasi metrik yang akan digunakan adalah RMSE, MAE, dan MAPE. RMSE (Root Mean Square Error) merupakan besarnya selisih antara hasil prediksi dengan hasil sebenarnya, dimana semakin </a:t>
            </a:r>
            <a:r>
              <a:rPr lang="en-ID">
                <a:solidFill>
                  <a:schemeClr val="tx1"/>
                </a:solidFill>
                <a:latin typeface="Consolas" panose="020B0609020204030204" pitchFamily="49" charset="0"/>
              </a:rPr>
              <a:t>mendekati 0</a:t>
            </a:r>
            <a:r>
              <a:rPr lang="en-ID" b="0">
                <a:solidFill>
                  <a:schemeClr val="tx1"/>
                </a:solidFill>
                <a:effectLst/>
                <a:latin typeface="Consolas" panose="020B0609020204030204" pitchFamily="49" charset="0"/>
              </a:rPr>
              <a:t> nilai RMSE maka hasil prediksi semakin akurat. MAE (Mean Absolute Error) merupakan rataan nilai absolut dari error, semakin </a:t>
            </a:r>
            <a:r>
              <a:rPr lang="en-ID">
                <a:solidFill>
                  <a:schemeClr val="tx1"/>
                </a:solidFill>
                <a:latin typeface="Consolas" panose="020B0609020204030204" pitchFamily="49" charset="0"/>
              </a:rPr>
              <a:t>mendekati 0</a:t>
            </a:r>
            <a:r>
              <a:rPr lang="en-ID" b="0">
                <a:solidFill>
                  <a:schemeClr val="tx1"/>
                </a:solidFill>
                <a:effectLst/>
                <a:latin typeface="Consolas" panose="020B0609020204030204" pitchFamily="49" charset="0"/>
              </a:rPr>
              <a:t> nilai MAE maka model semakin akurat. MAPE (Mean Absolute Percentage  Error) merupakan rataan persentase error yang dihasilkan oleh model regresi, semakin kecil nilai MAPE maka model semakin akurat.</a:t>
            </a:r>
          </a:p>
          <a:p>
            <a:pPr marL="0" indent="0">
              <a:buNone/>
            </a:pPr>
            <a:br>
              <a:rPr lang="en-ID" b="0">
                <a:solidFill>
                  <a:schemeClr val="tx1"/>
                </a:solidFill>
                <a:effectLst/>
                <a:latin typeface="Consolas" panose="020B0609020204030204" pitchFamily="49" charset="0"/>
              </a:rPr>
            </a:br>
            <a:r>
              <a:rPr lang="en-ID" b="0">
                <a:solidFill>
                  <a:schemeClr val="tx1"/>
                </a:solidFill>
                <a:effectLst/>
                <a:latin typeface="Consolas" panose="020B0609020204030204" pitchFamily="49" charset="0"/>
              </a:rPr>
              <a:t>Selain menggunakan RMSE, MAE, dan MAPE digunakan nilai R-squre atau Adj.R-square. Penggunaan R-squre bertujuan untuk mengukur goodness of fit dari sebuah model. Semakin mendekati nilai 1 maka semakin baik sebuah model merepresantasikan keseluruhan data. </a:t>
            </a:r>
          </a:p>
          <a:p>
            <a:endParaRPr lang="en-ID"/>
          </a:p>
        </p:txBody>
      </p:sp>
      <p:sp>
        <p:nvSpPr>
          <p:cNvPr id="4" name="Title 1">
            <a:extLst>
              <a:ext uri="{FF2B5EF4-FFF2-40B4-BE49-F238E27FC236}">
                <a16:creationId xmlns:a16="http://schemas.microsoft.com/office/drawing/2014/main" id="{5CE73012-ADE5-4860-B376-491FC48F8545}"/>
              </a:ext>
            </a:extLst>
          </p:cNvPr>
          <p:cNvSpPr txBox="1">
            <a:spLocks noGrp="1"/>
          </p:cNvSpPr>
          <p:nvPr>
            <p:ph type="title"/>
          </p:nvPr>
        </p:nvSpPr>
        <p:spPr>
          <a:xfrm>
            <a:off x="581025" y="701675"/>
            <a:ext cx="11029950" cy="55667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1">
                    <a:lumMod val="75000"/>
                  </a:schemeClr>
                </a:solidFill>
              </a:rPr>
              <a:t>Metric evaluation</a:t>
            </a:r>
            <a:endParaRPr lang="en-ID">
              <a:solidFill>
                <a:schemeClr val="accent1">
                  <a:lumMod val="75000"/>
                </a:schemeClr>
              </a:solidFill>
            </a:endParaRPr>
          </a:p>
        </p:txBody>
      </p:sp>
    </p:spTree>
    <p:extLst>
      <p:ext uri="{BB962C8B-B14F-4D97-AF65-F5344CB8AC3E}">
        <p14:creationId xmlns:p14="http://schemas.microsoft.com/office/powerpoint/2010/main" val="240218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3E6F4-147D-46C1-B10A-53892BD76E4F}"/>
              </a:ext>
            </a:extLst>
          </p:cNvPr>
          <p:cNvSpPr>
            <a:spLocks noGrp="1"/>
          </p:cNvSpPr>
          <p:nvPr>
            <p:ph idx="1"/>
          </p:nvPr>
        </p:nvSpPr>
        <p:spPr>
          <a:xfrm>
            <a:off x="581192" y="1410194"/>
            <a:ext cx="11029615" cy="1233182"/>
          </a:xfrm>
        </p:spPr>
        <p:txBody>
          <a:bodyPr>
            <a:normAutofit/>
          </a:bodyPr>
          <a:lstStyle/>
          <a:p>
            <a:pPr marL="0" indent="0">
              <a:buNone/>
            </a:pPr>
            <a:r>
              <a:rPr lang="en-US" sz="1600">
                <a:solidFill>
                  <a:schemeClr val="tx1"/>
                </a:solidFill>
                <a:latin typeface="Consolas" panose="020B0609020204030204" pitchFamily="49" charset="0"/>
              </a:rPr>
              <a:t>Dataset berisi 11 kolom dengan jumlah baris sebanyak </a:t>
            </a:r>
            <a:r>
              <a:rPr lang="en-ID" sz="1600" b="0" i="0">
                <a:solidFill>
                  <a:schemeClr val="tx1"/>
                </a:solidFill>
                <a:effectLst/>
                <a:latin typeface="Consolas" panose="020B0609020204030204" pitchFamily="49" charset="0"/>
              </a:rPr>
              <a:t>5624 baris.</a:t>
            </a:r>
          </a:p>
          <a:p>
            <a:pPr marL="0" indent="0">
              <a:buNone/>
            </a:pPr>
            <a:r>
              <a:rPr lang="en-ID" sz="1600">
                <a:solidFill>
                  <a:schemeClr val="tx1"/>
                </a:solidFill>
                <a:latin typeface="Consolas" panose="020B0609020204030204" pitchFamily="49" charset="0"/>
              </a:rPr>
              <a:t>Terdapat 6 kolom dengan tipe data object, 3 tipe data integer, 1 tipe data float dan 1 tipe data bool </a:t>
            </a:r>
          </a:p>
        </p:txBody>
      </p:sp>
      <p:sp>
        <p:nvSpPr>
          <p:cNvPr id="4" name="Title 1">
            <a:extLst>
              <a:ext uri="{FF2B5EF4-FFF2-40B4-BE49-F238E27FC236}">
                <a16:creationId xmlns:a16="http://schemas.microsoft.com/office/drawing/2014/main" id="{42879B50-8453-46B9-9EF5-7E22A4DAEC3F}"/>
              </a:ext>
            </a:extLst>
          </p:cNvPr>
          <p:cNvSpPr>
            <a:spLocks noGrp="1"/>
          </p:cNvSpPr>
          <p:nvPr>
            <p:ph type="title"/>
          </p:nvPr>
        </p:nvSpPr>
        <p:spPr>
          <a:xfrm>
            <a:off x="581025" y="701675"/>
            <a:ext cx="11029950" cy="615397"/>
          </a:xfrm>
        </p:spPr>
        <p:txBody>
          <a:bodyPr>
            <a:normAutofit/>
          </a:bodyPr>
          <a:lstStyle/>
          <a:p>
            <a:pPr algn="ctr"/>
            <a:r>
              <a:rPr lang="en-US" sz="3200"/>
              <a:t>Data understanding</a:t>
            </a:r>
            <a:endParaRPr lang="en-ID" sz="3200"/>
          </a:p>
        </p:txBody>
      </p:sp>
      <p:graphicFrame>
        <p:nvGraphicFramePr>
          <p:cNvPr id="8" name="Table 7">
            <a:extLst>
              <a:ext uri="{FF2B5EF4-FFF2-40B4-BE49-F238E27FC236}">
                <a16:creationId xmlns:a16="http://schemas.microsoft.com/office/drawing/2014/main" id="{6EEF57DC-D0B2-499C-BB9A-D7D052B4CE8A}"/>
              </a:ext>
            </a:extLst>
          </p:cNvPr>
          <p:cNvGraphicFramePr>
            <a:graphicFrameLocks noGrp="1"/>
          </p:cNvGraphicFramePr>
          <p:nvPr>
            <p:extLst>
              <p:ext uri="{D42A27DB-BD31-4B8C-83A1-F6EECF244321}">
                <p14:modId xmlns:p14="http://schemas.microsoft.com/office/powerpoint/2010/main" val="637426583"/>
              </p:ext>
            </p:extLst>
          </p:nvPr>
        </p:nvGraphicFramePr>
        <p:xfrm>
          <a:off x="973122" y="2736499"/>
          <a:ext cx="10637685" cy="3127410"/>
        </p:xfrm>
        <a:graphic>
          <a:graphicData uri="http://schemas.openxmlformats.org/drawingml/2006/table">
            <a:tbl>
              <a:tblPr>
                <a:tableStyleId>{5C22544A-7EE6-4342-B048-85BDC9FD1C3A}</a:tableStyleId>
              </a:tblPr>
              <a:tblGrid>
                <a:gridCol w="1196103">
                  <a:extLst>
                    <a:ext uri="{9D8B030D-6E8A-4147-A177-3AD203B41FA5}">
                      <a16:colId xmlns:a16="http://schemas.microsoft.com/office/drawing/2014/main" val="2832518467"/>
                    </a:ext>
                  </a:extLst>
                </a:gridCol>
                <a:gridCol w="916165">
                  <a:extLst>
                    <a:ext uri="{9D8B030D-6E8A-4147-A177-3AD203B41FA5}">
                      <a16:colId xmlns:a16="http://schemas.microsoft.com/office/drawing/2014/main" val="3512089683"/>
                    </a:ext>
                  </a:extLst>
                </a:gridCol>
                <a:gridCol w="6947579">
                  <a:extLst>
                    <a:ext uri="{9D8B030D-6E8A-4147-A177-3AD203B41FA5}">
                      <a16:colId xmlns:a16="http://schemas.microsoft.com/office/drawing/2014/main" val="1510997196"/>
                    </a:ext>
                  </a:extLst>
                </a:gridCol>
                <a:gridCol w="1577838">
                  <a:extLst>
                    <a:ext uri="{9D8B030D-6E8A-4147-A177-3AD203B41FA5}">
                      <a16:colId xmlns:a16="http://schemas.microsoft.com/office/drawing/2014/main" val="1715219100"/>
                    </a:ext>
                  </a:extLst>
                </a:gridCol>
              </a:tblGrid>
              <a:tr h="240570">
                <a:tc gridSpan="4">
                  <a:txBody>
                    <a:bodyPr/>
                    <a:lstStyle/>
                    <a:p>
                      <a:pPr algn="ctr" fontAlgn="ctr"/>
                      <a:r>
                        <a:rPr lang="en-ID" sz="1000" u="none" strike="noStrike">
                          <a:effectLst/>
                        </a:rPr>
                        <a:t>Attributes Information</a:t>
                      </a:r>
                      <a:endParaRPr lang="en-ID" sz="1000" b="1" i="0" u="none" strike="noStrike">
                        <a:solidFill>
                          <a:srgbClr val="C65911"/>
                        </a:solidFill>
                        <a:effectLst/>
                        <a:latin typeface="Consolas" panose="020B0609020204030204" pitchFamily="49" charset="0"/>
                      </a:endParaRPr>
                    </a:p>
                  </a:txBody>
                  <a:tcPr marL="7620" marR="7620" marT="7620" marB="0" anchor="ct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1785349714"/>
                  </a:ext>
                </a:extLst>
              </a:tr>
              <a:tr h="240570">
                <a:tc>
                  <a:txBody>
                    <a:bodyPr/>
                    <a:lstStyle/>
                    <a:p>
                      <a:pPr algn="ctr" fontAlgn="ctr"/>
                      <a:r>
                        <a:rPr lang="en-ID" sz="1000" u="none" strike="noStrike">
                          <a:effectLst/>
                        </a:rPr>
                        <a:t>Attribute</a:t>
                      </a:r>
                      <a:endParaRPr lang="en-ID" sz="1000" b="1" i="0" u="none" strike="noStrike">
                        <a:solidFill>
                          <a:srgbClr val="C65911"/>
                        </a:solidFill>
                        <a:effectLst/>
                        <a:latin typeface="Consolas" panose="020B0609020204030204" pitchFamily="49" charset="0"/>
                      </a:endParaRPr>
                    </a:p>
                  </a:txBody>
                  <a:tcPr marL="7620" marR="7620" marT="7620" marB="0" anchor="ctr"/>
                </a:tc>
                <a:tc>
                  <a:txBody>
                    <a:bodyPr/>
                    <a:lstStyle/>
                    <a:p>
                      <a:pPr algn="ctr" fontAlgn="ctr"/>
                      <a:r>
                        <a:rPr lang="en-ID" sz="1000" u="none" strike="noStrike">
                          <a:effectLst/>
                        </a:rPr>
                        <a:t>Data Type</a:t>
                      </a:r>
                      <a:endParaRPr lang="en-ID" sz="1000" b="1" i="0" u="none" strike="noStrike">
                        <a:solidFill>
                          <a:srgbClr val="C65911"/>
                        </a:solidFill>
                        <a:effectLst/>
                        <a:latin typeface="Consolas" panose="020B0609020204030204" pitchFamily="49" charset="0"/>
                      </a:endParaRPr>
                    </a:p>
                  </a:txBody>
                  <a:tcPr marL="7620" marR="7620" marT="7620" marB="0" anchor="ctr"/>
                </a:tc>
                <a:tc>
                  <a:txBody>
                    <a:bodyPr/>
                    <a:lstStyle/>
                    <a:p>
                      <a:pPr algn="ctr" fontAlgn="ctr"/>
                      <a:r>
                        <a:rPr lang="en-ID" sz="1000" u="none" strike="noStrike">
                          <a:effectLst/>
                        </a:rPr>
                        <a:t>Description</a:t>
                      </a:r>
                      <a:endParaRPr lang="en-ID" sz="1000" b="1" i="0" u="none" strike="noStrike">
                        <a:solidFill>
                          <a:srgbClr val="C65911"/>
                        </a:solidFill>
                        <a:effectLst/>
                        <a:latin typeface="Consolas" panose="020B0609020204030204" pitchFamily="49" charset="0"/>
                      </a:endParaRPr>
                    </a:p>
                  </a:txBody>
                  <a:tcPr marL="7620" marR="7620" marT="7620" marB="0" anchor="ctr"/>
                </a:tc>
                <a:tc>
                  <a:txBody>
                    <a:bodyPr/>
                    <a:lstStyle/>
                    <a:p>
                      <a:pPr algn="ctr" fontAlgn="ctr"/>
                      <a:r>
                        <a:rPr lang="en-ID" sz="1000" u="none" strike="noStrike">
                          <a:effectLst/>
                        </a:rPr>
                        <a:t>Number of Unique</a:t>
                      </a:r>
                      <a:endParaRPr lang="en-ID" sz="1000" b="1" i="0" u="none" strike="noStrike">
                        <a:solidFill>
                          <a:srgbClr val="C65911"/>
                        </a:solidFill>
                        <a:effectLst/>
                        <a:latin typeface="Consolas" panose="020B0609020204030204" pitchFamily="49" charset="0"/>
                      </a:endParaRPr>
                    </a:p>
                  </a:txBody>
                  <a:tcPr marL="7620" marR="7620" marT="7620" marB="0" anchor="ctr"/>
                </a:tc>
                <a:extLst>
                  <a:ext uri="{0D108BD9-81ED-4DB2-BD59-A6C34878D82A}">
                    <a16:rowId xmlns:a16="http://schemas.microsoft.com/office/drawing/2014/main" val="762830918"/>
                  </a:ext>
                </a:extLst>
              </a:tr>
              <a:tr h="240570">
                <a:tc>
                  <a:txBody>
                    <a:bodyPr/>
                    <a:lstStyle/>
                    <a:p>
                      <a:pPr algn="l" fontAlgn="ctr"/>
                      <a:r>
                        <a:rPr lang="en-ID" sz="1000" u="none" strike="noStrike">
                          <a:effectLst/>
                        </a:rPr>
                        <a:t>Type</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object</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Tipe Mobil</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r" fontAlgn="b"/>
                      <a:r>
                        <a:rPr lang="en-ID" sz="1000" u="none" strike="noStrike">
                          <a:effectLst/>
                        </a:rPr>
                        <a:t>347</a:t>
                      </a:r>
                      <a:endParaRPr lang="en-ID" sz="1000" b="0" i="0" u="none" strike="noStrike">
                        <a:solidFill>
                          <a:srgbClr val="000000"/>
                        </a:solidFill>
                        <a:effectLst/>
                        <a:latin typeface="Consolas" panose="020B0609020204030204" pitchFamily="49" charset="0"/>
                      </a:endParaRPr>
                    </a:p>
                  </a:txBody>
                  <a:tcPr marL="7620" marR="7620" marT="7620" marB="0" anchor="b"/>
                </a:tc>
                <a:extLst>
                  <a:ext uri="{0D108BD9-81ED-4DB2-BD59-A6C34878D82A}">
                    <a16:rowId xmlns:a16="http://schemas.microsoft.com/office/drawing/2014/main" val="1738681634"/>
                  </a:ext>
                </a:extLst>
              </a:tr>
              <a:tr h="240570">
                <a:tc>
                  <a:txBody>
                    <a:bodyPr/>
                    <a:lstStyle/>
                    <a:p>
                      <a:pPr algn="l" fontAlgn="ctr"/>
                      <a:r>
                        <a:rPr lang="en-ID" sz="1000" u="none" strike="noStrike">
                          <a:effectLst/>
                        </a:rPr>
                        <a:t>Region</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object</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Daerah Penjual Mobil</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r" fontAlgn="b"/>
                      <a:r>
                        <a:rPr lang="en-ID" sz="1000" u="none" strike="noStrike">
                          <a:effectLst/>
                        </a:rPr>
                        <a:t>27</a:t>
                      </a:r>
                      <a:endParaRPr lang="en-ID" sz="1000" b="0" i="0" u="none" strike="noStrike">
                        <a:solidFill>
                          <a:srgbClr val="000000"/>
                        </a:solidFill>
                        <a:effectLst/>
                        <a:latin typeface="Consolas" panose="020B0609020204030204" pitchFamily="49" charset="0"/>
                      </a:endParaRPr>
                    </a:p>
                  </a:txBody>
                  <a:tcPr marL="7620" marR="7620" marT="7620" marB="0" anchor="b"/>
                </a:tc>
                <a:extLst>
                  <a:ext uri="{0D108BD9-81ED-4DB2-BD59-A6C34878D82A}">
                    <a16:rowId xmlns:a16="http://schemas.microsoft.com/office/drawing/2014/main" val="349597472"/>
                  </a:ext>
                </a:extLst>
              </a:tr>
              <a:tr h="240570">
                <a:tc>
                  <a:txBody>
                    <a:bodyPr/>
                    <a:lstStyle/>
                    <a:p>
                      <a:pPr algn="l" fontAlgn="ctr"/>
                      <a:r>
                        <a:rPr lang="en-ID" sz="1000" u="none" strike="noStrike">
                          <a:effectLst/>
                        </a:rPr>
                        <a:t>Make </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object</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Merek Mobil</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r" fontAlgn="b"/>
                      <a:r>
                        <a:rPr lang="en-ID" sz="1000" u="none" strike="noStrike">
                          <a:effectLst/>
                        </a:rPr>
                        <a:t>58</a:t>
                      </a:r>
                      <a:endParaRPr lang="en-ID" sz="1000" b="0" i="0" u="none" strike="noStrike">
                        <a:solidFill>
                          <a:srgbClr val="000000"/>
                        </a:solidFill>
                        <a:effectLst/>
                        <a:latin typeface="Consolas" panose="020B0609020204030204" pitchFamily="49" charset="0"/>
                      </a:endParaRPr>
                    </a:p>
                  </a:txBody>
                  <a:tcPr marL="7620" marR="7620" marT="7620" marB="0" anchor="b"/>
                </a:tc>
                <a:extLst>
                  <a:ext uri="{0D108BD9-81ED-4DB2-BD59-A6C34878D82A}">
                    <a16:rowId xmlns:a16="http://schemas.microsoft.com/office/drawing/2014/main" val="758010467"/>
                  </a:ext>
                </a:extLst>
              </a:tr>
              <a:tr h="240570">
                <a:tc>
                  <a:txBody>
                    <a:bodyPr/>
                    <a:lstStyle/>
                    <a:p>
                      <a:pPr algn="l" fontAlgn="ctr"/>
                      <a:r>
                        <a:rPr lang="en-ID" sz="1000" u="none" strike="noStrike">
                          <a:effectLst/>
                        </a:rPr>
                        <a:t>Gear_Type </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object </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Transmisi yang digunakan</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r" fontAlgn="b"/>
                      <a:r>
                        <a:rPr lang="en-ID" sz="1000" u="none" strike="noStrike">
                          <a:effectLst/>
                        </a:rPr>
                        <a:t>2</a:t>
                      </a:r>
                      <a:endParaRPr lang="en-ID" sz="1000" b="0" i="0" u="none" strike="noStrike">
                        <a:solidFill>
                          <a:srgbClr val="000000"/>
                        </a:solidFill>
                        <a:effectLst/>
                        <a:latin typeface="Consolas" panose="020B0609020204030204" pitchFamily="49" charset="0"/>
                      </a:endParaRPr>
                    </a:p>
                  </a:txBody>
                  <a:tcPr marL="7620" marR="7620" marT="7620" marB="0" anchor="b"/>
                </a:tc>
                <a:extLst>
                  <a:ext uri="{0D108BD9-81ED-4DB2-BD59-A6C34878D82A}">
                    <a16:rowId xmlns:a16="http://schemas.microsoft.com/office/drawing/2014/main" val="1402291867"/>
                  </a:ext>
                </a:extLst>
              </a:tr>
              <a:tr h="240570">
                <a:tc>
                  <a:txBody>
                    <a:bodyPr/>
                    <a:lstStyle/>
                    <a:p>
                      <a:pPr algn="l" fontAlgn="ctr"/>
                      <a:r>
                        <a:rPr lang="en-ID" sz="1000" u="none" strike="noStrike">
                          <a:effectLst/>
                        </a:rPr>
                        <a:t>Origin</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object</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Negara Pengimpor Mobil</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r" fontAlgn="b"/>
                      <a:r>
                        <a:rPr lang="en-ID" sz="1000" u="none" strike="noStrike">
                          <a:effectLst/>
                        </a:rPr>
                        <a:t>4</a:t>
                      </a:r>
                      <a:endParaRPr lang="en-ID" sz="1000" b="0" i="0" u="none" strike="noStrike">
                        <a:solidFill>
                          <a:srgbClr val="000000"/>
                        </a:solidFill>
                        <a:effectLst/>
                        <a:latin typeface="Consolas" panose="020B0609020204030204" pitchFamily="49" charset="0"/>
                      </a:endParaRPr>
                    </a:p>
                  </a:txBody>
                  <a:tcPr marL="7620" marR="7620" marT="7620" marB="0" anchor="b"/>
                </a:tc>
                <a:extLst>
                  <a:ext uri="{0D108BD9-81ED-4DB2-BD59-A6C34878D82A}">
                    <a16:rowId xmlns:a16="http://schemas.microsoft.com/office/drawing/2014/main" val="3526894900"/>
                  </a:ext>
                </a:extLst>
              </a:tr>
              <a:tr h="240570">
                <a:tc>
                  <a:txBody>
                    <a:bodyPr/>
                    <a:lstStyle/>
                    <a:p>
                      <a:pPr algn="l" fontAlgn="ctr"/>
                      <a:r>
                        <a:rPr lang="en-ID" sz="1000" u="none" strike="noStrike">
                          <a:effectLst/>
                        </a:rPr>
                        <a:t>Options</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object</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Fitur yang ditambahkan ke Mobil</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r" fontAlgn="b"/>
                      <a:r>
                        <a:rPr lang="en-ID" sz="1000" u="none" strike="noStrike">
                          <a:effectLst/>
                        </a:rPr>
                        <a:t>3</a:t>
                      </a:r>
                      <a:endParaRPr lang="en-ID" sz="1000" b="0" i="0" u="none" strike="noStrike">
                        <a:solidFill>
                          <a:srgbClr val="000000"/>
                        </a:solidFill>
                        <a:effectLst/>
                        <a:latin typeface="Consolas" panose="020B0609020204030204" pitchFamily="49" charset="0"/>
                      </a:endParaRPr>
                    </a:p>
                  </a:txBody>
                  <a:tcPr marL="7620" marR="7620" marT="7620" marB="0" anchor="b"/>
                </a:tc>
                <a:extLst>
                  <a:ext uri="{0D108BD9-81ED-4DB2-BD59-A6C34878D82A}">
                    <a16:rowId xmlns:a16="http://schemas.microsoft.com/office/drawing/2014/main" val="1762219612"/>
                  </a:ext>
                </a:extLst>
              </a:tr>
              <a:tr h="240570">
                <a:tc>
                  <a:txBody>
                    <a:bodyPr/>
                    <a:lstStyle/>
                    <a:p>
                      <a:pPr algn="l" fontAlgn="ctr"/>
                      <a:r>
                        <a:rPr lang="en-ID" sz="1000" u="none" strike="noStrike">
                          <a:effectLst/>
                        </a:rPr>
                        <a:t>Year </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int64</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Tahun Produksi Mobil</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r" fontAlgn="b"/>
                      <a:r>
                        <a:rPr lang="en-ID" sz="1000" u="none" strike="noStrike">
                          <a:effectLst/>
                        </a:rPr>
                        <a:t>50</a:t>
                      </a:r>
                      <a:endParaRPr lang="en-ID" sz="1000" b="0" i="0" u="none" strike="noStrike">
                        <a:solidFill>
                          <a:srgbClr val="000000"/>
                        </a:solidFill>
                        <a:effectLst/>
                        <a:latin typeface="Consolas" panose="020B0609020204030204" pitchFamily="49" charset="0"/>
                      </a:endParaRPr>
                    </a:p>
                  </a:txBody>
                  <a:tcPr marL="7620" marR="7620" marT="7620" marB="0" anchor="b"/>
                </a:tc>
                <a:extLst>
                  <a:ext uri="{0D108BD9-81ED-4DB2-BD59-A6C34878D82A}">
                    <a16:rowId xmlns:a16="http://schemas.microsoft.com/office/drawing/2014/main" val="3696793622"/>
                  </a:ext>
                </a:extLst>
              </a:tr>
              <a:tr h="240570">
                <a:tc>
                  <a:txBody>
                    <a:bodyPr/>
                    <a:lstStyle/>
                    <a:p>
                      <a:pPr algn="l" fontAlgn="ctr"/>
                      <a:r>
                        <a:rPr lang="en-ID" sz="1000" u="none" strike="noStrike">
                          <a:effectLst/>
                        </a:rPr>
                        <a:t>Engine_Size </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float64</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Ukuran Mesin Mobil</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r" fontAlgn="b"/>
                      <a:r>
                        <a:rPr lang="en-ID" sz="1000" u="none" strike="noStrike">
                          <a:effectLst/>
                        </a:rPr>
                        <a:t>71</a:t>
                      </a:r>
                      <a:endParaRPr lang="en-ID" sz="1000" b="0" i="0" u="none" strike="noStrike">
                        <a:solidFill>
                          <a:srgbClr val="000000"/>
                        </a:solidFill>
                        <a:effectLst/>
                        <a:latin typeface="Consolas" panose="020B0609020204030204" pitchFamily="49" charset="0"/>
                      </a:endParaRPr>
                    </a:p>
                  </a:txBody>
                  <a:tcPr marL="7620" marR="7620" marT="7620" marB="0" anchor="b"/>
                </a:tc>
                <a:extLst>
                  <a:ext uri="{0D108BD9-81ED-4DB2-BD59-A6C34878D82A}">
                    <a16:rowId xmlns:a16="http://schemas.microsoft.com/office/drawing/2014/main" val="3213914829"/>
                  </a:ext>
                </a:extLst>
              </a:tr>
              <a:tr h="240570">
                <a:tc>
                  <a:txBody>
                    <a:bodyPr/>
                    <a:lstStyle/>
                    <a:p>
                      <a:pPr algn="l" fontAlgn="ctr"/>
                      <a:r>
                        <a:rPr lang="en-ID" sz="1000" u="none" strike="noStrike">
                          <a:effectLst/>
                        </a:rPr>
                        <a:t>Mileage</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int64</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Jarak yang sudah ditempuh oleh Kendaran</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r" fontAlgn="b"/>
                      <a:r>
                        <a:rPr lang="en-ID" sz="1000" u="none" strike="noStrike">
                          <a:effectLst/>
                        </a:rPr>
                        <a:t>1716</a:t>
                      </a:r>
                      <a:endParaRPr lang="en-ID" sz="1000" b="0" i="0" u="none" strike="noStrike">
                        <a:solidFill>
                          <a:srgbClr val="000000"/>
                        </a:solidFill>
                        <a:effectLst/>
                        <a:latin typeface="Consolas" panose="020B0609020204030204" pitchFamily="49" charset="0"/>
                      </a:endParaRPr>
                    </a:p>
                  </a:txBody>
                  <a:tcPr marL="7620" marR="7620" marT="7620" marB="0" anchor="b"/>
                </a:tc>
                <a:extLst>
                  <a:ext uri="{0D108BD9-81ED-4DB2-BD59-A6C34878D82A}">
                    <a16:rowId xmlns:a16="http://schemas.microsoft.com/office/drawing/2014/main" val="430093567"/>
                  </a:ext>
                </a:extLst>
              </a:tr>
              <a:tr h="240570">
                <a:tc>
                  <a:txBody>
                    <a:bodyPr/>
                    <a:lstStyle/>
                    <a:p>
                      <a:pPr algn="l" fontAlgn="ctr"/>
                      <a:r>
                        <a:rPr lang="en-ID" sz="1000" u="none" strike="noStrike">
                          <a:effectLst/>
                        </a:rPr>
                        <a:t>Negotiable </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bool</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True atau False, Jika True maka harga ditentukan dari hasil tawar menawar</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r" fontAlgn="b"/>
                      <a:r>
                        <a:rPr lang="en-ID" sz="1000" u="none" strike="noStrike">
                          <a:effectLst/>
                        </a:rPr>
                        <a:t>2</a:t>
                      </a:r>
                      <a:endParaRPr lang="en-ID" sz="1000" b="0" i="0" u="none" strike="noStrike">
                        <a:solidFill>
                          <a:srgbClr val="000000"/>
                        </a:solidFill>
                        <a:effectLst/>
                        <a:latin typeface="Consolas" panose="020B0609020204030204" pitchFamily="49" charset="0"/>
                      </a:endParaRPr>
                    </a:p>
                  </a:txBody>
                  <a:tcPr marL="7620" marR="7620" marT="7620" marB="0" anchor="b"/>
                </a:tc>
                <a:extLst>
                  <a:ext uri="{0D108BD9-81ED-4DB2-BD59-A6C34878D82A}">
                    <a16:rowId xmlns:a16="http://schemas.microsoft.com/office/drawing/2014/main" val="544734099"/>
                  </a:ext>
                </a:extLst>
              </a:tr>
              <a:tr h="240570">
                <a:tc>
                  <a:txBody>
                    <a:bodyPr/>
                    <a:lstStyle/>
                    <a:p>
                      <a:pPr algn="l" fontAlgn="ctr"/>
                      <a:r>
                        <a:rPr lang="en-ID" sz="1000" u="none" strike="noStrike">
                          <a:effectLst/>
                        </a:rPr>
                        <a:t>Price</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int64</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l" fontAlgn="ctr"/>
                      <a:r>
                        <a:rPr lang="en-ID" sz="1000" u="none" strike="noStrike">
                          <a:effectLst/>
                        </a:rPr>
                        <a:t>Harga Mobil Bekas</a:t>
                      </a:r>
                      <a:endParaRPr lang="en-ID" sz="1000" b="0" i="0" u="none" strike="noStrike">
                        <a:solidFill>
                          <a:srgbClr val="000000"/>
                        </a:solidFill>
                        <a:effectLst/>
                        <a:latin typeface="Consolas" panose="020B0609020204030204" pitchFamily="49" charset="0"/>
                      </a:endParaRPr>
                    </a:p>
                  </a:txBody>
                  <a:tcPr marL="7620" marR="7620" marT="7620" marB="0" anchor="ctr"/>
                </a:tc>
                <a:tc>
                  <a:txBody>
                    <a:bodyPr/>
                    <a:lstStyle/>
                    <a:p>
                      <a:pPr algn="r" fontAlgn="b"/>
                      <a:r>
                        <a:rPr lang="en-ID" sz="1000" u="none" strike="noStrike">
                          <a:effectLst/>
                        </a:rPr>
                        <a:t>467</a:t>
                      </a:r>
                      <a:endParaRPr lang="en-ID" sz="1000" b="0" i="0" u="none" strike="noStrike">
                        <a:solidFill>
                          <a:srgbClr val="000000"/>
                        </a:solidFill>
                        <a:effectLst/>
                        <a:latin typeface="Consolas" panose="020B0609020204030204" pitchFamily="49" charset="0"/>
                      </a:endParaRPr>
                    </a:p>
                  </a:txBody>
                  <a:tcPr marL="7620" marR="7620" marT="7620" marB="0" anchor="b"/>
                </a:tc>
                <a:extLst>
                  <a:ext uri="{0D108BD9-81ED-4DB2-BD59-A6C34878D82A}">
                    <a16:rowId xmlns:a16="http://schemas.microsoft.com/office/drawing/2014/main" val="339962515"/>
                  </a:ext>
                </a:extLst>
              </a:tr>
            </a:tbl>
          </a:graphicData>
        </a:graphic>
      </p:graphicFrame>
    </p:spTree>
    <p:extLst>
      <p:ext uri="{BB962C8B-B14F-4D97-AF65-F5344CB8AC3E}">
        <p14:creationId xmlns:p14="http://schemas.microsoft.com/office/powerpoint/2010/main" val="112141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E976-2CDA-424E-A0C2-C922BC5A4CD4}"/>
              </a:ext>
            </a:extLst>
          </p:cNvPr>
          <p:cNvSpPr>
            <a:spLocks noGrp="1"/>
          </p:cNvSpPr>
          <p:nvPr>
            <p:ph type="title"/>
          </p:nvPr>
        </p:nvSpPr>
        <p:spPr>
          <a:xfrm>
            <a:off x="581192" y="702156"/>
            <a:ext cx="11029616" cy="648472"/>
          </a:xfrm>
        </p:spPr>
        <p:txBody>
          <a:bodyPr>
            <a:normAutofit/>
          </a:bodyPr>
          <a:lstStyle/>
          <a:p>
            <a:pPr algn="ctr"/>
            <a:r>
              <a:rPr lang="en-US" sz="3200"/>
              <a:t>Data Preprocessing</a:t>
            </a:r>
            <a:endParaRPr lang="en-ID" sz="3200"/>
          </a:p>
        </p:txBody>
      </p:sp>
      <p:sp>
        <p:nvSpPr>
          <p:cNvPr id="3" name="Content Placeholder 2">
            <a:extLst>
              <a:ext uri="{FF2B5EF4-FFF2-40B4-BE49-F238E27FC236}">
                <a16:creationId xmlns:a16="http://schemas.microsoft.com/office/drawing/2014/main" id="{065AE6AE-1BC8-48D0-908F-31BC9B50C8DE}"/>
              </a:ext>
            </a:extLst>
          </p:cNvPr>
          <p:cNvSpPr>
            <a:spLocks noGrp="1"/>
          </p:cNvSpPr>
          <p:nvPr>
            <p:ph idx="1"/>
          </p:nvPr>
        </p:nvSpPr>
        <p:spPr>
          <a:xfrm>
            <a:off x="581192" y="1350628"/>
            <a:ext cx="11029615" cy="1939668"/>
          </a:xfrm>
        </p:spPr>
        <p:txBody>
          <a:bodyPr>
            <a:normAutofit/>
          </a:bodyPr>
          <a:lstStyle/>
          <a:p>
            <a:pPr marL="0" indent="0">
              <a:buNone/>
            </a:pPr>
            <a:r>
              <a:rPr lang="en-US" sz="2400">
                <a:solidFill>
                  <a:schemeClr val="accent1">
                    <a:lumMod val="50000"/>
                  </a:schemeClr>
                </a:solidFill>
                <a:latin typeface="+mj-lt"/>
              </a:rPr>
              <a:t>Missing Value &amp; Data Duplicate </a:t>
            </a:r>
          </a:p>
          <a:p>
            <a:pPr marL="0" indent="0">
              <a:buNone/>
            </a:pPr>
            <a:r>
              <a:rPr lang="en-ID" sz="1600" b="0">
                <a:solidFill>
                  <a:schemeClr val="tx1"/>
                </a:solidFill>
                <a:effectLst/>
                <a:latin typeface="Consolas" panose="020B0609020204030204" pitchFamily="49" charset="0"/>
              </a:rPr>
              <a:t>Dari hasil pengecekan, tidak terdapat missing value didalam dataset. Sedangkan dari pengecekan data duplikat, terdapat 4 data yang terindikasi duplikat sehingga data tersebut dihapus dari dalam dataset. </a:t>
            </a:r>
            <a:endParaRPr lang="en-US">
              <a:latin typeface="Consolas" panose="020B0609020204030204" pitchFamily="49" charset="0"/>
            </a:endParaRPr>
          </a:p>
        </p:txBody>
      </p:sp>
      <p:sp>
        <p:nvSpPr>
          <p:cNvPr id="4" name="Content Placeholder 2">
            <a:extLst>
              <a:ext uri="{FF2B5EF4-FFF2-40B4-BE49-F238E27FC236}">
                <a16:creationId xmlns:a16="http://schemas.microsoft.com/office/drawing/2014/main" id="{BC1D77CB-F63D-4C96-9238-AA21A6BF5EBD}"/>
              </a:ext>
            </a:extLst>
          </p:cNvPr>
          <p:cNvSpPr txBox="1">
            <a:spLocks/>
          </p:cNvSpPr>
          <p:nvPr/>
        </p:nvSpPr>
        <p:spPr>
          <a:xfrm>
            <a:off x="5956183" y="3053593"/>
            <a:ext cx="5654624" cy="348981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b="1">
              <a:latin typeface="Consolas" panose="020B0609020204030204" pitchFamily="49" charset="0"/>
            </a:endParaRPr>
          </a:p>
          <a:p>
            <a:endParaRPr lang="en-US">
              <a:latin typeface="Consolas" panose="020B0609020204030204" pitchFamily="49" charset="0"/>
            </a:endParaRPr>
          </a:p>
          <a:p>
            <a:pPr marL="0" indent="0">
              <a:buFont typeface="Wingdings 2" panose="05020102010507070707" pitchFamily="18" charset="2"/>
              <a:buNone/>
            </a:pPr>
            <a:endParaRPr lang="en-ID"/>
          </a:p>
        </p:txBody>
      </p:sp>
      <p:sp>
        <p:nvSpPr>
          <p:cNvPr id="5" name="Content Placeholder 2">
            <a:extLst>
              <a:ext uri="{FF2B5EF4-FFF2-40B4-BE49-F238E27FC236}">
                <a16:creationId xmlns:a16="http://schemas.microsoft.com/office/drawing/2014/main" id="{D9DED7CE-7A12-4939-AD6E-11B404AD1597}"/>
              </a:ext>
            </a:extLst>
          </p:cNvPr>
          <p:cNvSpPr txBox="1">
            <a:spLocks/>
          </p:cNvSpPr>
          <p:nvPr/>
        </p:nvSpPr>
        <p:spPr>
          <a:xfrm>
            <a:off x="5603846" y="2952925"/>
            <a:ext cx="6006961" cy="365760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D" sz="1600">
                <a:solidFill>
                  <a:schemeClr val="tx1"/>
                </a:solidFill>
                <a:latin typeface="Consolas" panose="020B0609020204030204" pitchFamily="49" charset="0"/>
              </a:rPr>
              <a:t> </a:t>
            </a:r>
            <a:endParaRPr lang="en-US">
              <a:latin typeface="Consolas" panose="020B0609020204030204" pitchFamily="49" charset="0"/>
            </a:endParaRPr>
          </a:p>
        </p:txBody>
      </p:sp>
      <p:pic>
        <p:nvPicPr>
          <p:cNvPr id="7" name="Picture 6">
            <a:extLst>
              <a:ext uri="{FF2B5EF4-FFF2-40B4-BE49-F238E27FC236}">
                <a16:creationId xmlns:a16="http://schemas.microsoft.com/office/drawing/2014/main" id="{6D2AA7A0-D0F4-420A-BC60-547DB32F08E0}"/>
              </a:ext>
            </a:extLst>
          </p:cNvPr>
          <p:cNvPicPr>
            <a:picLocks noChangeAspect="1"/>
          </p:cNvPicPr>
          <p:nvPr/>
        </p:nvPicPr>
        <p:blipFill>
          <a:blip r:embed="rId2"/>
          <a:stretch>
            <a:fillRect/>
          </a:stretch>
        </p:blipFill>
        <p:spPr>
          <a:xfrm>
            <a:off x="838707" y="3422994"/>
            <a:ext cx="4419983" cy="2347163"/>
          </a:xfrm>
          <a:prstGeom prst="rect">
            <a:avLst/>
          </a:prstGeom>
        </p:spPr>
      </p:pic>
      <p:sp>
        <p:nvSpPr>
          <p:cNvPr id="9" name="TextBox 8">
            <a:extLst>
              <a:ext uri="{FF2B5EF4-FFF2-40B4-BE49-F238E27FC236}">
                <a16:creationId xmlns:a16="http://schemas.microsoft.com/office/drawing/2014/main" id="{59956F9C-E74A-4237-9286-60BED2599E8E}"/>
              </a:ext>
            </a:extLst>
          </p:cNvPr>
          <p:cNvSpPr txBox="1"/>
          <p:nvPr/>
        </p:nvSpPr>
        <p:spPr>
          <a:xfrm>
            <a:off x="5560025" y="3708054"/>
            <a:ext cx="6094602" cy="2062103"/>
          </a:xfrm>
          <a:prstGeom prst="rect">
            <a:avLst/>
          </a:prstGeom>
          <a:noFill/>
        </p:spPr>
        <p:txBody>
          <a:bodyPr wrap="square">
            <a:spAutoFit/>
          </a:bodyPr>
          <a:lstStyle/>
          <a:p>
            <a:r>
              <a:rPr lang="en-ID" sz="1600">
                <a:latin typeface="Consolas" panose="020B0609020204030204" pitchFamily="49" charset="0"/>
              </a:rPr>
              <a:t>T</a:t>
            </a:r>
            <a:r>
              <a:rPr lang="en-ID" sz="1600" b="0">
                <a:effectLst/>
                <a:latin typeface="Consolas" panose="020B0609020204030204" pitchFamily="49" charset="0"/>
              </a:rPr>
              <a:t>erdapat fenomena yang kurang masuk akal yaitu nilai minimal dari kolom price adalah 0. Hal tersebut tidaklah masuk akal karena tidak mungkin ada mobil bekas berharga 0 dan nantinya akan menyulitkan dalam memprediksi harga, sehingga baris dengan nilai Price == 0 akan dihapus.</a:t>
            </a:r>
          </a:p>
          <a:p>
            <a:endParaRPr lang="en-ID" sz="1600">
              <a:latin typeface="Consolas" panose="020B0609020204030204" pitchFamily="49" charset="0"/>
            </a:endParaRPr>
          </a:p>
          <a:p>
            <a:endParaRPr lang="en-ID" sz="1600" b="0">
              <a:effectLst/>
              <a:latin typeface="Consolas" panose="020B0609020204030204" pitchFamily="49" charset="0"/>
            </a:endParaRPr>
          </a:p>
        </p:txBody>
      </p:sp>
    </p:spTree>
    <p:extLst>
      <p:ext uri="{BB962C8B-B14F-4D97-AF65-F5344CB8AC3E}">
        <p14:creationId xmlns:p14="http://schemas.microsoft.com/office/powerpoint/2010/main" val="346657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42E5-47EE-41A2-ABE5-80A948091C74}"/>
              </a:ext>
            </a:extLst>
          </p:cNvPr>
          <p:cNvSpPr>
            <a:spLocks noGrp="1"/>
          </p:cNvSpPr>
          <p:nvPr>
            <p:ph type="title"/>
          </p:nvPr>
        </p:nvSpPr>
        <p:spPr>
          <a:xfrm>
            <a:off x="581192" y="702156"/>
            <a:ext cx="11029616" cy="598138"/>
          </a:xfrm>
        </p:spPr>
        <p:txBody>
          <a:bodyPr/>
          <a:lstStyle/>
          <a:p>
            <a:r>
              <a:rPr lang="en-US" sz="2800">
                <a:solidFill>
                  <a:schemeClr val="accent1">
                    <a:lumMod val="50000"/>
                  </a:schemeClr>
                </a:solidFill>
                <a:latin typeface="+mj-lt"/>
              </a:rPr>
              <a:t>Outliers</a:t>
            </a:r>
            <a:endParaRPr lang="en-ID"/>
          </a:p>
        </p:txBody>
      </p:sp>
      <p:sp>
        <p:nvSpPr>
          <p:cNvPr id="3" name="Content Placeholder 2">
            <a:extLst>
              <a:ext uri="{FF2B5EF4-FFF2-40B4-BE49-F238E27FC236}">
                <a16:creationId xmlns:a16="http://schemas.microsoft.com/office/drawing/2014/main" id="{7B5F24D5-091A-4299-AC94-CD7C33433143}"/>
              </a:ext>
            </a:extLst>
          </p:cNvPr>
          <p:cNvSpPr>
            <a:spLocks noGrp="1"/>
          </p:cNvSpPr>
          <p:nvPr>
            <p:ph idx="1"/>
          </p:nvPr>
        </p:nvSpPr>
        <p:spPr>
          <a:xfrm>
            <a:off x="581192" y="1459685"/>
            <a:ext cx="11029615" cy="5134062"/>
          </a:xfrm>
        </p:spPr>
        <p:txBody>
          <a:bodyPr>
            <a:normAutofit/>
          </a:bodyPr>
          <a:lstStyle/>
          <a:p>
            <a:pPr marL="0" indent="0">
              <a:buNone/>
            </a:pPr>
            <a:r>
              <a:rPr lang="en-ID" sz="1400" b="0">
                <a:solidFill>
                  <a:schemeClr val="tx1"/>
                </a:solidFill>
                <a:effectLst/>
                <a:latin typeface="Consolas" panose="020B0609020204030204" pitchFamily="49" charset="0"/>
              </a:rPr>
              <a:t>Outliers adalah data yang menyimpang terlalu jauh dari data yang lainnya dalam suatu rangkaian data (pencilan). Adanya data outliers ini akan membuat analisis terhadap serangkaian data menjadi bias, atau tidak mencerminkan fenomena yang sebenarnya. Tidak semua data outlier dihapus karena akan mengurangi informasi yang berguna untuk analisis data. Berikut adalah feature yang memiliki data outliers:</a:t>
            </a:r>
          </a:p>
          <a:p>
            <a:pPr marL="0" indent="0">
              <a:buNone/>
            </a:pPr>
            <a:endParaRPr lang="en-US" sz="1400">
              <a:solidFill>
                <a:schemeClr val="tx1"/>
              </a:solidFill>
              <a:latin typeface="Consolas" panose="020B0609020204030204" pitchFamily="49" charset="0"/>
            </a:endParaRPr>
          </a:p>
          <a:p>
            <a:pPr marL="0" indent="0">
              <a:buNone/>
            </a:pPr>
            <a:r>
              <a:rPr lang="en-US" sz="1400" b="1">
                <a:latin typeface="Consolas" panose="020B0609020204030204" pitchFamily="49" charset="0"/>
              </a:rPr>
              <a:t>Price</a:t>
            </a:r>
          </a:p>
          <a:p>
            <a:pPr marL="0" indent="0">
              <a:buNone/>
            </a:pPr>
            <a:r>
              <a:rPr lang="en-ID" sz="1300" b="0">
                <a:solidFill>
                  <a:schemeClr val="tx1"/>
                </a:solidFill>
                <a:effectLst/>
                <a:latin typeface="Consolas" panose="020B0609020204030204" pitchFamily="49" charset="0"/>
              </a:rPr>
              <a:t>Dilihat dari statistika deskirpsi untuk kolom 'Price' bahwa 75% nilai 'Price' berada dibawah 94250 dengan nilai maksimalnya adalah 850000. Hal ini mengakibatkan positive skewness atau tail kesebelah kanan. Dihitung menggunakan IQR, batas atas dari nilai 'Price' adalah 183125, yang mana 259 mobil bekas berharga diatas 183125. Oleh karena itu, data yang memiliki price lebih besar dari 183125 tidak akan dimasukkan ke dalam pemodelan, sehingga skewness-nya pun akan berkurang.</a:t>
            </a:r>
          </a:p>
          <a:p>
            <a:pPr marL="0" indent="0">
              <a:buNone/>
            </a:pPr>
            <a:r>
              <a:rPr lang="en-US" sz="1400" b="1">
                <a:latin typeface="Consolas" panose="020B0609020204030204" pitchFamily="49" charset="0"/>
              </a:rPr>
              <a:t>Year</a:t>
            </a:r>
          </a:p>
          <a:p>
            <a:pPr marL="0" indent="0">
              <a:buNone/>
            </a:pPr>
            <a:r>
              <a:rPr lang="en-ID" sz="1300" b="0">
                <a:solidFill>
                  <a:schemeClr val="tx1"/>
                </a:solidFill>
                <a:effectLst/>
                <a:latin typeface="Consolas" panose="020B0609020204030204" pitchFamily="49" charset="0"/>
              </a:rPr>
              <a:t>Berdasarkan hasil perhitungan IQR didapatkan batas bawah dari tahun mobil adalah 2006 (nilai absolute), namun ternyata mobil dengan tahun produksi dibawah tahun 2006 masih sangat banyak sehingga akan menghilangkan informasi aktual.</a:t>
            </a:r>
            <a:br>
              <a:rPr lang="en-ID" sz="1300" b="0">
                <a:solidFill>
                  <a:schemeClr val="tx1"/>
                </a:solidFill>
                <a:effectLst/>
                <a:latin typeface="Consolas" panose="020B0609020204030204" pitchFamily="49" charset="0"/>
              </a:rPr>
            </a:br>
            <a:r>
              <a:rPr lang="en-ID" sz="1300" b="0">
                <a:solidFill>
                  <a:schemeClr val="tx1"/>
                </a:solidFill>
                <a:effectLst/>
                <a:latin typeface="Consolas" panose="020B0609020204030204" pitchFamily="49" charset="0"/>
              </a:rPr>
              <a:t>Maka dari itu dipilihlah cara dengan mengambil asumsi yang ditulis oleh americancollectors.com yaitu sebuah mobil dapat dikatakan sebagai mobil klasik ketika tahun produksinya dibawah tahun 1990. Asumsi mobil klasik ini dipergunakan karena sulit untuk memperhitungkan harga sebuah mobil klasik hanya dengan infomasi yang dimiliki saat ini.</a:t>
            </a:r>
          </a:p>
          <a:p>
            <a:pPr marL="0" indent="0">
              <a:buNone/>
            </a:pPr>
            <a:endParaRPr lang="en-ID"/>
          </a:p>
        </p:txBody>
      </p:sp>
    </p:spTree>
    <p:extLst>
      <p:ext uri="{BB962C8B-B14F-4D97-AF65-F5344CB8AC3E}">
        <p14:creationId xmlns:p14="http://schemas.microsoft.com/office/powerpoint/2010/main" val="99536056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{8E6B6674-4A5A-4ACC-BB64-8B170D82EC9E}tf33552983_win32</Template>
  <TotalTime>273</TotalTime>
  <Words>1863</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Avenir Next LT Pro</vt:lpstr>
      <vt:lpstr>Consolas</vt:lpstr>
      <vt:lpstr>Franklin Gothic Book</vt:lpstr>
      <vt:lpstr>Franklin Gothic Demi</vt:lpstr>
      <vt:lpstr>Wingdings 2</vt:lpstr>
      <vt:lpstr>DividendVTI</vt:lpstr>
      <vt:lpstr>SAUDI Arabia used car </vt:lpstr>
      <vt:lpstr>Content</vt:lpstr>
      <vt:lpstr>Business Problem understanding</vt:lpstr>
      <vt:lpstr>Problem statement</vt:lpstr>
      <vt:lpstr>Goals &amp; Analytic approach </vt:lpstr>
      <vt:lpstr>Metric evaluation</vt:lpstr>
      <vt:lpstr>Data understanding</vt:lpstr>
      <vt:lpstr>Data Preprocessing</vt:lpstr>
      <vt:lpstr>Outliers</vt:lpstr>
      <vt:lpstr>Outliers</vt:lpstr>
      <vt:lpstr>Feature Selection</vt:lpstr>
      <vt:lpstr>Feature Engineering</vt:lpstr>
      <vt:lpstr>Modeling</vt:lpstr>
      <vt:lpstr>Hyperparameter tuning</vt:lpstr>
      <vt:lpstr>PowerPoint Presentation</vt:lpstr>
      <vt:lpstr>Conclusion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SAUDI Arabia used car </dc:title>
  <dc:creator>PANJI</dc:creator>
  <cp:lastModifiedBy>PANJI</cp:lastModifiedBy>
  <cp:revision>9</cp:revision>
  <dcterms:created xsi:type="dcterms:W3CDTF">2022-08-25T11:23:03Z</dcterms:created>
  <dcterms:modified xsi:type="dcterms:W3CDTF">2022-08-26T06:40:49Z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