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CC559-051F-4C98-B866-6485DEF17C40}"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5D237-6109-44E9-9F51-532CB109C424}" type="slidenum">
              <a:rPr lang="en-US" smtClean="0"/>
              <a:t>‹#›</a:t>
            </a:fld>
            <a:endParaRPr lang="en-US"/>
          </a:p>
        </p:txBody>
      </p:sp>
    </p:spTree>
    <p:extLst>
      <p:ext uri="{BB962C8B-B14F-4D97-AF65-F5344CB8AC3E}">
        <p14:creationId xmlns:p14="http://schemas.microsoft.com/office/powerpoint/2010/main" val="117474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1368-C90E-4BD9-A8EB-FBE12289E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FDCDA-EC93-481B-A014-FD62E1080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0D084-F1FA-4D5A-9D19-440E95AA2EAC}"/>
              </a:ext>
            </a:extLst>
          </p:cNvPr>
          <p:cNvSpPr>
            <a:spLocks noGrp="1"/>
          </p:cNvSpPr>
          <p:nvPr>
            <p:ph type="dt" sz="half" idx="10"/>
          </p:nvPr>
        </p:nvSpPr>
        <p:spPr/>
        <p:txBody>
          <a:bodyPr/>
          <a:lstStyle/>
          <a:p>
            <a:fld id="{F22AF1A9-B74A-44F3-A7B1-B3331DD03687}" type="datetime1">
              <a:rPr lang="en-US" smtClean="0"/>
              <a:t>1/8/2019</a:t>
            </a:fld>
            <a:endParaRPr lang="en-US"/>
          </a:p>
        </p:txBody>
      </p:sp>
      <p:sp>
        <p:nvSpPr>
          <p:cNvPr id="5" name="Footer Placeholder 4">
            <a:extLst>
              <a:ext uri="{FF2B5EF4-FFF2-40B4-BE49-F238E27FC236}">
                <a16:creationId xmlns:a16="http://schemas.microsoft.com/office/drawing/2014/main" id="{B73ECFFC-B2DA-48DC-9430-B75EC13E1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0EE1-0A81-4D2D-A324-6E6E998AA19B}"/>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0829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E282-413B-4AE8-8B97-19CA5915C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E1C60-70CB-4AE4-9E17-FF9AD44021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DCF9-0AAD-463F-B8EA-992B75EE7743}"/>
              </a:ext>
            </a:extLst>
          </p:cNvPr>
          <p:cNvSpPr>
            <a:spLocks noGrp="1"/>
          </p:cNvSpPr>
          <p:nvPr>
            <p:ph type="dt" sz="half" idx="10"/>
          </p:nvPr>
        </p:nvSpPr>
        <p:spPr/>
        <p:txBody>
          <a:bodyPr/>
          <a:lstStyle/>
          <a:p>
            <a:fld id="{213B5E4D-17CF-47FD-AF6E-393E15F126D6}" type="datetime1">
              <a:rPr lang="en-US" smtClean="0"/>
              <a:t>1/8/2019</a:t>
            </a:fld>
            <a:endParaRPr lang="en-US"/>
          </a:p>
        </p:txBody>
      </p:sp>
      <p:sp>
        <p:nvSpPr>
          <p:cNvPr id="5" name="Footer Placeholder 4">
            <a:extLst>
              <a:ext uri="{FF2B5EF4-FFF2-40B4-BE49-F238E27FC236}">
                <a16:creationId xmlns:a16="http://schemas.microsoft.com/office/drawing/2014/main" id="{D7F2B801-0766-41F9-BC3D-10295BA55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4A9D8-1FFA-4447-9F17-3EC6167729F0}"/>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39876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17F2D-66C7-4A84-824B-5AA4D8768B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FB62-75FC-4D8E-BA72-611850913D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FC383-7B64-458F-BD7E-AE0A9FA65868}"/>
              </a:ext>
            </a:extLst>
          </p:cNvPr>
          <p:cNvSpPr>
            <a:spLocks noGrp="1"/>
          </p:cNvSpPr>
          <p:nvPr>
            <p:ph type="dt" sz="half" idx="10"/>
          </p:nvPr>
        </p:nvSpPr>
        <p:spPr/>
        <p:txBody>
          <a:bodyPr/>
          <a:lstStyle/>
          <a:p>
            <a:fld id="{17D5D095-1734-4307-BD83-59D342D1929C}" type="datetime1">
              <a:rPr lang="en-US" smtClean="0"/>
              <a:t>1/8/2019</a:t>
            </a:fld>
            <a:endParaRPr lang="en-US"/>
          </a:p>
        </p:txBody>
      </p:sp>
      <p:sp>
        <p:nvSpPr>
          <p:cNvPr id="5" name="Footer Placeholder 4">
            <a:extLst>
              <a:ext uri="{FF2B5EF4-FFF2-40B4-BE49-F238E27FC236}">
                <a16:creationId xmlns:a16="http://schemas.microsoft.com/office/drawing/2014/main" id="{DCF39D7C-CD8A-49CB-BBBD-7025ECC07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E3CC-63FA-45F2-8C8C-667B26BD6BB4}"/>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08728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7E1F-E7E6-44FC-85BA-D54A04D5C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4A012-9C3D-43FE-9205-A8E112C5E5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99198-0AAE-4D36-BE77-9660DDA95ABC}"/>
              </a:ext>
            </a:extLst>
          </p:cNvPr>
          <p:cNvSpPr>
            <a:spLocks noGrp="1"/>
          </p:cNvSpPr>
          <p:nvPr>
            <p:ph type="dt" sz="half" idx="10"/>
          </p:nvPr>
        </p:nvSpPr>
        <p:spPr/>
        <p:txBody>
          <a:bodyPr/>
          <a:lstStyle/>
          <a:p>
            <a:fld id="{AB19E08D-3976-45CC-A796-B3D0FF7C1A0E}" type="datetime1">
              <a:rPr lang="en-US" smtClean="0"/>
              <a:t>1/8/2019</a:t>
            </a:fld>
            <a:endParaRPr lang="en-US"/>
          </a:p>
        </p:txBody>
      </p:sp>
      <p:sp>
        <p:nvSpPr>
          <p:cNvPr id="5" name="Footer Placeholder 4">
            <a:extLst>
              <a:ext uri="{FF2B5EF4-FFF2-40B4-BE49-F238E27FC236}">
                <a16:creationId xmlns:a16="http://schemas.microsoft.com/office/drawing/2014/main" id="{B1F79A86-6F25-4D1A-9532-58BF9E99E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61885-887D-4009-AB73-7C335AF1A444}"/>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53653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2EF3-91BA-4258-9059-233A6E0F0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A2C735-AD30-4548-9115-5D54ADD74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5A05E-9C68-41B9-8EB8-28612B3FEFB9}"/>
              </a:ext>
            </a:extLst>
          </p:cNvPr>
          <p:cNvSpPr>
            <a:spLocks noGrp="1"/>
          </p:cNvSpPr>
          <p:nvPr>
            <p:ph type="dt" sz="half" idx="10"/>
          </p:nvPr>
        </p:nvSpPr>
        <p:spPr/>
        <p:txBody>
          <a:bodyPr/>
          <a:lstStyle/>
          <a:p>
            <a:fld id="{96E61194-8954-49CB-B114-EBC82884A38C}" type="datetime1">
              <a:rPr lang="en-US" smtClean="0"/>
              <a:t>1/8/2019</a:t>
            </a:fld>
            <a:endParaRPr lang="en-US"/>
          </a:p>
        </p:txBody>
      </p:sp>
      <p:sp>
        <p:nvSpPr>
          <p:cNvPr id="5" name="Footer Placeholder 4">
            <a:extLst>
              <a:ext uri="{FF2B5EF4-FFF2-40B4-BE49-F238E27FC236}">
                <a16:creationId xmlns:a16="http://schemas.microsoft.com/office/drawing/2014/main" id="{7F5823A9-0724-4A2F-835D-6E46AA048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DB3C9-B9DB-473D-B01B-91FBC4C77A67}"/>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35752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C465-7F7A-4F2D-9886-D6DA647E15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682DC-B130-400F-8C13-4990E21235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D27D3-D2E7-4957-8F1B-812CF8BA78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8A6F5-955A-4AC3-A6EF-7BB6E44C0748}"/>
              </a:ext>
            </a:extLst>
          </p:cNvPr>
          <p:cNvSpPr>
            <a:spLocks noGrp="1"/>
          </p:cNvSpPr>
          <p:nvPr>
            <p:ph type="dt" sz="half" idx="10"/>
          </p:nvPr>
        </p:nvSpPr>
        <p:spPr/>
        <p:txBody>
          <a:bodyPr/>
          <a:lstStyle/>
          <a:p>
            <a:fld id="{E85C342A-BB39-4F7F-9B39-7E7D21755501}" type="datetime1">
              <a:rPr lang="en-US" smtClean="0"/>
              <a:t>1/8/2019</a:t>
            </a:fld>
            <a:endParaRPr lang="en-US"/>
          </a:p>
        </p:txBody>
      </p:sp>
      <p:sp>
        <p:nvSpPr>
          <p:cNvPr id="6" name="Footer Placeholder 5">
            <a:extLst>
              <a:ext uri="{FF2B5EF4-FFF2-40B4-BE49-F238E27FC236}">
                <a16:creationId xmlns:a16="http://schemas.microsoft.com/office/drawing/2014/main" id="{EB217B46-53E5-42B9-9149-7E76BF5AA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6F480-78FF-45B2-9BCF-C04D0310C758}"/>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11723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EA47-0D65-4FBD-8920-E4BBD2445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DC872C-D38B-4299-9348-AC58398DB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0889C-F456-48AE-9186-53729A872D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72C86-E784-45ED-83D8-E28C7AD42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B6E614-B029-4109-BA22-9568D2ADF2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EC15C-4324-4E54-A61D-8FD6DC9CAB79}"/>
              </a:ext>
            </a:extLst>
          </p:cNvPr>
          <p:cNvSpPr>
            <a:spLocks noGrp="1"/>
          </p:cNvSpPr>
          <p:nvPr>
            <p:ph type="dt" sz="half" idx="10"/>
          </p:nvPr>
        </p:nvSpPr>
        <p:spPr/>
        <p:txBody>
          <a:bodyPr/>
          <a:lstStyle/>
          <a:p>
            <a:fld id="{381753E5-FB3E-44E1-BE12-F38A9DAD3F0B}" type="datetime1">
              <a:rPr lang="en-US" smtClean="0"/>
              <a:t>1/8/2019</a:t>
            </a:fld>
            <a:endParaRPr lang="en-US"/>
          </a:p>
        </p:txBody>
      </p:sp>
      <p:sp>
        <p:nvSpPr>
          <p:cNvPr id="8" name="Footer Placeholder 7">
            <a:extLst>
              <a:ext uri="{FF2B5EF4-FFF2-40B4-BE49-F238E27FC236}">
                <a16:creationId xmlns:a16="http://schemas.microsoft.com/office/drawing/2014/main" id="{0C8C6F59-CDE5-4609-9117-390905799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8A1E-7282-41CF-8DCB-3EC2AD40238B}"/>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5555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EC4A-ED8A-4821-A6D3-DD49EECA7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CFEE0B-FC32-4EA0-85CF-F6A88124AD12}"/>
              </a:ext>
            </a:extLst>
          </p:cNvPr>
          <p:cNvSpPr>
            <a:spLocks noGrp="1"/>
          </p:cNvSpPr>
          <p:nvPr>
            <p:ph type="dt" sz="half" idx="10"/>
          </p:nvPr>
        </p:nvSpPr>
        <p:spPr/>
        <p:txBody>
          <a:bodyPr/>
          <a:lstStyle/>
          <a:p>
            <a:fld id="{1DBD1C8A-641C-4452-A251-6E6BC8580535}" type="datetime1">
              <a:rPr lang="en-US" smtClean="0"/>
              <a:t>1/8/2019</a:t>
            </a:fld>
            <a:endParaRPr lang="en-US"/>
          </a:p>
        </p:txBody>
      </p:sp>
      <p:sp>
        <p:nvSpPr>
          <p:cNvPr id="4" name="Footer Placeholder 3">
            <a:extLst>
              <a:ext uri="{FF2B5EF4-FFF2-40B4-BE49-F238E27FC236}">
                <a16:creationId xmlns:a16="http://schemas.microsoft.com/office/drawing/2014/main" id="{41AA6817-E32A-48C3-91E9-88C8A0574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A1A64-47F4-4DDE-A444-E0050DC8C773}"/>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83019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0B6BA-67A6-455F-A692-62F76720C880}"/>
              </a:ext>
            </a:extLst>
          </p:cNvPr>
          <p:cNvSpPr>
            <a:spLocks noGrp="1"/>
          </p:cNvSpPr>
          <p:nvPr>
            <p:ph type="dt" sz="half" idx="10"/>
          </p:nvPr>
        </p:nvSpPr>
        <p:spPr/>
        <p:txBody>
          <a:bodyPr/>
          <a:lstStyle/>
          <a:p>
            <a:fld id="{608C85B4-AFC3-48B1-8F19-961D96872FF5}" type="datetime1">
              <a:rPr lang="en-US" smtClean="0"/>
              <a:t>1/8/2019</a:t>
            </a:fld>
            <a:endParaRPr lang="en-US"/>
          </a:p>
        </p:txBody>
      </p:sp>
      <p:sp>
        <p:nvSpPr>
          <p:cNvPr id="3" name="Footer Placeholder 2">
            <a:extLst>
              <a:ext uri="{FF2B5EF4-FFF2-40B4-BE49-F238E27FC236}">
                <a16:creationId xmlns:a16="http://schemas.microsoft.com/office/drawing/2014/main" id="{51EDD7FE-7E03-4FED-8C0E-77A98265E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EEB56-F49D-4FDD-892D-2BD3E1E02D4D}"/>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70283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BF9A-C5DD-4961-A584-5FD7E4B2C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E3AC0-2EA9-45BE-87A5-95A1BBBA7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19A33-A3CE-445F-A938-F9C494D1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9B35F7-5F07-450B-84F6-F6D3E902C74B}"/>
              </a:ext>
            </a:extLst>
          </p:cNvPr>
          <p:cNvSpPr>
            <a:spLocks noGrp="1"/>
          </p:cNvSpPr>
          <p:nvPr>
            <p:ph type="dt" sz="half" idx="10"/>
          </p:nvPr>
        </p:nvSpPr>
        <p:spPr/>
        <p:txBody>
          <a:bodyPr/>
          <a:lstStyle/>
          <a:p>
            <a:fld id="{61DD48B9-FEF4-4EEF-A376-F0BC2DE17A69}" type="datetime1">
              <a:rPr lang="en-US" smtClean="0"/>
              <a:t>1/8/2019</a:t>
            </a:fld>
            <a:endParaRPr lang="en-US"/>
          </a:p>
        </p:txBody>
      </p:sp>
      <p:sp>
        <p:nvSpPr>
          <p:cNvPr id="6" name="Footer Placeholder 5">
            <a:extLst>
              <a:ext uri="{FF2B5EF4-FFF2-40B4-BE49-F238E27FC236}">
                <a16:creationId xmlns:a16="http://schemas.microsoft.com/office/drawing/2014/main" id="{DB59E1E5-18A7-4ECD-B45D-D577410D2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749F4-ABD4-48F4-B657-702608242CA1}"/>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6642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1A0E-A0DB-437F-9B55-45A511729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90E45-3E96-4EAD-935C-41D6FE0D9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96017-8F85-4A8B-9E99-A3DC88A5A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19923-D888-4197-8B57-37B2E2AF8234}"/>
              </a:ext>
            </a:extLst>
          </p:cNvPr>
          <p:cNvSpPr>
            <a:spLocks noGrp="1"/>
          </p:cNvSpPr>
          <p:nvPr>
            <p:ph type="dt" sz="half" idx="10"/>
          </p:nvPr>
        </p:nvSpPr>
        <p:spPr/>
        <p:txBody>
          <a:bodyPr/>
          <a:lstStyle/>
          <a:p>
            <a:fld id="{15390C93-C5BC-4F1D-8052-1FB46B9CBBAB}" type="datetime1">
              <a:rPr lang="en-US" smtClean="0"/>
              <a:t>1/8/2019</a:t>
            </a:fld>
            <a:endParaRPr lang="en-US"/>
          </a:p>
        </p:txBody>
      </p:sp>
      <p:sp>
        <p:nvSpPr>
          <p:cNvPr id="6" name="Footer Placeholder 5">
            <a:extLst>
              <a:ext uri="{FF2B5EF4-FFF2-40B4-BE49-F238E27FC236}">
                <a16:creationId xmlns:a16="http://schemas.microsoft.com/office/drawing/2014/main" id="{BE8156B8-3497-4639-9D3C-FD82AE965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FA6CD-8FEB-4A26-A7AF-DAACF486B87F}"/>
              </a:ext>
            </a:extLst>
          </p:cNvPr>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25048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25640-BCD2-4209-8F0A-007B7EF01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A203C-9A30-42EC-B1A8-19F12A170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92113-5FB2-40CE-A3C3-668D4F0CB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C61BD-BDD8-48F5-A41C-4B82944DC65C}" type="datetime1">
              <a:rPr lang="en-US" smtClean="0"/>
              <a:t>1/8/2019</a:t>
            </a:fld>
            <a:endParaRPr lang="en-US"/>
          </a:p>
        </p:txBody>
      </p:sp>
      <p:sp>
        <p:nvSpPr>
          <p:cNvPr id="5" name="Footer Placeholder 4">
            <a:extLst>
              <a:ext uri="{FF2B5EF4-FFF2-40B4-BE49-F238E27FC236}">
                <a16:creationId xmlns:a16="http://schemas.microsoft.com/office/drawing/2014/main" id="{35283A2C-A52D-4B93-B8FE-1820C2A31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55A061-DE9E-4B18-968C-576B61047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6CB28-AEA0-44DA-9865-257251567C70}" type="slidenum">
              <a:rPr lang="en-US" smtClean="0"/>
              <a:t>‹#›</a:t>
            </a:fld>
            <a:endParaRPr lang="en-US"/>
          </a:p>
        </p:txBody>
      </p:sp>
    </p:spTree>
    <p:extLst>
      <p:ext uri="{BB962C8B-B14F-4D97-AF65-F5344CB8AC3E}">
        <p14:creationId xmlns:p14="http://schemas.microsoft.com/office/powerpoint/2010/main" val="15329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B73A-AFDC-48B2-A38C-90F4E21D1C78}"/>
              </a:ext>
            </a:extLst>
          </p:cNvPr>
          <p:cNvSpPr>
            <a:spLocks noGrp="1"/>
          </p:cNvSpPr>
          <p:nvPr>
            <p:ph type="ctrTitle"/>
          </p:nvPr>
        </p:nvSpPr>
        <p:spPr/>
        <p:txBody>
          <a:bodyPr/>
          <a:lstStyle/>
          <a:p>
            <a:r>
              <a:rPr lang="en-US" dirty="0"/>
              <a:t>Applied Data Science Capstone Project </a:t>
            </a:r>
          </a:p>
        </p:txBody>
      </p:sp>
      <p:sp>
        <p:nvSpPr>
          <p:cNvPr id="3" name="Subtitle 2">
            <a:extLst>
              <a:ext uri="{FF2B5EF4-FFF2-40B4-BE49-F238E27FC236}">
                <a16:creationId xmlns:a16="http://schemas.microsoft.com/office/drawing/2014/main" id="{683264DB-2FD8-40BE-9661-A47FD76462B8}"/>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a:t>					Author: Dhinakaran K</a:t>
            </a:r>
          </a:p>
        </p:txBody>
      </p:sp>
      <p:sp>
        <p:nvSpPr>
          <p:cNvPr id="4" name="Slide Number Placeholder 3">
            <a:extLst>
              <a:ext uri="{FF2B5EF4-FFF2-40B4-BE49-F238E27FC236}">
                <a16:creationId xmlns:a16="http://schemas.microsoft.com/office/drawing/2014/main" id="{34B76200-B7E1-4EEB-B81D-D659CB382694}"/>
              </a:ext>
            </a:extLst>
          </p:cNvPr>
          <p:cNvSpPr>
            <a:spLocks noGrp="1"/>
          </p:cNvSpPr>
          <p:nvPr>
            <p:ph type="sldNum" sz="quarter" idx="12"/>
          </p:nvPr>
        </p:nvSpPr>
        <p:spPr/>
        <p:txBody>
          <a:bodyPr/>
          <a:lstStyle/>
          <a:p>
            <a:fld id="{E726CB28-AEA0-44DA-9865-257251567C70}" type="slidenum">
              <a:rPr lang="en-US" smtClean="0"/>
              <a:t>1</a:t>
            </a:fld>
            <a:endParaRPr lang="en-US"/>
          </a:p>
        </p:txBody>
      </p:sp>
    </p:spTree>
    <p:extLst>
      <p:ext uri="{BB962C8B-B14F-4D97-AF65-F5344CB8AC3E}">
        <p14:creationId xmlns:p14="http://schemas.microsoft.com/office/powerpoint/2010/main" val="155006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9928-1F1B-4E43-B45E-E3B190F82A30}"/>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702D8672-24EA-46CD-AA20-3AF95D1207FC}"/>
              </a:ext>
            </a:extLst>
          </p:cNvPr>
          <p:cNvSpPr>
            <a:spLocks noGrp="1"/>
          </p:cNvSpPr>
          <p:nvPr>
            <p:ph idx="1"/>
          </p:nvPr>
        </p:nvSpPr>
        <p:spPr/>
        <p:txBody>
          <a:bodyPr/>
          <a:lstStyle/>
          <a:p>
            <a:r>
              <a:rPr lang="en-US" dirty="0"/>
              <a:t>Business Problem</a:t>
            </a:r>
          </a:p>
          <a:p>
            <a:r>
              <a:rPr lang="en-US" dirty="0"/>
              <a:t>Data description</a:t>
            </a:r>
          </a:p>
          <a:p>
            <a:r>
              <a:rPr lang="en-US" dirty="0"/>
              <a:t>Workflow</a:t>
            </a:r>
          </a:p>
          <a:p>
            <a:r>
              <a:rPr lang="en-US" dirty="0"/>
              <a:t>Challenges</a:t>
            </a:r>
          </a:p>
          <a:p>
            <a:r>
              <a:rPr lang="en-US" dirty="0"/>
              <a:t>Results </a:t>
            </a:r>
          </a:p>
          <a:p>
            <a:r>
              <a:rPr lang="en-US" dirty="0"/>
              <a:t>Conclusion</a:t>
            </a:r>
          </a:p>
          <a:p>
            <a:r>
              <a:rPr lang="en-US" dirty="0" err="1"/>
              <a:t>QnA</a:t>
            </a:r>
            <a:endParaRPr lang="en-US" dirty="0"/>
          </a:p>
        </p:txBody>
      </p:sp>
      <p:sp>
        <p:nvSpPr>
          <p:cNvPr id="4" name="Slide Number Placeholder 3">
            <a:extLst>
              <a:ext uri="{FF2B5EF4-FFF2-40B4-BE49-F238E27FC236}">
                <a16:creationId xmlns:a16="http://schemas.microsoft.com/office/drawing/2014/main" id="{07D430FA-D691-4D7A-8345-495C26E144E1}"/>
              </a:ext>
            </a:extLst>
          </p:cNvPr>
          <p:cNvSpPr>
            <a:spLocks noGrp="1"/>
          </p:cNvSpPr>
          <p:nvPr>
            <p:ph type="sldNum" sz="quarter" idx="12"/>
          </p:nvPr>
        </p:nvSpPr>
        <p:spPr/>
        <p:txBody>
          <a:bodyPr/>
          <a:lstStyle/>
          <a:p>
            <a:fld id="{E726CB28-AEA0-44DA-9865-257251567C70}" type="slidenum">
              <a:rPr lang="en-US" smtClean="0"/>
              <a:t>2</a:t>
            </a:fld>
            <a:endParaRPr lang="en-US"/>
          </a:p>
        </p:txBody>
      </p:sp>
    </p:spTree>
    <p:extLst>
      <p:ext uri="{BB962C8B-B14F-4D97-AF65-F5344CB8AC3E}">
        <p14:creationId xmlns:p14="http://schemas.microsoft.com/office/powerpoint/2010/main" val="38812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024B-DFD0-4746-9A76-4B4BEC344B9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26BB3F5F-BB5F-4EB9-8F6D-73B911203F31}"/>
              </a:ext>
            </a:extLst>
          </p:cNvPr>
          <p:cNvSpPr>
            <a:spLocks noGrp="1"/>
          </p:cNvSpPr>
          <p:nvPr>
            <p:ph idx="1"/>
          </p:nvPr>
        </p:nvSpPr>
        <p:spPr/>
        <p:txBody>
          <a:bodyPr/>
          <a:lstStyle/>
          <a:p>
            <a:pPr marL="0" indent="0">
              <a:buNone/>
            </a:pPr>
            <a:endParaRPr lang="en-US" dirty="0"/>
          </a:p>
          <a:p>
            <a:r>
              <a:rPr lang="en-US" dirty="0"/>
              <a:t>To identify the best area to open an ethnic Restaurant in foreign country, based on analyzing regional ethnic population and number of their restaurants already in that particular region.</a:t>
            </a:r>
          </a:p>
          <a:p>
            <a:r>
              <a:rPr lang="en-US" dirty="0"/>
              <a:t>For this project, identify the best location (ward) in London region to open an Indian Restaurant, based on analyzing Indian population and number of Indian restaurants already in that London region.</a:t>
            </a:r>
          </a:p>
          <a:p>
            <a:endParaRPr lang="en-US" dirty="0"/>
          </a:p>
          <a:p>
            <a:endParaRPr lang="en-US" dirty="0"/>
          </a:p>
        </p:txBody>
      </p:sp>
      <p:sp>
        <p:nvSpPr>
          <p:cNvPr id="4" name="Slide Number Placeholder 3">
            <a:extLst>
              <a:ext uri="{FF2B5EF4-FFF2-40B4-BE49-F238E27FC236}">
                <a16:creationId xmlns:a16="http://schemas.microsoft.com/office/drawing/2014/main" id="{68540BE8-F721-424E-8E19-FC62C281669B}"/>
              </a:ext>
            </a:extLst>
          </p:cNvPr>
          <p:cNvSpPr>
            <a:spLocks noGrp="1"/>
          </p:cNvSpPr>
          <p:nvPr>
            <p:ph type="sldNum" sz="quarter" idx="12"/>
          </p:nvPr>
        </p:nvSpPr>
        <p:spPr/>
        <p:txBody>
          <a:bodyPr/>
          <a:lstStyle/>
          <a:p>
            <a:fld id="{E726CB28-AEA0-44DA-9865-257251567C70}" type="slidenum">
              <a:rPr lang="en-US" smtClean="0"/>
              <a:t>3</a:t>
            </a:fld>
            <a:endParaRPr lang="en-US"/>
          </a:p>
        </p:txBody>
      </p:sp>
    </p:spTree>
    <p:extLst>
      <p:ext uri="{BB962C8B-B14F-4D97-AF65-F5344CB8AC3E}">
        <p14:creationId xmlns:p14="http://schemas.microsoft.com/office/powerpoint/2010/main" val="214951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B0E6-359D-4C14-9202-4052709FBF74}"/>
              </a:ext>
            </a:extLst>
          </p:cNvPr>
          <p:cNvSpPr>
            <a:spLocks noGrp="1"/>
          </p:cNvSpPr>
          <p:nvPr>
            <p:ph type="title"/>
          </p:nvPr>
        </p:nvSpPr>
        <p:spPr/>
        <p:txBody>
          <a:bodyPr/>
          <a:lstStyle/>
          <a:p>
            <a:r>
              <a:rPr lang="en-US" b="1" dirty="0"/>
              <a:t>Data description</a:t>
            </a:r>
            <a:endParaRPr lang="en-US" dirty="0"/>
          </a:p>
        </p:txBody>
      </p:sp>
      <p:sp>
        <p:nvSpPr>
          <p:cNvPr id="3" name="Content Placeholder 2">
            <a:extLst>
              <a:ext uri="{FF2B5EF4-FFF2-40B4-BE49-F238E27FC236}">
                <a16:creationId xmlns:a16="http://schemas.microsoft.com/office/drawing/2014/main" id="{EF1398C9-4C16-48A8-B7E2-E4CD10258B51}"/>
              </a:ext>
            </a:extLst>
          </p:cNvPr>
          <p:cNvSpPr>
            <a:spLocks noGrp="1"/>
          </p:cNvSpPr>
          <p:nvPr>
            <p:ph idx="1"/>
          </p:nvPr>
        </p:nvSpPr>
        <p:spPr/>
        <p:txBody>
          <a:bodyPr>
            <a:normAutofit/>
          </a:bodyPr>
          <a:lstStyle/>
          <a:p>
            <a:r>
              <a:rPr lang="en-US" dirty="0"/>
              <a:t>Dataset1 from UK government: </a:t>
            </a:r>
          </a:p>
          <a:p>
            <a:pPr lvl="1"/>
            <a:r>
              <a:rPr lang="en-US" dirty="0"/>
              <a:t>UK ethnic group population ward and borough detail. (Link : https://data.london.gov.uk/download/ethnic-group-ward-2001/884e5228-107c-4d91-812b-ccd2ae778e31/ethnic-group-ward-2001.csv) </a:t>
            </a:r>
          </a:p>
          <a:p>
            <a:r>
              <a:rPr lang="en-US" dirty="0"/>
              <a:t>Dataset 2 from </a:t>
            </a:r>
            <a:r>
              <a:rPr lang="en-US" dirty="0" err="1"/>
              <a:t>FourSquare</a:t>
            </a:r>
            <a:r>
              <a:rPr lang="en-US" dirty="0"/>
              <a:t>: </a:t>
            </a:r>
          </a:p>
          <a:p>
            <a:pPr lvl="1"/>
            <a:r>
              <a:rPr lang="en-US" dirty="0"/>
              <a:t>Indian restaurant detail from </a:t>
            </a:r>
            <a:r>
              <a:rPr lang="en-US" dirty="0" err="1"/>
              <a:t>FourSquare</a:t>
            </a:r>
            <a:r>
              <a:rPr lang="en-US" dirty="0"/>
              <a:t> location data API. This project will use this API to fetch data for a location based on Latitude, Longitude and search criteria “Indian Restaurant”.</a:t>
            </a:r>
          </a:p>
        </p:txBody>
      </p:sp>
      <p:sp>
        <p:nvSpPr>
          <p:cNvPr id="4" name="Slide Number Placeholder 3">
            <a:extLst>
              <a:ext uri="{FF2B5EF4-FFF2-40B4-BE49-F238E27FC236}">
                <a16:creationId xmlns:a16="http://schemas.microsoft.com/office/drawing/2014/main" id="{26D2F01D-CEC4-4A85-BC9C-B49757CCB696}"/>
              </a:ext>
            </a:extLst>
          </p:cNvPr>
          <p:cNvSpPr>
            <a:spLocks noGrp="1"/>
          </p:cNvSpPr>
          <p:nvPr>
            <p:ph type="sldNum" sz="quarter" idx="12"/>
          </p:nvPr>
        </p:nvSpPr>
        <p:spPr/>
        <p:txBody>
          <a:bodyPr/>
          <a:lstStyle/>
          <a:p>
            <a:fld id="{E726CB28-AEA0-44DA-9865-257251567C70}" type="slidenum">
              <a:rPr lang="en-US" smtClean="0"/>
              <a:t>4</a:t>
            </a:fld>
            <a:endParaRPr lang="en-US"/>
          </a:p>
        </p:txBody>
      </p:sp>
    </p:spTree>
    <p:extLst>
      <p:ext uri="{BB962C8B-B14F-4D97-AF65-F5344CB8AC3E}">
        <p14:creationId xmlns:p14="http://schemas.microsoft.com/office/powerpoint/2010/main" val="2924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3B0E-CFEA-4D54-B62B-3E2FC5A1318D}"/>
              </a:ext>
            </a:extLst>
          </p:cNvPr>
          <p:cNvSpPr>
            <a:spLocks noGrp="1"/>
          </p:cNvSpPr>
          <p:nvPr>
            <p:ph type="title"/>
          </p:nvPr>
        </p:nvSpPr>
        <p:spPr/>
        <p:txBody>
          <a:bodyPr/>
          <a:lstStyle/>
          <a:p>
            <a:r>
              <a:rPr lang="en-US" b="1" dirty="0"/>
              <a:t>Workflow</a:t>
            </a:r>
            <a:endParaRPr lang="en-US" dirty="0"/>
          </a:p>
        </p:txBody>
      </p:sp>
      <p:pic>
        <p:nvPicPr>
          <p:cNvPr id="4" name="Content Placeholder 3">
            <a:extLst>
              <a:ext uri="{FF2B5EF4-FFF2-40B4-BE49-F238E27FC236}">
                <a16:creationId xmlns:a16="http://schemas.microsoft.com/office/drawing/2014/main" id="{8E5670D9-1BA2-4F4C-B0DA-409861510A10}"/>
              </a:ext>
            </a:extLst>
          </p:cNvPr>
          <p:cNvPicPr>
            <a:picLocks noGrp="1" noChangeAspect="1"/>
          </p:cNvPicPr>
          <p:nvPr>
            <p:ph idx="1"/>
          </p:nvPr>
        </p:nvPicPr>
        <p:blipFill>
          <a:blip r:embed="rId2"/>
          <a:stretch>
            <a:fillRect/>
          </a:stretch>
        </p:blipFill>
        <p:spPr>
          <a:xfrm>
            <a:off x="4215568" y="1825625"/>
            <a:ext cx="3760864" cy="4351338"/>
          </a:xfrm>
          <a:prstGeom prst="rect">
            <a:avLst/>
          </a:prstGeom>
        </p:spPr>
      </p:pic>
      <p:sp>
        <p:nvSpPr>
          <p:cNvPr id="5" name="Slide Number Placeholder 4">
            <a:extLst>
              <a:ext uri="{FF2B5EF4-FFF2-40B4-BE49-F238E27FC236}">
                <a16:creationId xmlns:a16="http://schemas.microsoft.com/office/drawing/2014/main" id="{32D67A6B-5543-4B7F-B408-4198F372F0E8}"/>
              </a:ext>
            </a:extLst>
          </p:cNvPr>
          <p:cNvSpPr>
            <a:spLocks noGrp="1"/>
          </p:cNvSpPr>
          <p:nvPr>
            <p:ph type="sldNum" sz="quarter" idx="12"/>
          </p:nvPr>
        </p:nvSpPr>
        <p:spPr/>
        <p:txBody>
          <a:bodyPr/>
          <a:lstStyle/>
          <a:p>
            <a:fld id="{E726CB28-AEA0-44DA-9865-257251567C70}" type="slidenum">
              <a:rPr lang="en-US" smtClean="0"/>
              <a:t>5</a:t>
            </a:fld>
            <a:endParaRPr lang="en-US"/>
          </a:p>
        </p:txBody>
      </p:sp>
    </p:spTree>
    <p:extLst>
      <p:ext uri="{BB962C8B-B14F-4D97-AF65-F5344CB8AC3E}">
        <p14:creationId xmlns:p14="http://schemas.microsoft.com/office/powerpoint/2010/main" val="263431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6888-BF6F-4B0E-9BC3-0E11EF12A8B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8560A54-4D65-4F12-85D7-65CF88F740FD}"/>
              </a:ext>
            </a:extLst>
          </p:cNvPr>
          <p:cNvSpPr>
            <a:spLocks noGrp="1"/>
          </p:cNvSpPr>
          <p:nvPr>
            <p:ph idx="1"/>
          </p:nvPr>
        </p:nvSpPr>
        <p:spPr/>
        <p:txBody>
          <a:bodyPr>
            <a:normAutofit fontScale="85000" lnSpcReduction="20000"/>
          </a:bodyPr>
          <a:lstStyle/>
          <a:p>
            <a:r>
              <a:rPr lang="en-US" dirty="0" err="1"/>
              <a:t>FourSquare</a:t>
            </a:r>
            <a:r>
              <a:rPr lang="en-US" dirty="0"/>
              <a:t> result will have all information related to Indian and other restaurant, like Indian consulate, Indian Yoga center, Chinese restaurants </a:t>
            </a:r>
            <a:r>
              <a:rPr lang="en-US" dirty="0" err="1"/>
              <a:t>etc</a:t>
            </a:r>
            <a:r>
              <a:rPr lang="en-US" dirty="0"/>
              <a:t>, because API is designed to split the search string “Indian Restaurant” like “Indian”, “Restaurant”, “Indian Restaurant” and “Indian Restaurants” and perform the search. So, analyzing the result and extract correct the information is vital to this project.</a:t>
            </a:r>
          </a:p>
          <a:p>
            <a:r>
              <a:rPr lang="en-US" dirty="0"/>
              <a:t>And search area is important to this analysis, to avoid overlapping of information which will mislead the results. So, utilized different data (ward area information from UK gov site) to calculate average ward area. Total 625 wards are in London (including inner and outer London region) with total 1594 sq. meter – which make search limit average to 2500 sq. meter.</a:t>
            </a:r>
          </a:p>
          <a:p>
            <a:r>
              <a:rPr lang="en-US" dirty="0"/>
              <a:t>Because of some generic location name used in both USA and UK, google API returned US coordinates, so concatenated the Ward, Borough and country to make unique location and fetched correct and accurate coordinates from google API.</a:t>
            </a:r>
          </a:p>
          <a:p>
            <a:endParaRPr lang="en-US" dirty="0"/>
          </a:p>
        </p:txBody>
      </p:sp>
      <p:sp>
        <p:nvSpPr>
          <p:cNvPr id="4" name="Slide Number Placeholder 3">
            <a:extLst>
              <a:ext uri="{FF2B5EF4-FFF2-40B4-BE49-F238E27FC236}">
                <a16:creationId xmlns:a16="http://schemas.microsoft.com/office/drawing/2014/main" id="{D00DBE55-00A5-42EC-B095-CDF4A74CA83A}"/>
              </a:ext>
            </a:extLst>
          </p:cNvPr>
          <p:cNvSpPr>
            <a:spLocks noGrp="1"/>
          </p:cNvSpPr>
          <p:nvPr>
            <p:ph type="sldNum" sz="quarter" idx="12"/>
          </p:nvPr>
        </p:nvSpPr>
        <p:spPr/>
        <p:txBody>
          <a:bodyPr/>
          <a:lstStyle/>
          <a:p>
            <a:fld id="{E726CB28-AEA0-44DA-9865-257251567C70}" type="slidenum">
              <a:rPr lang="en-US" smtClean="0"/>
              <a:t>6</a:t>
            </a:fld>
            <a:endParaRPr lang="en-US"/>
          </a:p>
        </p:txBody>
      </p:sp>
    </p:spTree>
    <p:extLst>
      <p:ext uri="{BB962C8B-B14F-4D97-AF65-F5344CB8AC3E}">
        <p14:creationId xmlns:p14="http://schemas.microsoft.com/office/powerpoint/2010/main" val="20897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048-0A8E-4275-9288-397C045954B2}"/>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31789533-5096-4BAD-B1FA-6FB96E17D669}"/>
              </a:ext>
            </a:extLst>
          </p:cNvPr>
          <p:cNvPicPr>
            <a:picLocks noGrp="1"/>
          </p:cNvPicPr>
          <p:nvPr>
            <p:ph idx="1"/>
          </p:nvPr>
        </p:nvPicPr>
        <p:blipFill>
          <a:blip r:embed="rId2"/>
          <a:stretch>
            <a:fillRect/>
          </a:stretch>
        </p:blipFill>
        <p:spPr>
          <a:xfrm>
            <a:off x="4071937" y="1996281"/>
            <a:ext cx="4048125" cy="4010025"/>
          </a:xfrm>
          <a:prstGeom prst="rect">
            <a:avLst/>
          </a:prstGeom>
        </p:spPr>
      </p:pic>
      <p:sp>
        <p:nvSpPr>
          <p:cNvPr id="5" name="Slide Number Placeholder 4">
            <a:extLst>
              <a:ext uri="{FF2B5EF4-FFF2-40B4-BE49-F238E27FC236}">
                <a16:creationId xmlns:a16="http://schemas.microsoft.com/office/drawing/2014/main" id="{BB21450B-21E2-4687-B466-E87EE78908E0}"/>
              </a:ext>
            </a:extLst>
          </p:cNvPr>
          <p:cNvSpPr>
            <a:spLocks noGrp="1"/>
          </p:cNvSpPr>
          <p:nvPr>
            <p:ph type="sldNum" sz="quarter" idx="12"/>
          </p:nvPr>
        </p:nvSpPr>
        <p:spPr/>
        <p:txBody>
          <a:bodyPr/>
          <a:lstStyle/>
          <a:p>
            <a:fld id="{E726CB28-AEA0-44DA-9865-257251567C70}" type="slidenum">
              <a:rPr lang="en-US" smtClean="0"/>
              <a:t>7</a:t>
            </a:fld>
            <a:endParaRPr lang="en-US"/>
          </a:p>
        </p:txBody>
      </p:sp>
    </p:spTree>
    <p:extLst>
      <p:ext uri="{BB962C8B-B14F-4D97-AF65-F5344CB8AC3E}">
        <p14:creationId xmlns:p14="http://schemas.microsoft.com/office/powerpoint/2010/main" val="287562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6E35-57C4-41AC-8619-C97F194599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7384AD-80C5-422A-B44E-087B8181A611}"/>
              </a:ext>
            </a:extLst>
          </p:cNvPr>
          <p:cNvSpPr>
            <a:spLocks noGrp="1"/>
          </p:cNvSpPr>
          <p:nvPr>
            <p:ph idx="1"/>
          </p:nvPr>
        </p:nvSpPr>
        <p:spPr/>
        <p:txBody>
          <a:bodyPr/>
          <a:lstStyle/>
          <a:p>
            <a:r>
              <a:rPr lang="en-US" dirty="0"/>
              <a:t>Based on results, Ward which has a greater number of people per restaurant is the ideal place to open a new restaurant. Recommend to open a restaurant in ward Lady Margaret, </a:t>
            </a:r>
            <a:r>
              <a:rPr lang="en-US" dirty="0" err="1"/>
              <a:t>Ealling</a:t>
            </a:r>
            <a:r>
              <a:rPr lang="en-US" dirty="0"/>
              <a:t>, </a:t>
            </a:r>
            <a:r>
              <a:rPr lang="en-US" dirty="0" err="1"/>
              <a:t>London,UK</a:t>
            </a:r>
            <a:r>
              <a:rPr lang="en-US" dirty="0"/>
              <a:t>.</a:t>
            </a:r>
          </a:p>
          <a:p>
            <a:r>
              <a:rPr lang="en-US" dirty="0"/>
              <a:t>Further to add, this project can be reused to perform for any other ethnic group and restaurant or any other ethnic dependent business or investments.</a:t>
            </a:r>
          </a:p>
        </p:txBody>
      </p:sp>
      <p:sp>
        <p:nvSpPr>
          <p:cNvPr id="4" name="Slide Number Placeholder 3">
            <a:extLst>
              <a:ext uri="{FF2B5EF4-FFF2-40B4-BE49-F238E27FC236}">
                <a16:creationId xmlns:a16="http://schemas.microsoft.com/office/drawing/2014/main" id="{52A6930A-78F8-4DDF-85D1-DB32932457E6}"/>
              </a:ext>
            </a:extLst>
          </p:cNvPr>
          <p:cNvSpPr>
            <a:spLocks noGrp="1"/>
          </p:cNvSpPr>
          <p:nvPr>
            <p:ph type="sldNum" sz="quarter" idx="12"/>
          </p:nvPr>
        </p:nvSpPr>
        <p:spPr/>
        <p:txBody>
          <a:bodyPr/>
          <a:lstStyle/>
          <a:p>
            <a:fld id="{E726CB28-AEA0-44DA-9865-257251567C70}" type="slidenum">
              <a:rPr lang="en-US" smtClean="0"/>
              <a:t>8</a:t>
            </a:fld>
            <a:endParaRPr lang="en-US"/>
          </a:p>
        </p:txBody>
      </p:sp>
    </p:spTree>
    <p:extLst>
      <p:ext uri="{BB962C8B-B14F-4D97-AF65-F5344CB8AC3E}">
        <p14:creationId xmlns:p14="http://schemas.microsoft.com/office/powerpoint/2010/main" val="336810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F4E5A-0454-4D44-900E-60FB7DC30312}"/>
              </a:ext>
            </a:extLst>
          </p:cNvPr>
          <p:cNvSpPr>
            <a:spLocks noGrp="1"/>
          </p:cNvSpPr>
          <p:nvPr>
            <p:ph idx="1"/>
          </p:nvPr>
        </p:nvSpPr>
        <p:spPr/>
        <p:txBody>
          <a:bodyPr/>
          <a:lstStyle/>
          <a:p>
            <a:endParaRPr lang="en-US" dirty="0"/>
          </a:p>
          <a:p>
            <a:endParaRPr lang="en-US" dirty="0"/>
          </a:p>
          <a:p>
            <a:r>
              <a:rPr lang="en-US" dirty="0"/>
              <a:t>Q and A</a:t>
            </a:r>
          </a:p>
          <a:p>
            <a:r>
              <a:rPr lang="en-US" dirty="0"/>
              <a:t>Thanks note</a:t>
            </a:r>
          </a:p>
        </p:txBody>
      </p:sp>
      <p:sp>
        <p:nvSpPr>
          <p:cNvPr id="6" name="Slide Number Placeholder 5">
            <a:extLst>
              <a:ext uri="{FF2B5EF4-FFF2-40B4-BE49-F238E27FC236}">
                <a16:creationId xmlns:a16="http://schemas.microsoft.com/office/drawing/2014/main" id="{4B8C8C16-B20F-4445-AD01-5367C38D6D6C}"/>
              </a:ext>
            </a:extLst>
          </p:cNvPr>
          <p:cNvSpPr>
            <a:spLocks noGrp="1"/>
          </p:cNvSpPr>
          <p:nvPr>
            <p:ph type="sldNum" sz="quarter" idx="12"/>
          </p:nvPr>
        </p:nvSpPr>
        <p:spPr/>
        <p:txBody>
          <a:bodyPr/>
          <a:lstStyle/>
          <a:p>
            <a:fld id="{E726CB28-AEA0-44DA-9865-257251567C70}" type="slidenum">
              <a:rPr lang="en-US" smtClean="0"/>
              <a:t>9</a:t>
            </a:fld>
            <a:endParaRPr lang="en-US"/>
          </a:p>
        </p:txBody>
      </p:sp>
    </p:spTree>
    <p:extLst>
      <p:ext uri="{BB962C8B-B14F-4D97-AF65-F5344CB8AC3E}">
        <p14:creationId xmlns:p14="http://schemas.microsoft.com/office/powerpoint/2010/main" val="159490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432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Applied Data Science Capstone Project </vt:lpstr>
      <vt:lpstr>Content</vt:lpstr>
      <vt:lpstr>Business Problem</vt:lpstr>
      <vt:lpstr>Data description</vt:lpstr>
      <vt:lpstr>Workflow</vt:lpstr>
      <vt:lpstr>Challenges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dc:title>
  <dc:creator>Dhina</dc:creator>
  <cp:lastModifiedBy>Dhina</cp:lastModifiedBy>
  <cp:revision>14</cp:revision>
  <dcterms:created xsi:type="dcterms:W3CDTF">2019-01-08T07:32:40Z</dcterms:created>
  <dcterms:modified xsi:type="dcterms:W3CDTF">2019-01-08T12:59:48Z</dcterms:modified>
</cp:coreProperties>
</file>