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58" r:id="rId3"/>
    <p:sldId id="313" r:id="rId4"/>
    <p:sldId id="312" r:id="rId5"/>
    <p:sldId id="315" r:id="rId6"/>
    <p:sldId id="314" r:id="rId7"/>
    <p:sldId id="316" r:id="rId8"/>
    <p:sldId id="317" r:id="rId9"/>
    <p:sldId id="318" r:id="rId10"/>
    <p:sldId id="257" r:id="rId11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3"/>
    </p:embeddedFont>
    <p:embeddedFont>
      <p:font typeface="Amasis MT Pro Medium" panose="02040604050005020304" pitchFamily="18" charset="0"/>
      <p:regular r:id="rId14"/>
      <p:italic r:id="rId15"/>
    </p:embeddedFont>
    <p:embeddedFont>
      <p:font typeface="Anaheim" panose="020B0604020202020204" charset="0"/>
      <p:regular r:id="rId16"/>
      <p:bold r:id="rId17"/>
    </p:embeddedFont>
    <p:embeddedFont>
      <p:font typeface="Aptos Black" panose="020B0004020202020204" pitchFamily="34" charset="0"/>
      <p:bold r:id="rId18"/>
      <p:boldItalic r:id="rId19"/>
    </p:embeddedFont>
    <p:embeddedFont>
      <p:font typeface="Aptos ExtraBold" panose="020B0004020202020204" pitchFamily="34" charset="0"/>
      <p:bold r:id="rId20"/>
      <p:boldItalic r:id="rId21"/>
    </p:embeddedFont>
    <p:embeddedFont>
      <p:font typeface="Aptos Serif" panose="02020604070405020304" pitchFamily="18" charset="0"/>
      <p:regular r:id="rId22"/>
      <p:bold r:id="rId23"/>
      <p:italic r:id="rId24"/>
      <p:boldItalic r:id="rId25"/>
    </p:embeddedFont>
    <p:embeddedFont>
      <p:font typeface="Arial Black" panose="020B0A04020102020204" pitchFamily="34" charset="0"/>
      <p:bold r:id="rId26"/>
    </p:embeddedFont>
    <p:embeddedFont>
      <p:font typeface="Bahnschrift" panose="020B0502040204020203" pitchFamily="34" charset="0"/>
      <p:regular r:id="rId27"/>
      <p:bold r:id="rId28"/>
    </p:embeddedFont>
    <p:embeddedFont>
      <p:font typeface="Barlow Semi Condensed" panose="00000506000000000000" pitchFamily="2" charset="0"/>
      <p:regular r:id="rId29"/>
      <p:bold r:id="rId30"/>
      <p:italic r:id="rId31"/>
      <p:boldItalic r:id="rId32"/>
    </p:embeddedFont>
    <p:embeddedFont>
      <p:font typeface="Titillium Web" panose="000005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CCED9A-14DC-4A56-BC23-1A6960C477C3}">
  <a:tblStyle styleId="{65CCED9A-14DC-4A56-BC23-1A6960C477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830AC58-4735-4E48-94D6-73509834E8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1" autoAdjust="0"/>
    <p:restoredTop sz="94660"/>
  </p:normalViewPr>
  <p:slideViewPr>
    <p:cSldViewPr snapToGrid="0">
      <p:cViewPr>
        <p:scale>
          <a:sx n="121" d="100"/>
          <a:sy n="121" d="100"/>
        </p:scale>
        <p:origin x="283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theme" Target="theme/theme1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5" name="Google Shape;25;p2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26" name="Google Shape;26;p2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27" name="Google Shape;27;p2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8" name="Google Shape;28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9" name="Google Shape;29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0" name="Google Shape;30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" name="Google Shape;31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2" name="Google Shape;32;p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3" name="Google Shape;33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4" name="Google Shape;34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5" name="Google Shape;35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6" name="Google Shape;36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7" name="Google Shape;37;p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8" name="Google Shape;38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9" name="Google Shape;39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0" name="Google Shape;40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41" name="Google Shape;41;p2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42" name="Google Shape;42;p2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43" name="Google Shape;43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" name="Google Shape;44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5" name="Google Shape;45;p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6" name="Google Shape;46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7" name="Google Shape;47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8" name="Google Shape;48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" name="Google Shape;49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0" name="Google Shape;50;p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1" name="Google Shape;51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2" name="Google Shape;52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3" name="Google Shape;53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713225" y="820500"/>
            <a:ext cx="4035600" cy="27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713225" y="3808525"/>
            <a:ext cx="4035600" cy="33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6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239" name="Google Shape;239;p6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240" name="Google Shape;240;p6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241" name="Google Shape;241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2" name="Google Shape;242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4" name="Google Shape;244;p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5" name="Google Shape;245;p6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246" name="Google Shape;246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7" name="Google Shape;247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8" name="Google Shape;248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9" name="Google Shape;249;p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50" name="Google Shape;250;p6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251" name="Google Shape;251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2" name="Google Shape;252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3" name="Google Shape;253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54" name="Google Shape;254;p6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255" name="Google Shape;255;p6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256" name="Google Shape;256;p6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57" name="Google Shape;257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58" name="Google Shape;258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59" name="Google Shape;259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0" name="Google Shape;260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61" name="Google Shape;261;p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62" name="Google Shape;262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3" name="Google Shape;263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4" name="Google Shape;264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5" name="Google Shape;265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66" name="Google Shape;266;p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67" name="Google Shape;267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8" name="Google Shape;268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9" name="Google Shape;269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270" name="Google Shape;270;p6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271" name="Google Shape;271;p6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272" name="Google Shape;272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3" name="Google Shape;273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74" name="Google Shape;274;p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75" name="Google Shape;275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6" name="Google Shape;276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7" name="Google Shape;277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8" name="Google Shape;278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79" name="Google Shape;279;p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80" name="Google Shape;280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81" name="Google Shape;281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82" name="Google Shape;282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283" name="Google Shape;28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4" name="Google Shape;284;p6"/>
          <p:cNvGrpSpPr/>
          <p:nvPr/>
        </p:nvGrpSpPr>
        <p:grpSpPr>
          <a:xfrm>
            <a:off x="141641" y="92498"/>
            <a:ext cx="8827868" cy="4945088"/>
            <a:chOff x="141641" y="92498"/>
            <a:chExt cx="8827868" cy="4945088"/>
          </a:xfrm>
        </p:grpSpPr>
        <p:grpSp>
          <p:nvGrpSpPr>
            <p:cNvPr id="285" name="Google Shape;285;p6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6" name="Google Shape;296;p6"/>
            <p:cNvSpPr/>
            <p:nvPr/>
          </p:nvSpPr>
          <p:spPr>
            <a:xfrm rot="-123321">
              <a:off x="144300" y="113150"/>
              <a:ext cx="1018402" cy="166548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8639763" y="9249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13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530" name="Google Shape;530;p13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531" name="Google Shape;531;p13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532" name="Google Shape;532;p1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1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1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5" name="Google Shape;535;p1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6" name="Google Shape;536;p13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537" name="Google Shape;537;p1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1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1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1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41" name="Google Shape;541;p13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542" name="Google Shape;542;p1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1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4" name="Google Shape;544;p1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5" name="Google Shape;545;p13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546" name="Google Shape;546;p13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547" name="Google Shape;547;p13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48" name="Google Shape;548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49" name="Google Shape;549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0" name="Google Shape;550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1" name="Google Shape;551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52" name="Google Shape;552;p1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53" name="Google Shape;553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4" name="Google Shape;554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5" name="Google Shape;555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6" name="Google Shape;556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57" name="Google Shape;557;p1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58" name="Google Shape;558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9" name="Google Shape;559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0" name="Google Shape;560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561" name="Google Shape;561;p13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562" name="Google Shape;562;p13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563" name="Google Shape;563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4" name="Google Shape;564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65" name="Google Shape;565;p1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66" name="Google Shape;566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7" name="Google Shape;567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8" name="Google Shape;568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9" name="Google Shape;569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70" name="Google Shape;570;p1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71" name="Google Shape;571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72" name="Google Shape;572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73" name="Google Shape;573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574" name="Google Shape;574;p13"/>
          <p:cNvSpPr txBox="1">
            <a:spLocks noGrp="1"/>
          </p:cNvSpPr>
          <p:nvPr>
            <p:ph type="subTitle" idx="1"/>
          </p:nvPr>
        </p:nvSpPr>
        <p:spPr>
          <a:xfrm>
            <a:off x="1454699" y="172750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13"/>
          <p:cNvSpPr txBox="1">
            <a:spLocks noGrp="1"/>
          </p:cNvSpPr>
          <p:nvPr>
            <p:ph type="subTitle" idx="2"/>
          </p:nvPr>
        </p:nvSpPr>
        <p:spPr>
          <a:xfrm>
            <a:off x="713225" y="218195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72749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8" name="Google Shape;578;p13"/>
          <p:cNvSpPr txBox="1">
            <a:spLocks noGrp="1"/>
          </p:cNvSpPr>
          <p:nvPr>
            <p:ph type="subTitle" idx="4"/>
          </p:nvPr>
        </p:nvSpPr>
        <p:spPr>
          <a:xfrm>
            <a:off x="5532475" y="172750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79" name="Google Shape;579;p13"/>
          <p:cNvSpPr txBox="1">
            <a:spLocks noGrp="1"/>
          </p:cNvSpPr>
          <p:nvPr>
            <p:ph type="subTitle" idx="5"/>
          </p:nvPr>
        </p:nvSpPr>
        <p:spPr>
          <a:xfrm>
            <a:off x="4791000" y="218195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13"/>
          <p:cNvSpPr txBox="1">
            <a:spLocks noGrp="1"/>
          </p:cNvSpPr>
          <p:nvPr>
            <p:ph type="title" idx="6" hasCustomPrompt="1"/>
          </p:nvPr>
        </p:nvSpPr>
        <p:spPr>
          <a:xfrm>
            <a:off x="4797775" y="172749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1" name="Google Shape;581;p13"/>
          <p:cNvSpPr txBox="1">
            <a:spLocks noGrp="1"/>
          </p:cNvSpPr>
          <p:nvPr>
            <p:ph type="subTitle" idx="7"/>
          </p:nvPr>
        </p:nvSpPr>
        <p:spPr>
          <a:xfrm>
            <a:off x="1454699" y="320255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82" name="Google Shape;582;p13"/>
          <p:cNvSpPr txBox="1">
            <a:spLocks noGrp="1"/>
          </p:cNvSpPr>
          <p:nvPr>
            <p:ph type="subTitle" idx="8"/>
          </p:nvPr>
        </p:nvSpPr>
        <p:spPr>
          <a:xfrm>
            <a:off x="713225" y="365700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20254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4" name="Google Shape;584;p13"/>
          <p:cNvSpPr txBox="1">
            <a:spLocks noGrp="1"/>
          </p:cNvSpPr>
          <p:nvPr>
            <p:ph type="subTitle" idx="13"/>
          </p:nvPr>
        </p:nvSpPr>
        <p:spPr>
          <a:xfrm>
            <a:off x="5532475" y="320255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85" name="Google Shape;585;p13"/>
          <p:cNvSpPr txBox="1">
            <a:spLocks noGrp="1"/>
          </p:cNvSpPr>
          <p:nvPr>
            <p:ph type="subTitle" idx="14"/>
          </p:nvPr>
        </p:nvSpPr>
        <p:spPr>
          <a:xfrm>
            <a:off x="4791000" y="365700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13"/>
          <p:cNvSpPr txBox="1">
            <a:spLocks noGrp="1"/>
          </p:cNvSpPr>
          <p:nvPr>
            <p:ph type="title" idx="15" hasCustomPrompt="1"/>
          </p:nvPr>
        </p:nvSpPr>
        <p:spPr>
          <a:xfrm>
            <a:off x="4797775" y="320254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587" name="Google Shape;587;p13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588" name="Google Shape;588;p13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589" name="Google Shape;589;p13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3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13"/>
            <p:cNvSpPr/>
            <p:nvPr/>
          </p:nvSpPr>
          <p:spPr>
            <a:xfrm>
              <a:off x="8608176" y="4514350"/>
              <a:ext cx="333201" cy="333048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1861082" y="117416"/>
              <a:ext cx="1074296" cy="175676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6" name="Google Shape;1306;p26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307" name="Google Shape;1307;p26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308" name="Google Shape;1308;p26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09" name="Google Shape;1309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0" name="Google Shape;1310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1" name="Google Shape;1311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2" name="Google Shape;1312;p2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13" name="Google Shape;1313;p26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14" name="Google Shape;1314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5" name="Google Shape;1315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6" name="Google Shape;1316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7" name="Google Shape;1317;p2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18" name="Google Shape;1318;p26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319" name="Google Shape;1319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0" name="Google Shape;1320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1" name="Google Shape;1321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22" name="Google Shape;1322;p26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323" name="Google Shape;1323;p26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324" name="Google Shape;1324;p26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25" name="Google Shape;1325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26" name="Google Shape;1326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27" name="Google Shape;1327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28" name="Google Shape;1328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29" name="Google Shape;1329;p2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30" name="Google Shape;1330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1" name="Google Shape;1331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2" name="Google Shape;1332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3" name="Google Shape;1333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34" name="Google Shape;1334;p2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35" name="Google Shape;1335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6" name="Google Shape;1336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7" name="Google Shape;1337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338" name="Google Shape;1338;p26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339" name="Google Shape;1339;p26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340" name="Google Shape;1340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1" name="Google Shape;1341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42" name="Google Shape;1342;p2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43" name="Google Shape;1343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4" name="Google Shape;1344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5" name="Google Shape;1345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6" name="Google Shape;1346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47" name="Google Shape;1347;p2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48" name="Google Shape;1348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9" name="Google Shape;1349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50" name="Google Shape;1350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2" name="Google Shape;1352;p27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353" name="Google Shape;1353;p27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354" name="Google Shape;1354;p27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55" name="Google Shape;1355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6" name="Google Shape;1356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7" name="Google Shape;1357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8" name="Google Shape;1358;p2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59" name="Google Shape;1359;p27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60" name="Google Shape;1360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1" name="Google Shape;1361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2" name="Google Shape;1362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3" name="Google Shape;1363;p2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64" name="Google Shape;1364;p27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365" name="Google Shape;1365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6" name="Google Shape;1366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7" name="Google Shape;1367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68" name="Google Shape;1368;p27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369" name="Google Shape;1369;p27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370" name="Google Shape;1370;p27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71" name="Google Shape;1371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2" name="Google Shape;1372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3" name="Google Shape;1373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4" name="Google Shape;1374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75" name="Google Shape;1375;p2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76" name="Google Shape;1376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7" name="Google Shape;1377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8" name="Google Shape;1378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9" name="Google Shape;1379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80" name="Google Shape;1380;p2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81" name="Google Shape;1381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82" name="Google Shape;1382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83" name="Google Shape;1383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384" name="Google Shape;1384;p27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385" name="Google Shape;1385;p27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386" name="Google Shape;1386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87" name="Google Shape;1387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88" name="Google Shape;1388;p2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89" name="Google Shape;1389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0" name="Google Shape;1390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1" name="Google Shape;1391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2" name="Google Shape;1392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93" name="Google Shape;1393;p2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94" name="Google Shape;1394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5" name="Google Shape;1395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6" name="Google Shape;1396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1397" name="Google Shape;1397;p27"/>
          <p:cNvGrpSpPr/>
          <p:nvPr/>
        </p:nvGrpSpPr>
        <p:grpSpPr>
          <a:xfrm flipH="1">
            <a:off x="191418" y="167200"/>
            <a:ext cx="8952587" cy="4867172"/>
            <a:chOff x="-7" y="167200"/>
            <a:chExt cx="8952587" cy="4867172"/>
          </a:xfrm>
        </p:grpSpPr>
        <p:grpSp>
          <p:nvGrpSpPr>
            <p:cNvPr id="1398" name="Google Shape;1398;p27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1399" name="Google Shape;1399;p27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1" name="Google Shape;1401;p27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1402" name="Google Shape;1402;p27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7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04" name="Google Shape;1404;p27"/>
          <p:cNvSpPr/>
          <p:nvPr/>
        </p:nvSpPr>
        <p:spPr>
          <a:xfrm>
            <a:off x="8636475" y="4719725"/>
            <a:ext cx="377400" cy="377400"/>
          </a:xfrm>
          <a:prstGeom prst="mathMultiply">
            <a:avLst>
              <a:gd name="adj1" fmla="val 1627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05" name="Google Shape;1405;p27"/>
          <p:cNvSpPr/>
          <p:nvPr/>
        </p:nvSpPr>
        <p:spPr>
          <a:xfrm>
            <a:off x="141850" y="450475"/>
            <a:ext cx="377400" cy="377400"/>
          </a:xfrm>
          <a:prstGeom prst="mathMultiply">
            <a:avLst>
              <a:gd name="adj1" fmla="val 1627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72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23f2001456@ds.study.iitm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31"/>
          <p:cNvSpPr txBox="1">
            <a:spLocks noGrp="1"/>
          </p:cNvSpPr>
          <p:nvPr>
            <p:ph type="ctrTitle"/>
          </p:nvPr>
        </p:nvSpPr>
        <p:spPr>
          <a:xfrm>
            <a:off x="784171" y="1015300"/>
            <a:ext cx="7575658" cy="19953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tx1"/>
                </a:solidFill>
                <a:latin typeface="Aptos Black" panose="020B0004020202020204" pitchFamily="34" charset="0"/>
              </a:rPr>
              <a:t>SALES PATTERN ANALYIS  &amp; PROFIT MAXIMIZATION AT WIND SPARE PARTS SHOP</a:t>
            </a:r>
            <a:endParaRPr sz="3600" dirty="0">
              <a:solidFill>
                <a:schemeClr val="tx1"/>
              </a:solidFill>
              <a:latin typeface="Aptos Black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FB59E-9E60-6E46-4D60-DB2A619AF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7369" y="3264127"/>
            <a:ext cx="5189262" cy="629736"/>
          </a:xfrm>
        </p:spPr>
        <p:txBody>
          <a:bodyPr/>
          <a:lstStyle/>
          <a:p>
            <a:pPr algn="ctr"/>
            <a:r>
              <a:rPr lang="en-IN" sz="2000" dirty="0">
                <a:solidFill>
                  <a:schemeClr val="bg1">
                    <a:lumMod val="10000"/>
                  </a:schemeClr>
                </a:solidFill>
                <a:latin typeface="Amasis MT Pro Medium" panose="02040604050005020304" pitchFamily="18" charset="0"/>
              </a:rPr>
              <a:t>Dhinakar.S.P</a:t>
            </a:r>
          </a:p>
          <a:p>
            <a:pPr algn="ctr"/>
            <a:r>
              <a:rPr lang="en-IN" sz="2000" b="0" i="0" dirty="0">
                <a:solidFill>
                  <a:schemeClr val="bg1">
                    <a:lumMod val="10000"/>
                  </a:schemeClr>
                </a:solidFill>
                <a:effectLst/>
                <a:latin typeface="Amasis MT Pro Medium" panose="02040604050005020304" pitchFamily="18" charset="0"/>
                <a:hlinkClick r:id="rId3"/>
              </a:rPr>
              <a:t>23f2001456@ds.study.iitm.ac.in</a:t>
            </a:r>
            <a:endParaRPr lang="en-IN" sz="2000" b="0" i="0" dirty="0">
              <a:solidFill>
                <a:schemeClr val="bg1">
                  <a:lumMod val="10000"/>
                </a:schemeClr>
              </a:solidFill>
              <a:effectLst/>
              <a:latin typeface="Amasis MT Pro Medium" panose="020406040500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9A1E5-9EA4-68F5-BDE1-2B05AD23A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98538"/>
            <a:ext cx="1877731" cy="944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C66B86-7C55-0232-253A-C5B51C298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6269" y="143496"/>
            <a:ext cx="1877731" cy="8718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AB18F8-57E3-7129-4AE2-865A7B9FAC6E}"/>
              </a:ext>
            </a:extLst>
          </p:cNvPr>
          <p:cNvSpPr txBox="1"/>
          <p:nvPr/>
        </p:nvSpPr>
        <p:spPr>
          <a:xfrm>
            <a:off x="2534400" y="1836000"/>
            <a:ext cx="3672800" cy="830997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sz="4800" dirty="0">
                <a:latin typeface="Arial Black" panose="020B0A04020102020204" pitchFamily="34" charset="0"/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E1160-56CB-DBDA-3F37-F670BB756FDB}"/>
              </a:ext>
            </a:extLst>
          </p:cNvPr>
          <p:cNvSpPr txBox="1"/>
          <p:nvPr/>
        </p:nvSpPr>
        <p:spPr>
          <a:xfrm>
            <a:off x="273600" y="3650400"/>
            <a:ext cx="6019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ptos Serif" panose="02020604070405020304" pitchFamily="18" charset="0"/>
                <a:cs typeface="Aptos Serif" panose="02020604070405020304" pitchFamily="18" charset="0"/>
              </a:rPr>
              <a:t>Excel References – https://docs.google.com/spreadsheets/d/1gGyKOzlIytEWrw1reohUND7IR808jMM5CJqgMJXyP_8/edit?gid=863612024#gid=863612024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F4DB8CF-21BD-34BC-9743-B2317221D106}"/>
              </a:ext>
            </a:extLst>
          </p:cNvPr>
          <p:cNvSpPr txBox="1"/>
          <p:nvPr/>
        </p:nvSpPr>
        <p:spPr>
          <a:xfrm>
            <a:off x="183995" y="955468"/>
            <a:ext cx="47225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  <a:cs typeface="Aldhabi" panose="020F0502020204030204" pitchFamily="2" charset="-78"/>
              </a:rPr>
              <a:t>Business Name: Gust wind Spares and Services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  <a:cs typeface="Aldhabi" panose="020F0502020204030204" pitchFamily="2" charset="-78"/>
              </a:rPr>
              <a:t>Address: 6/18, Gudimangalam (Po) Udumalpet (Tk)-642201.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  <a:cs typeface="Aldhabi" panose="020F0502020204030204" pitchFamily="2" charset="-78"/>
              </a:rPr>
              <a:t>Owner’s Name: Mr. Prakash</a:t>
            </a:r>
            <a:endParaRPr lang="en-IN" dirty="0">
              <a:latin typeface="Bahnschrift" panose="020B0502040204020203" pitchFamily="34" charset="0"/>
              <a:cs typeface="Aldhabi" panose="020F0502020204030204" pitchFamily="2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44D391-4440-6FFA-C556-AABC2D96EC30}"/>
              </a:ext>
            </a:extLst>
          </p:cNvPr>
          <p:cNvSpPr txBox="1"/>
          <p:nvPr/>
        </p:nvSpPr>
        <p:spPr>
          <a:xfrm>
            <a:off x="2914334" y="289931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Aptos Black" panose="020B0004020202020204" pitchFamily="34" charset="0"/>
              </a:rPr>
              <a:t>Business Background</a:t>
            </a:r>
          </a:p>
        </p:txBody>
      </p:sp>
      <p:sp>
        <p:nvSpPr>
          <p:cNvPr id="31" name="AutoShape 2">
            <a:extLst>
              <a:ext uri="{FF2B5EF4-FFF2-40B4-BE49-F238E27FC236}">
                <a16:creationId xmlns:a16="http://schemas.microsoft.com/office/drawing/2014/main" id="{39F89379-4528-6671-F67E-4BFB5B634D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58A7F64-E637-FF8E-5D52-4A6CFC9A2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665" y="684703"/>
            <a:ext cx="2516063" cy="1887047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F9282E3-9E18-C2FF-EB8C-97DB2968A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49" y="2317319"/>
            <a:ext cx="2964440" cy="2057701"/>
          </a:xfrm>
          <a:prstGeom prst="rect">
            <a:avLst/>
          </a:prstGeom>
          <a:ln>
            <a:solidFill>
              <a:schemeClr val="accent4">
                <a:lumMod val="10000"/>
              </a:schemeClr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099398F-8424-E3E7-7384-7588A6E7DB09}"/>
              </a:ext>
            </a:extLst>
          </p:cNvPr>
          <p:cNvSpPr txBox="1"/>
          <p:nvPr/>
        </p:nvSpPr>
        <p:spPr>
          <a:xfrm>
            <a:off x="6822289" y="2561034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u="sng" dirty="0"/>
              <a:t>Fig. Mr.Prakash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8DB6D2-D7A6-BE54-67DB-A2897FC68D53}"/>
              </a:ext>
            </a:extLst>
          </p:cNvPr>
          <p:cNvSpPr txBox="1"/>
          <p:nvPr/>
        </p:nvSpPr>
        <p:spPr>
          <a:xfrm>
            <a:off x="1352860" y="4371328"/>
            <a:ext cx="17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u="sng" dirty="0"/>
              <a:t>Fig. Spare parts shop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312F22-004E-540B-24E2-60DBA73720CB}"/>
              </a:ext>
            </a:extLst>
          </p:cNvPr>
          <p:cNvSpPr txBox="1"/>
          <p:nvPr/>
        </p:nvSpPr>
        <p:spPr>
          <a:xfrm>
            <a:off x="3988270" y="2877653"/>
            <a:ext cx="44827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200" dirty="0">
                <a:latin typeface="Bahnschrift" panose="020B0502040204020203" pitchFamily="34" charset="0"/>
              </a:rPr>
              <a:t>Established in 2011, Gust Wind Spares and Services is a B2B shop specializes in providing windmill spare parts and services.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200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200" dirty="0">
                <a:latin typeface="Bahnschrift" panose="020B0502040204020203" pitchFamily="34" charset="0"/>
              </a:rPr>
              <a:t>Started with investment of 20-30 lakhs, now it has been awarded with “Best Supplier Award” of 2019 by i-Fox Windtechnik.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200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200" dirty="0">
                <a:latin typeface="Bahnschrift" panose="020B0502040204020203" pitchFamily="34" charset="0"/>
              </a:rPr>
              <a:t>The shop purchases its stocks from wholesale dealers of Coimbatore and sells it to wind farms like Rajalakshmi Energy pvt ltd nearby.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DB1015-9A5A-DD09-6A36-B66CE11B99A6}"/>
              </a:ext>
            </a:extLst>
          </p:cNvPr>
          <p:cNvSpPr/>
          <p:nvPr/>
        </p:nvSpPr>
        <p:spPr>
          <a:xfrm>
            <a:off x="183995" y="862361"/>
            <a:ext cx="4540405" cy="12510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1CD7E-BE7E-7C9E-A01B-C5654ED5F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A3EBD46-4BE4-A005-ABFB-69C61DE0CBB3}"/>
              </a:ext>
            </a:extLst>
          </p:cNvPr>
          <p:cNvSpPr txBox="1"/>
          <p:nvPr/>
        </p:nvSpPr>
        <p:spPr>
          <a:xfrm>
            <a:off x="3650914" y="275063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ptos Black" panose="020B0004020202020204" pitchFamily="34" charset="0"/>
              </a:rPr>
              <a:t>Meta Data</a:t>
            </a:r>
            <a:endParaRPr lang="en-IN" sz="2400" dirty="0">
              <a:solidFill>
                <a:schemeClr val="tx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E6EED5D7-7148-1806-6B02-E6583822D958}"/>
              </a:ext>
            </a:extLst>
          </p:cNvPr>
          <p:cNvSpPr txBox="1"/>
          <p:nvPr/>
        </p:nvSpPr>
        <p:spPr>
          <a:xfrm>
            <a:off x="5597164" y="1186849"/>
            <a:ext cx="2208689" cy="105826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C8BE00-C323-2C81-5383-EBF1F5C1FE50}"/>
              </a:ext>
            </a:extLst>
          </p:cNvPr>
          <p:cNvSpPr txBox="1"/>
          <p:nvPr/>
        </p:nvSpPr>
        <p:spPr>
          <a:xfrm>
            <a:off x="502822" y="879072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Aptos ExtraBold" panose="020B0004020202020204" pitchFamily="34" charset="0"/>
              </a:rPr>
              <a:t>Purchase Dataset</a:t>
            </a:r>
            <a:endParaRPr lang="en-IN" dirty="0">
              <a:solidFill>
                <a:schemeClr val="bg1">
                  <a:lumMod val="10000"/>
                </a:schemeClr>
              </a:solidFill>
              <a:latin typeface="Aptos ExtraBold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54EE1-F4D8-014C-E67E-E2241DD48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866" y="1251057"/>
            <a:ext cx="6424217" cy="3962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E4016E-67F0-12DE-DD09-5F50ACF8B318}"/>
              </a:ext>
            </a:extLst>
          </p:cNvPr>
          <p:cNvSpPr txBox="1"/>
          <p:nvPr/>
        </p:nvSpPr>
        <p:spPr>
          <a:xfrm>
            <a:off x="502822" y="1713430"/>
            <a:ext cx="859517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 </a:t>
            </a:r>
            <a:r>
              <a:rPr lang="en-US" sz="1200" b="1" dirty="0"/>
              <a:t>HSN/SAC </a:t>
            </a:r>
            <a:r>
              <a:rPr lang="en-US" sz="1200" dirty="0"/>
              <a:t>- HSN (Harmonized System of Nomenclature) is a six-digit code used to classify goods</a:t>
            </a:r>
          </a:p>
          <a:p>
            <a:r>
              <a:rPr lang="en-US" sz="1200" dirty="0"/>
              <a:t>in the GST. SAC (Services Accounting Code) is a code used to identify specific services under GST.</a:t>
            </a:r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473E5-DA65-D096-E85C-38BBF71F7075}"/>
              </a:ext>
            </a:extLst>
          </p:cNvPr>
          <p:cNvSpPr txBox="1"/>
          <p:nvPr/>
        </p:nvSpPr>
        <p:spPr>
          <a:xfrm>
            <a:off x="502822" y="2680293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ptos ExtraBold" panose="020B0004020202020204" pitchFamily="34" charset="0"/>
              </a:rPr>
              <a:t>Sales Dataset</a:t>
            </a:r>
            <a:endParaRPr lang="en-IN" dirty="0">
              <a:latin typeface="Aptos ExtraBold" panose="020B00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6191E8-9B70-D12B-CD72-E5C09676DD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8389"/>
          <a:stretch/>
        </p:blipFill>
        <p:spPr>
          <a:xfrm>
            <a:off x="1022555" y="2958747"/>
            <a:ext cx="6652837" cy="8456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CB48A5-AFD6-BB2E-E6BB-4CDBA8CD52A4}"/>
              </a:ext>
            </a:extLst>
          </p:cNvPr>
          <p:cNvSpPr txBox="1"/>
          <p:nvPr/>
        </p:nvSpPr>
        <p:spPr>
          <a:xfrm>
            <a:off x="3880625" y="3804369"/>
            <a:ext cx="854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ptos ExtraBold" panose="020B0004020202020204" pitchFamily="34" charset="0"/>
              </a:rPr>
              <a:t>1310 x 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E87D09-B152-27E8-622D-5DA98D19941B}"/>
              </a:ext>
            </a:extLst>
          </p:cNvPr>
          <p:cNvSpPr txBox="1"/>
          <p:nvPr/>
        </p:nvSpPr>
        <p:spPr>
          <a:xfrm>
            <a:off x="502822" y="4110539"/>
            <a:ext cx="4873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Aptos ExtraBold" panose="020B0004020202020204" pitchFamily="34" charset="0"/>
              </a:rPr>
              <a:t>Duration of Dataset :  </a:t>
            </a:r>
            <a:r>
              <a:rPr lang="en-IN" dirty="0">
                <a:latin typeface="Algerian" panose="04020705040A02060702" pitchFamily="82" charset="0"/>
              </a:rPr>
              <a:t>2023 -2024 </a:t>
            </a:r>
            <a:r>
              <a:rPr lang="en-IN" sz="1200" dirty="0">
                <a:latin typeface="Algerian" panose="04020705040A02060702" pitchFamily="82" charset="0"/>
              </a:rPr>
              <a:t>(1/11/23 – 30/10/24)</a:t>
            </a:r>
          </a:p>
        </p:txBody>
      </p:sp>
    </p:spTree>
    <p:extLst>
      <p:ext uri="{BB962C8B-B14F-4D97-AF65-F5344CB8AC3E}">
        <p14:creationId xmlns:p14="http://schemas.microsoft.com/office/powerpoint/2010/main" val="137306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6967FDE-11AB-8B7C-77B1-0113B194B3F0}"/>
              </a:ext>
            </a:extLst>
          </p:cNvPr>
          <p:cNvSpPr txBox="1"/>
          <p:nvPr/>
        </p:nvSpPr>
        <p:spPr>
          <a:xfrm>
            <a:off x="3439011" y="282497"/>
            <a:ext cx="184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ptos Black" panose="020B0004020202020204" pitchFamily="34" charset="0"/>
              </a:rPr>
              <a:t>Challenges</a:t>
            </a:r>
            <a:endParaRPr lang="en-IN" sz="2400" dirty="0">
              <a:solidFill>
                <a:schemeClr val="tx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687ABBCE-D822-E723-7A80-BD7EC4567369}"/>
              </a:ext>
            </a:extLst>
          </p:cNvPr>
          <p:cNvGrpSpPr/>
          <p:nvPr/>
        </p:nvGrpSpPr>
        <p:grpSpPr>
          <a:xfrm>
            <a:off x="5551788" y="1057450"/>
            <a:ext cx="2208689" cy="988741"/>
            <a:chOff x="0" y="0"/>
            <a:chExt cx="1736053" cy="812800"/>
          </a:xfrm>
        </p:grpSpPr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C6F693F-89BA-64E7-6C5B-CF7FAF3C9D63}"/>
                </a:ext>
              </a:extLst>
            </p:cNvPr>
            <p:cNvSpPr/>
            <p:nvPr/>
          </p:nvSpPr>
          <p:spPr>
            <a:xfrm>
              <a:off x="0" y="0"/>
              <a:ext cx="1736053" cy="812800"/>
            </a:xfrm>
            <a:custGeom>
              <a:avLst/>
              <a:gdLst/>
              <a:ahLst/>
              <a:cxnLst/>
              <a:rect l="l" t="t" r="r" b="b"/>
              <a:pathLst>
                <a:path w="1736053" h="812800">
                  <a:moveTo>
                    <a:pt x="58726" y="0"/>
                  </a:moveTo>
                  <a:lnTo>
                    <a:pt x="1677327" y="0"/>
                  </a:lnTo>
                  <a:cubicBezTo>
                    <a:pt x="1692902" y="0"/>
                    <a:pt x="1707840" y="6187"/>
                    <a:pt x="1718853" y="17200"/>
                  </a:cubicBezTo>
                  <a:cubicBezTo>
                    <a:pt x="1729866" y="28214"/>
                    <a:pt x="1736053" y="43151"/>
                    <a:pt x="1736053" y="58726"/>
                  </a:cubicBezTo>
                  <a:lnTo>
                    <a:pt x="1736053" y="754074"/>
                  </a:lnTo>
                  <a:cubicBezTo>
                    <a:pt x="1736053" y="786508"/>
                    <a:pt x="1709761" y="812800"/>
                    <a:pt x="1677327" y="812800"/>
                  </a:cubicBezTo>
                  <a:lnTo>
                    <a:pt x="58726" y="812800"/>
                  </a:lnTo>
                  <a:cubicBezTo>
                    <a:pt x="43151" y="812800"/>
                    <a:pt x="28214" y="806613"/>
                    <a:pt x="17200" y="795600"/>
                  </a:cubicBezTo>
                  <a:cubicBezTo>
                    <a:pt x="6187" y="784586"/>
                    <a:pt x="0" y="769649"/>
                    <a:pt x="0" y="754074"/>
                  </a:cubicBezTo>
                  <a:lnTo>
                    <a:pt x="0" y="58726"/>
                  </a:lnTo>
                  <a:cubicBezTo>
                    <a:pt x="0" y="43151"/>
                    <a:pt x="6187" y="28214"/>
                    <a:pt x="17200" y="17200"/>
                  </a:cubicBezTo>
                  <a:cubicBezTo>
                    <a:pt x="28214" y="6187"/>
                    <a:pt x="43151" y="0"/>
                    <a:pt x="58726" y="0"/>
                  </a:cubicBezTo>
                  <a:close/>
                </a:path>
              </a:pathLst>
            </a:custGeom>
            <a:solidFill>
              <a:srgbClr val="8AB7E2"/>
            </a:solidFill>
          </p:spPr>
          <p:txBody>
            <a:bodyPr/>
            <a:lstStyle/>
            <a:p>
              <a:pPr algn="ctr"/>
              <a:endParaRPr lang="en-US" dirty="0">
                <a:solidFill>
                  <a:srgbClr val="002060"/>
                </a:solidFill>
                <a:latin typeface="Amasis MT Pro Medium" panose="02040604050005020304" pitchFamily="18" charset="0"/>
              </a:endParaRPr>
            </a:p>
            <a:p>
              <a:pPr algn="ctr"/>
              <a:r>
                <a:rPr lang="en-US" dirty="0">
                  <a:solidFill>
                    <a:srgbClr val="002060"/>
                  </a:solidFill>
                  <a:latin typeface="Amasis MT Pro Medium" panose="02040604050005020304" pitchFamily="18" charset="0"/>
                </a:rPr>
                <a:t>Overstocking Low-Demand Products</a:t>
              </a:r>
              <a:endParaRPr lang="en-IN" dirty="0">
                <a:solidFill>
                  <a:srgbClr val="002060"/>
                </a:solidFill>
                <a:latin typeface="Amasis MT Pro Medium" panose="02040604050005020304" pitchFamily="18" charset="0"/>
              </a:endParaRPr>
            </a:p>
          </p:txBody>
        </p:sp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542CB55C-2419-86D4-9219-1C78500ED19D}"/>
                </a:ext>
              </a:extLst>
            </p:cNvPr>
            <p:cNvSpPr txBox="1"/>
            <p:nvPr/>
          </p:nvSpPr>
          <p:spPr>
            <a:xfrm>
              <a:off x="0" y="-57150"/>
              <a:ext cx="1736053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18">
            <a:extLst>
              <a:ext uri="{FF2B5EF4-FFF2-40B4-BE49-F238E27FC236}">
                <a16:creationId xmlns:a16="http://schemas.microsoft.com/office/drawing/2014/main" id="{9828A139-24ED-BBA6-D9A2-6F6281CB5EF3}"/>
              </a:ext>
            </a:extLst>
          </p:cNvPr>
          <p:cNvGrpSpPr/>
          <p:nvPr/>
        </p:nvGrpSpPr>
        <p:grpSpPr>
          <a:xfrm>
            <a:off x="5218735" y="1241256"/>
            <a:ext cx="666105" cy="621127"/>
            <a:chOff x="0" y="0"/>
            <a:chExt cx="812800" cy="812800"/>
          </a:xfrm>
        </p:grpSpPr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626CF5AB-CC6F-5B34-F5D7-6842A2E025C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0">
              <a:extLst>
                <a:ext uri="{FF2B5EF4-FFF2-40B4-BE49-F238E27FC236}">
                  <a16:creationId xmlns:a16="http://schemas.microsoft.com/office/drawing/2014/main" id="{376CA013-EB17-2087-450E-83FF7340E222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EF53090D-C92F-5F4B-38CF-4D2CD230E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892" y="1326215"/>
            <a:ext cx="365792" cy="461665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</p:spPr>
      </p:pic>
      <p:grpSp>
        <p:nvGrpSpPr>
          <p:cNvPr id="26" name="Group 12">
            <a:extLst>
              <a:ext uri="{FF2B5EF4-FFF2-40B4-BE49-F238E27FC236}">
                <a16:creationId xmlns:a16="http://schemas.microsoft.com/office/drawing/2014/main" id="{B99E149C-C736-448A-4286-9206DE59D4E6}"/>
              </a:ext>
            </a:extLst>
          </p:cNvPr>
          <p:cNvGrpSpPr/>
          <p:nvPr/>
        </p:nvGrpSpPr>
        <p:grpSpPr>
          <a:xfrm>
            <a:off x="1137452" y="1049457"/>
            <a:ext cx="2296398" cy="1201041"/>
            <a:chOff x="-68940" y="-174522"/>
            <a:chExt cx="1804993" cy="987322"/>
          </a:xfrm>
        </p:grpSpPr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E0D2D265-3D77-BDCC-F669-1404C99F8013}"/>
                </a:ext>
              </a:extLst>
            </p:cNvPr>
            <p:cNvSpPr/>
            <p:nvPr/>
          </p:nvSpPr>
          <p:spPr>
            <a:xfrm>
              <a:off x="-68940" y="-174522"/>
              <a:ext cx="1736053" cy="812800"/>
            </a:xfrm>
            <a:custGeom>
              <a:avLst/>
              <a:gdLst/>
              <a:ahLst/>
              <a:cxnLst/>
              <a:rect l="l" t="t" r="r" b="b"/>
              <a:pathLst>
                <a:path w="1736053" h="812800">
                  <a:moveTo>
                    <a:pt x="58726" y="0"/>
                  </a:moveTo>
                  <a:lnTo>
                    <a:pt x="1677327" y="0"/>
                  </a:lnTo>
                  <a:cubicBezTo>
                    <a:pt x="1692902" y="0"/>
                    <a:pt x="1707840" y="6187"/>
                    <a:pt x="1718853" y="17200"/>
                  </a:cubicBezTo>
                  <a:cubicBezTo>
                    <a:pt x="1729866" y="28214"/>
                    <a:pt x="1736053" y="43151"/>
                    <a:pt x="1736053" y="58726"/>
                  </a:cubicBezTo>
                  <a:lnTo>
                    <a:pt x="1736053" y="754074"/>
                  </a:lnTo>
                  <a:cubicBezTo>
                    <a:pt x="1736053" y="786508"/>
                    <a:pt x="1709761" y="812800"/>
                    <a:pt x="1677327" y="812800"/>
                  </a:cubicBezTo>
                  <a:lnTo>
                    <a:pt x="58726" y="812800"/>
                  </a:lnTo>
                  <a:cubicBezTo>
                    <a:pt x="43151" y="812800"/>
                    <a:pt x="28214" y="806613"/>
                    <a:pt x="17200" y="795600"/>
                  </a:cubicBezTo>
                  <a:cubicBezTo>
                    <a:pt x="6187" y="784586"/>
                    <a:pt x="0" y="769649"/>
                    <a:pt x="0" y="754074"/>
                  </a:cubicBezTo>
                  <a:lnTo>
                    <a:pt x="0" y="58726"/>
                  </a:lnTo>
                  <a:cubicBezTo>
                    <a:pt x="0" y="43151"/>
                    <a:pt x="6187" y="28214"/>
                    <a:pt x="17200" y="17200"/>
                  </a:cubicBezTo>
                  <a:cubicBezTo>
                    <a:pt x="28214" y="6187"/>
                    <a:pt x="43151" y="0"/>
                    <a:pt x="58726" y="0"/>
                  </a:cubicBezTo>
                  <a:close/>
                </a:path>
              </a:pathLst>
            </a:custGeom>
            <a:solidFill>
              <a:srgbClr val="8AB7E2"/>
            </a:solidFill>
          </p:spPr>
          <p:txBody>
            <a:bodyPr/>
            <a:lstStyle/>
            <a:p>
              <a:pPr algn="ctr"/>
              <a:endParaRPr lang="en-US" dirty="0">
                <a:solidFill>
                  <a:srgbClr val="002060"/>
                </a:solidFill>
                <a:latin typeface="Amasis MT Pro Medium" panose="02040604050005020304" pitchFamily="18" charset="0"/>
              </a:endParaRPr>
            </a:p>
            <a:p>
              <a:pPr algn="ctr"/>
              <a:r>
                <a:rPr lang="en-US" dirty="0">
                  <a:solidFill>
                    <a:srgbClr val="002060"/>
                  </a:solidFill>
                  <a:latin typeface="Amasis MT Pro Medium" panose="02040604050005020304" pitchFamily="18" charset="0"/>
                </a:rPr>
                <a:t>Seasonal Demand Fluctuations</a:t>
              </a:r>
            </a:p>
          </p:txBody>
        </p:sp>
        <p:sp>
          <p:nvSpPr>
            <p:cNvPr id="28" name="TextBox 14">
              <a:extLst>
                <a:ext uri="{FF2B5EF4-FFF2-40B4-BE49-F238E27FC236}">
                  <a16:creationId xmlns:a16="http://schemas.microsoft.com/office/drawing/2014/main" id="{2E18AC5B-F132-8A64-4336-88AA059B7C38}"/>
                </a:ext>
              </a:extLst>
            </p:cNvPr>
            <p:cNvSpPr txBox="1"/>
            <p:nvPr/>
          </p:nvSpPr>
          <p:spPr>
            <a:xfrm>
              <a:off x="0" y="-57150"/>
              <a:ext cx="1736053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502B3C92-C91A-006A-BD53-69A2AA63D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99" y="1216209"/>
            <a:ext cx="627547" cy="62754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E334669-870E-96C1-FFE0-11A0CFC92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272" y="1360931"/>
            <a:ext cx="365792" cy="365792"/>
          </a:xfrm>
          <a:prstGeom prst="rect">
            <a:avLst/>
          </a:prstGeom>
          <a:effectLst>
            <a:glow>
              <a:schemeClr val="accent1">
                <a:alpha val="45000"/>
              </a:schemeClr>
            </a:glow>
            <a:innerShdw blurRad="114300" dir="3600000">
              <a:prstClr val="black"/>
            </a:innerShdw>
            <a:reflection endPos="0" dist="50800" dir="5400000" sy="-100000" algn="bl" rotWithShape="0"/>
          </a:effectLst>
        </p:spPr>
      </p:pic>
      <p:grpSp>
        <p:nvGrpSpPr>
          <p:cNvPr id="35" name="Group 12">
            <a:extLst>
              <a:ext uri="{FF2B5EF4-FFF2-40B4-BE49-F238E27FC236}">
                <a16:creationId xmlns:a16="http://schemas.microsoft.com/office/drawing/2014/main" id="{142DF9C9-4665-C22A-7E27-6574EDB0812E}"/>
              </a:ext>
            </a:extLst>
          </p:cNvPr>
          <p:cNvGrpSpPr/>
          <p:nvPr/>
        </p:nvGrpSpPr>
        <p:grpSpPr>
          <a:xfrm>
            <a:off x="1134871" y="2437132"/>
            <a:ext cx="2208691" cy="1061785"/>
            <a:chOff x="-1" y="-177809"/>
            <a:chExt cx="1736054" cy="990609"/>
          </a:xfrm>
        </p:grpSpPr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4D1C7D11-A36E-4341-F636-5B4B6C10B76E}"/>
                </a:ext>
              </a:extLst>
            </p:cNvPr>
            <p:cNvSpPr/>
            <p:nvPr/>
          </p:nvSpPr>
          <p:spPr>
            <a:xfrm>
              <a:off x="-1" y="-177809"/>
              <a:ext cx="1736053" cy="812800"/>
            </a:xfrm>
            <a:custGeom>
              <a:avLst/>
              <a:gdLst/>
              <a:ahLst/>
              <a:cxnLst/>
              <a:rect l="l" t="t" r="r" b="b"/>
              <a:pathLst>
                <a:path w="1736053" h="812800">
                  <a:moveTo>
                    <a:pt x="58726" y="0"/>
                  </a:moveTo>
                  <a:lnTo>
                    <a:pt x="1677327" y="0"/>
                  </a:lnTo>
                  <a:cubicBezTo>
                    <a:pt x="1692902" y="0"/>
                    <a:pt x="1707840" y="6187"/>
                    <a:pt x="1718853" y="17200"/>
                  </a:cubicBezTo>
                  <a:cubicBezTo>
                    <a:pt x="1729866" y="28214"/>
                    <a:pt x="1736053" y="43151"/>
                    <a:pt x="1736053" y="58726"/>
                  </a:cubicBezTo>
                  <a:lnTo>
                    <a:pt x="1736053" y="754074"/>
                  </a:lnTo>
                  <a:cubicBezTo>
                    <a:pt x="1736053" y="786508"/>
                    <a:pt x="1709761" y="812800"/>
                    <a:pt x="1677327" y="812800"/>
                  </a:cubicBezTo>
                  <a:lnTo>
                    <a:pt x="58726" y="812800"/>
                  </a:lnTo>
                  <a:cubicBezTo>
                    <a:pt x="43151" y="812800"/>
                    <a:pt x="28214" y="806613"/>
                    <a:pt x="17200" y="795600"/>
                  </a:cubicBezTo>
                  <a:cubicBezTo>
                    <a:pt x="6187" y="784586"/>
                    <a:pt x="0" y="769649"/>
                    <a:pt x="0" y="754074"/>
                  </a:cubicBezTo>
                  <a:lnTo>
                    <a:pt x="0" y="58726"/>
                  </a:lnTo>
                  <a:cubicBezTo>
                    <a:pt x="0" y="43151"/>
                    <a:pt x="6187" y="28214"/>
                    <a:pt x="17200" y="17200"/>
                  </a:cubicBezTo>
                  <a:cubicBezTo>
                    <a:pt x="28214" y="6187"/>
                    <a:pt x="43151" y="0"/>
                    <a:pt x="58726" y="0"/>
                  </a:cubicBezTo>
                  <a:close/>
                </a:path>
              </a:pathLst>
            </a:custGeom>
            <a:solidFill>
              <a:srgbClr val="8AB7E2"/>
            </a:solidFill>
          </p:spPr>
          <p:txBody>
            <a:bodyPr/>
            <a:lstStyle/>
            <a:p>
              <a:pPr algn="ctr"/>
              <a:endParaRPr lang="en-US" dirty="0">
                <a:solidFill>
                  <a:srgbClr val="002060"/>
                </a:solidFill>
                <a:latin typeface="Amasis MT Pro Medium" panose="02040604050005020304" pitchFamily="18" charset="0"/>
              </a:endParaRPr>
            </a:p>
            <a:p>
              <a:pPr algn="ctr"/>
              <a:r>
                <a:rPr lang="en-US" dirty="0">
                  <a:solidFill>
                    <a:srgbClr val="002060"/>
                  </a:solidFill>
                  <a:latin typeface="Amasis MT Pro Medium" panose="02040604050005020304" pitchFamily="18" charset="0"/>
                </a:rPr>
                <a:t>Minimal Profit</a:t>
              </a:r>
            </a:p>
          </p:txBody>
        </p:sp>
        <p:sp>
          <p:nvSpPr>
            <p:cNvPr id="37" name="TextBox 14">
              <a:extLst>
                <a:ext uri="{FF2B5EF4-FFF2-40B4-BE49-F238E27FC236}">
                  <a16:creationId xmlns:a16="http://schemas.microsoft.com/office/drawing/2014/main" id="{192FE34D-D3C6-09C9-F45E-51AB1A2A6D0B}"/>
                </a:ext>
              </a:extLst>
            </p:cNvPr>
            <p:cNvSpPr txBox="1"/>
            <p:nvPr/>
          </p:nvSpPr>
          <p:spPr>
            <a:xfrm>
              <a:off x="0" y="-57150"/>
              <a:ext cx="1736053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4456D72F-68ED-0553-9ED4-4D6024B4D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146" y="2566460"/>
            <a:ext cx="627942" cy="621846"/>
          </a:xfrm>
          <a:prstGeom prst="rect">
            <a:avLst/>
          </a:prstGeom>
        </p:spPr>
      </p:pic>
      <p:grpSp>
        <p:nvGrpSpPr>
          <p:cNvPr id="40" name="Group 12">
            <a:extLst>
              <a:ext uri="{FF2B5EF4-FFF2-40B4-BE49-F238E27FC236}">
                <a16:creationId xmlns:a16="http://schemas.microsoft.com/office/drawing/2014/main" id="{F9F164D1-D5C7-0726-39C9-547A83ADE247}"/>
              </a:ext>
            </a:extLst>
          </p:cNvPr>
          <p:cNvGrpSpPr/>
          <p:nvPr/>
        </p:nvGrpSpPr>
        <p:grpSpPr>
          <a:xfrm>
            <a:off x="5551788" y="2437132"/>
            <a:ext cx="2208689" cy="871200"/>
            <a:chOff x="0" y="0"/>
            <a:chExt cx="1736053" cy="812800"/>
          </a:xfrm>
        </p:grpSpPr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CAF6AA17-1643-6A6A-61FA-AAD6392ED262}"/>
                </a:ext>
              </a:extLst>
            </p:cNvPr>
            <p:cNvSpPr/>
            <p:nvPr/>
          </p:nvSpPr>
          <p:spPr>
            <a:xfrm>
              <a:off x="0" y="0"/>
              <a:ext cx="1736053" cy="812800"/>
            </a:xfrm>
            <a:custGeom>
              <a:avLst/>
              <a:gdLst/>
              <a:ahLst/>
              <a:cxnLst/>
              <a:rect l="l" t="t" r="r" b="b"/>
              <a:pathLst>
                <a:path w="1736053" h="812800">
                  <a:moveTo>
                    <a:pt x="58726" y="0"/>
                  </a:moveTo>
                  <a:lnTo>
                    <a:pt x="1677327" y="0"/>
                  </a:lnTo>
                  <a:cubicBezTo>
                    <a:pt x="1692902" y="0"/>
                    <a:pt x="1707840" y="6187"/>
                    <a:pt x="1718853" y="17200"/>
                  </a:cubicBezTo>
                  <a:cubicBezTo>
                    <a:pt x="1729866" y="28214"/>
                    <a:pt x="1736053" y="43151"/>
                    <a:pt x="1736053" y="58726"/>
                  </a:cubicBezTo>
                  <a:lnTo>
                    <a:pt x="1736053" y="754074"/>
                  </a:lnTo>
                  <a:cubicBezTo>
                    <a:pt x="1736053" y="786508"/>
                    <a:pt x="1709761" y="812800"/>
                    <a:pt x="1677327" y="812800"/>
                  </a:cubicBezTo>
                  <a:lnTo>
                    <a:pt x="58726" y="812800"/>
                  </a:lnTo>
                  <a:cubicBezTo>
                    <a:pt x="43151" y="812800"/>
                    <a:pt x="28214" y="806613"/>
                    <a:pt x="17200" y="795600"/>
                  </a:cubicBezTo>
                  <a:cubicBezTo>
                    <a:pt x="6187" y="784586"/>
                    <a:pt x="0" y="769649"/>
                    <a:pt x="0" y="754074"/>
                  </a:cubicBezTo>
                  <a:lnTo>
                    <a:pt x="0" y="58726"/>
                  </a:lnTo>
                  <a:cubicBezTo>
                    <a:pt x="0" y="43151"/>
                    <a:pt x="6187" y="28214"/>
                    <a:pt x="17200" y="17200"/>
                  </a:cubicBezTo>
                  <a:cubicBezTo>
                    <a:pt x="28214" y="6187"/>
                    <a:pt x="43151" y="0"/>
                    <a:pt x="58726" y="0"/>
                  </a:cubicBezTo>
                  <a:close/>
                </a:path>
              </a:pathLst>
            </a:custGeom>
            <a:solidFill>
              <a:srgbClr val="8AB7E2"/>
            </a:solidFill>
          </p:spPr>
          <p:txBody>
            <a:bodyPr/>
            <a:lstStyle/>
            <a:p>
              <a:pPr algn="ctr"/>
              <a:endParaRPr lang="en-US" dirty="0">
                <a:solidFill>
                  <a:srgbClr val="002060"/>
                </a:solidFill>
                <a:latin typeface="Amasis MT Pro Medium" panose="02040604050005020304" pitchFamily="18" charset="0"/>
              </a:endParaRPr>
            </a:p>
            <a:p>
              <a:pPr algn="ctr"/>
              <a:r>
                <a:rPr lang="en-US" dirty="0">
                  <a:solidFill>
                    <a:srgbClr val="002060"/>
                  </a:solidFill>
                  <a:latin typeface="Amasis MT Pro Medium" panose="02040604050005020304" pitchFamily="18" charset="0"/>
                </a:rPr>
                <a:t>Transportation 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  <a:latin typeface="Amasis MT Pro Medium" panose="02040604050005020304" pitchFamily="18" charset="0"/>
                </a:rPr>
                <a:t>cost</a:t>
              </a:r>
            </a:p>
          </p:txBody>
        </p:sp>
        <p:sp>
          <p:nvSpPr>
            <p:cNvPr id="42" name="TextBox 14">
              <a:extLst>
                <a:ext uri="{FF2B5EF4-FFF2-40B4-BE49-F238E27FC236}">
                  <a16:creationId xmlns:a16="http://schemas.microsoft.com/office/drawing/2014/main" id="{D13F66FC-A104-D481-E886-517614DDB5D4}"/>
                </a:ext>
              </a:extLst>
            </p:cNvPr>
            <p:cNvSpPr txBox="1"/>
            <p:nvPr/>
          </p:nvSpPr>
          <p:spPr>
            <a:xfrm>
              <a:off x="0" y="-57150"/>
              <a:ext cx="1736053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34F0EEB6-BC09-55F9-52C9-10C4FFA0E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735" y="2554742"/>
            <a:ext cx="627547" cy="62754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C1C3DAF-6AB0-42D1-A7EA-59678B7EB1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6564" y="2700231"/>
            <a:ext cx="371888" cy="371888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8945328-4007-3F0A-4A58-2FBF7F3556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221" y="2685619"/>
            <a:ext cx="365792" cy="36579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</p:spPr>
      </p:pic>
      <p:grpSp>
        <p:nvGrpSpPr>
          <p:cNvPr id="48" name="Group 12">
            <a:extLst>
              <a:ext uri="{FF2B5EF4-FFF2-40B4-BE49-F238E27FC236}">
                <a16:creationId xmlns:a16="http://schemas.microsoft.com/office/drawing/2014/main" id="{BDC47D1F-57F0-CBE8-25C8-B791DFA635A4}"/>
              </a:ext>
            </a:extLst>
          </p:cNvPr>
          <p:cNvGrpSpPr/>
          <p:nvPr/>
        </p:nvGrpSpPr>
        <p:grpSpPr>
          <a:xfrm>
            <a:off x="3160201" y="3690840"/>
            <a:ext cx="2208691" cy="1061785"/>
            <a:chOff x="-1" y="-177809"/>
            <a:chExt cx="1736054" cy="990609"/>
          </a:xfrm>
        </p:grpSpPr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EF1DD6C5-4C50-3246-570E-B86C78E5710A}"/>
                </a:ext>
              </a:extLst>
            </p:cNvPr>
            <p:cNvSpPr/>
            <p:nvPr/>
          </p:nvSpPr>
          <p:spPr>
            <a:xfrm>
              <a:off x="-1" y="-177809"/>
              <a:ext cx="1736053" cy="812800"/>
            </a:xfrm>
            <a:custGeom>
              <a:avLst/>
              <a:gdLst/>
              <a:ahLst/>
              <a:cxnLst/>
              <a:rect l="l" t="t" r="r" b="b"/>
              <a:pathLst>
                <a:path w="1736053" h="812800">
                  <a:moveTo>
                    <a:pt x="58726" y="0"/>
                  </a:moveTo>
                  <a:lnTo>
                    <a:pt x="1677327" y="0"/>
                  </a:lnTo>
                  <a:cubicBezTo>
                    <a:pt x="1692902" y="0"/>
                    <a:pt x="1707840" y="6187"/>
                    <a:pt x="1718853" y="17200"/>
                  </a:cubicBezTo>
                  <a:cubicBezTo>
                    <a:pt x="1729866" y="28214"/>
                    <a:pt x="1736053" y="43151"/>
                    <a:pt x="1736053" y="58726"/>
                  </a:cubicBezTo>
                  <a:lnTo>
                    <a:pt x="1736053" y="754074"/>
                  </a:lnTo>
                  <a:cubicBezTo>
                    <a:pt x="1736053" y="786508"/>
                    <a:pt x="1709761" y="812800"/>
                    <a:pt x="1677327" y="812800"/>
                  </a:cubicBezTo>
                  <a:lnTo>
                    <a:pt x="58726" y="812800"/>
                  </a:lnTo>
                  <a:cubicBezTo>
                    <a:pt x="43151" y="812800"/>
                    <a:pt x="28214" y="806613"/>
                    <a:pt x="17200" y="795600"/>
                  </a:cubicBezTo>
                  <a:cubicBezTo>
                    <a:pt x="6187" y="784586"/>
                    <a:pt x="0" y="769649"/>
                    <a:pt x="0" y="754074"/>
                  </a:cubicBezTo>
                  <a:lnTo>
                    <a:pt x="0" y="58726"/>
                  </a:lnTo>
                  <a:cubicBezTo>
                    <a:pt x="0" y="43151"/>
                    <a:pt x="6187" y="28214"/>
                    <a:pt x="17200" y="17200"/>
                  </a:cubicBezTo>
                  <a:cubicBezTo>
                    <a:pt x="28214" y="6187"/>
                    <a:pt x="43151" y="0"/>
                    <a:pt x="58726" y="0"/>
                  </a:cubicBezTo>
                  <a:close/>
                </a:path>
              </a:pathLst>
            </a:custGeom>
            <a:solidFill>
              <a:srgbClr val="8AB7E2"/>
            </a:solidFill>
          </p:spPr>
          <p:txBody>
            <a:bodyPr/>
            <a:lstStyle/>
            <a:p>
              <a:pPr algn="ctr"/>
              <a:endParaRPr lang="en-US" dirty="0">
                <a:solidFill>
                  <a:srgbClr val="002060"/>
                </a:solidFill>
                <a:latin typeface="Amasis MT Pro Medium" panose="02040604050005020304" pitchFamily="18" charset="0"/>
              </a:endParaRPr>
            </a:p>
            <a:p>
              <a:pPr algn="ctr"/>
              <a:r>
                <a:rPr lang="en-US" dirty="0">
                  <a:solidFill>
                    <a:srgbClr val="002060"/>
                  </a:solidFill>
                  <a:latin typeface="Amasis MT Pro Medium" panose="02040604050005020304" pitchFamily="18" charset="0"/>
                </a:rPr>
                <a:t>Employee Salary</a:t>
              </a:r>
            </a:p>
          </p:txBody>
        </p:sp>
        <p:sp>
          <p:nvSpPr>
            <p:cNvPr id="50" name="TextBox 14">
              <a:extLst>
                <a:ext uri="{FF2B5EF4-FFF2-40B4-BE49-F238E27FC236}">
                  <a16:creationId xmlns:a16="http://schemas.microsoft.com/office/drawing/2014/main" id="{AD92F6C3-ED77-E922-7DA4-8356D60F1F6D}"/>
                </a:ext>
              </a:extLst>
            </p:cNvPr>
            <p:cNvSpPr txBox="1"/>
            <p:nvPr/>
          </p:nvSpPr>
          <p:spPr>
            <a:xfrm>
              <a:off x="0" y="-57150"/>
              <a:ext cx="1736053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33186CF7-77EA-5F6F-7509-79CE1F019D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6230" y="3812469"/>
            <a:ext cx="627942" cy="62794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643F4F9-5EE5-7249-B6C1-88C2A36BDF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71673" y="3911147"/>
            <a:ext cx="371888" cy="365792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0207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ED808-AF37-AC97-2B0E-85A839968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9ADAF67-A647-7C18-86D2-A401F7579ECE}"/>
              </a:ext>
            </a:extLst>
          </p:cNvPr>
          <p:cNvSpPr txBox="1"/>
          <p:nvPr/>
        </p:nvSpPr>
        <p:spPr>
          <a:xfrm>
            <a:off x="2605340" y="573964"/>
            <a:ext cx="382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ptos Black" panose="020B0004020202020204" pitchFamily="34" charset="0"/>
              </a:rPr>
              <a:t>Methodology &amp; Approach</a:t>
            </a:r>
            <a:endParaRPr lang="en-IN" sz="2400" dirty="0">
              <a:solidFill>
                <a:schemeClr val="tx1">
                  <a:lumMod val="50000"/>
                </a:schemeClr>
              </a:solidFill>
              <a:latin typeface="Aptos Black" panose="020B0004020202020204" pitchFamily="34" charset="0"/>
            </a:endParaRPr>
          </a:p>
        </p:txBody>
      </p:sp>
      <p:sp>
        <p:nvSpPr>
          <p:cNvPr id="50" name="TextBox 14">
            <a:extLst>
              <a:ext uri="{FF2B5EF4-FFF2-40B4-BE49-F238E27FC236}">
                <a16:creationId xmlns:a16="http://schemas.microsoft.com/office/drawing/2014/main" id="{05F193AC-902D-D482-DEC6-196EB9F78B0C}"/>
              </a:ext>
            </a:extLst>
          </p:cNvPr>
          <p:cNvSpPr txBox="1"/>
          <p:nvPr/>
        </p:nvSpPr>
        <p:spPr>
          <a:xfrm>
            <a:off x="3093295" y="3812469"/>
            <a:ext cx="2208690" cy="93245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0540569-F163-5C7E-D55C-D6D0901D63DF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1918338" y="804797"/>
            <a:ext cx="687003" cy="1169656"/>
          </a:xfrm>
          <a:prstGeom prst="bentConnector2">
            <a:avLst/>
          </a:prstGeom>
          <a:ln w="127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B68EE7-F994-8D9F-63DD-767005E34956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4520287" y="1035629"/>
            <a:ext cx="1" cy="976779"/>
          </a:xfrm>
          <a:prstGeom prst="straightConnector1">
            <a:avLst/>
          </a:prstGeom>
          <a:ln w="127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79575B-DCF6-AF54-EBD7-4F465CD65F53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435235" y="804797"/>
            <a:ext cx="887726" cy="1207611"/>
          </a:xfrm>
          <a:prstGeom prst="bentConnector2">
            <a:avLst/>
          </a:prstGeom>
          <a:ln w="127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4B62F4-9D10-D9FE-71D1-36A7D641055C}"/>
              </a:ext>
            </a:extLst>
          </p:cNvPr>
          <p:cNvSpPr txBox="1"/>
          <p:nvPr/>
        </p:nvSpPr>
        <p:spPr>
          <a:xfrm>
            <a:off x="1091916" y="2012407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ptos ExtraBold" panose="020B0004020202020204" pitchFamily="34" charset="0"/>
              </a:rPr>
              <a:t>Financial 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D19910-A79A-7D5F-E5C1-1FF61DE16BB9}"/>
              </a:ext>
            </a:extLst>
          </p:cNvPr>
          <p:cNvSpPr txBox="1"/>
          <p:nvPr/>
        </p:nvSpPr>
        <p:spPr>
          <a:xfrm>
            <a:off x="3415324" y="2037500"/>
            <a:ext cx="2327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ptos ExtraBold" panose="020B0004020202020204" pitchFamily="34" charset="0"/>
              </a:rPr>
              <a:t>Stock Movement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A94E00-6802-F30A-9EB3-31AC37EB5DC3}"/>
              </a:ext>
            </a:extLst>
          </p:cNvPr>
          <p:cNvSpPr txBox="1"/>
          <p:nvPr/>
        </p:nvSpPr>
        <p:spPr>
          <a:xfrm>
            <a:off x="6027790" y="2012408"/>
            <a:ext cx="2638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ptos ExtraBold" panose="020B0004020202020204" pitchFamily="34" charset="0"/>
              </a:rPr>
              <a:t>Customer Behaviour Analysis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43F57CF-20EF-0DF4-110A-6FA763A3EE9C}"/>
              </a:ext>
            </a:extLst>
          </p:cNvPr>
          <p:cNvSpPr/>
          <p:nvPr/>
        </p:nvSpPr>
        <p:spPr>
          <a:xfrm>
            <a:off x="980400" y="2009163"/>
            <a:ext cx="1799720" cy="3457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73756AC-7FA8-87DE-CBCD-DA52C2D59A9F}"/>
              </a:ext>
            </a:extLst>
          </p:cNvPr>
          <p:cNvSpPr/>
          <p:nvPr/>
        </p:nvSpPr>
        <p:spPr>
          <a:xfrm>
            <a:off x="3408059" y="2037500"/>
            <a:ext cx="2327879" cy="30777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A22092D-3D76-203B-F554-63893D55487D}"/>
              </a:ext>
            </a:extLst>
          </p:cNvPr>
          <p:cNvSpPr/>
          <p:nvPr/>
        </p:nvSpPr>
        <p:spPr>
          <a:xfrm>
            <a:off x="6035057" y="2012408"/>
            <a:ext cx="2575807" cy="30777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FC6A6FE-7750-128B-56A0-C241B79F89DB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629246" y="2182028"/>
            <a:ext cx="351155" cy="1053767"/>
          </a:xfrm>
          <a:prstGeom prst="bentConnector2">
            <a:avLst/>
          </a:prstGeom>
          <a:ln w="127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389E96-FD3C-8881-DFFB-56750DDD5FD8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880260" y="2354894"/>
            <a:ext cx="0" cy="880902"/>
          </a:xfrm>
          <a:prstGeom prst="straightConnector1">
            <a:avLst/>
          </a:prstGeom>
          <a:ln w="127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44B7BA0-7B98-64B2-C0F8-D468EDD49198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780120" y="2182029"/>
            <a:ext cx="270562" cy="1053766"/>
          </a:xfrm>
          <a:prstGeom prst="bentConnector2">
            <a:avLst/>
          </a:prstGeom>
          <a:ln w="127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D20D6F9-34BF-0239-E860-7D732F2F1ADF}"/>
              </a:ext>
            </a:extLst>
          </p:cNvPr>
          <p:cNvSpPr txBox="1"/>
          <p:nvPr/>
        </p:nvSpPr>
        <p:spPr>
          <a:xfrm>
            <a:off x="64379" y="3221340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>
                <a:latin typeface="Aptos Serif" panose="02020604070405020304" pitchFamily="18" charset="0"/>
                <a:cs typeface="Aptos Serif" panose="02020604070405020304" pitchFamily="18" charset="0"/>
              </a:rPr>
              <a:t>Total Revenue </a:t>
            </a:r>
          </a:p>
          <a:p>
            <a:pPr algn="ctr"/>
            <a:r>
              <a:rPr lang="en-IN" sz="1200" dirty="0">
                <a:latin typeface="Aptos Serif" panose="02020604070405020304" pitchFamily="18" charset="0"/>
                <a:cs typeface="Aptos Serif" panose="02020604070405020304" pitchFamily="18" charset="0"/>
              </a:rPr>
              <a:t>Report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4E0B6D-2324-0B97-4454-4D0A431D62A7}"/>
              </a:ext>
            </a:extLst>
          </p:cNvPr>
          <p:cNvSpPr txBox="1"/>
          <p:nvPr/>
        </p:nvSpPr>
        <p:spPr>
          <a:xfrm>
            <a:off x="1226326" y="3221340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Aptos Serif" panose="02020604070405020304" pitchFamily="18" charset="0"/>
                <a:cs typeface="Aptos Serif" panose="02020604070405020304" pitchFamily="18" charset="0"/>
              </a:rPr>
              <a:t>Seasonal Revenue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443540-0BDC-F1D1-D813-448737780AC8}"/>
              </a:ext>
            </a:extLst>
          </p:cNvPr>
          <p:cNvSpPr txBox="1"/>
          <p:nvPr/>
        </p:nvSpPr>
        <p:spPr>
          <a:xfrm>
            <a:off x="2599276" y="3210813"/>
            <a:ext cx="902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>
                <a:latin typeface="Aptos Serif" panose="02020604070405020304" pitchFamily="18" charset="0"/>
                <a:cs typeface="Aptos Serif" panose="02020604070405020304" pitchFamily="18" charset="0"/>
              </a:rPr>
              <a:t>ARIMA </a:t>
            </a:r>
          </a:p>
          <a:p>
            <a:pPr algn="ctr"/>
            <a:r>
              <a:rPr lang="en-IN" sz="1200" dirty="0">
                <a:latin typeface="Aptos Serif" panose="02020604070405020304" pitchFamily="18" charset="0"/>
                <a:cs typeface="Aptos Serif" panose="02020604070405020304" pitchFamily="18" charset="0"/>
              </a:rPr>
              <a:t>Prediction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F03FDD1-8C5E-3395-EFD1-8B4F772814DF}"/>
              </a:ext>
            </a:extLst>
          </p:cNvPr>
          <p:cNvCxnSpPr>
            <a:cxnSpLocks/>
            <a:stCxn id="19" idx="1"/>
            <a:endCxn id="47" idx="0"/>
          </p:cNvCxnSpPr>
          <p:nvPr/>
        </p:nvCxnSpPr>
        <p:spPr>
          <a:xfrm rot="10800000" flipH="1" flipV="1">
            <a:off x="3415324" y="2191388"/>
            <a:ext cx="547076" cy="1058911"/>
          </a:xfrm>
          <a:prstGeom prst="bentConnector4">
            <a:avLst>
              <a:gd name="adj1" fmla="val -41786"/>
              <a:gd name="adj2" fmla="val 57266"/>
            </a:avLst>
          </a:prstGeom>
          <a:ln w="127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AE39069-64FD-32EA-FFF8-F9D7EA60BF1D}"/>
              </a:ext>
            </a:extLst>
          </p:cNvPr>
          <p:cNvCxnSpPr>
            <a:cxnSpLocks/>
            <a:stCxn id="24" idx="3"/>
            <a:endCxn id="48" idx="0"/>
          </p:cNvCxnSpPr>
          <p:nvPr/>
        </p:nvCxnSpPr>
        <p:spPr>
          <a:xfrm flipH="1">
            <a:off x="4921964" y="2191389"/>
            <a:ext cx="813974" cy="1058173"/>
          </a:xfrm>
          <a:prstGeom prst="bentConnector4">
            <a:avLst>
              <a:gd name="adj1" fmla="val -28084"/>
              <a:gd name="adj2" fmla="val 57271"/>
            </a:avLst>
          </a:prstGeom>
          <a:ln w="127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68D8C70-1CFA-2084-D2FC-633616C74DD7}"/>
              </a:ext>
            </a:extLst>
          </p:cNvPr>
          <p:cNvSpPr txBox="1"/>
          <p:nvPr/>
        </p:nvSpPr>
        <p:spPr>
          <a:xfrm>
            <a:off x="3352800" y="32503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Aptos Serif" panose="02020604070405020304" pitchFamily="18" charset="0"/>
                <a:cs typeface="Aptos Serif" panose="02020604070405020304" pitchFamily="18" charset="0"/>
              </a:rPr>
              <a:t>Top Selling Items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8169EA-40C1-3376-938C-D6D4DB9A56AD}"/>
              </a:ext>
            </a:extLst>
          </p:cNvPr>
          <p:cNvSpPr txBox="1"/>
          <p:nvPr/>
        </p:nvSpPr>
        <p:spPr>
          <a:xfrm>
            <a:off x="4391774" y="3249562"/>
            <a:ext cx="1060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Aptos Serif" panose="02020604070405020304" pitchFamily="18" charset="0"/>
                <a:cs typeface="Aptos Serif" panose="02020604070405020304" pitchFamily="18" charset="0"/>
              </a:rPr>
              <a:t>Seasonal Frequent Items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6E193D8-D50D-C024-FE9E-A6EDF6BE496D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 flipH="1" flipV="1">
            <a:off x="6035056" y="2166297"/>
            <a:ext cx="924599" cy="1044516"/>
          </a:xfrm>
          <a:prstGeom prst="bentConnector4">
            <a:avLst>
              <a:gd name="adj1" fmla="val -3015"/>
              <a:gd name="adj2" fmla="val 57366"/>
            </a:avLst>
          </a:prstGeom>
          <a:ln w="127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7BA55C0-9D27-A2CA-FA26-0F5AECFEEC8E}"/>
              </a:ext>
            </a:extLst>
          </p:cNvPr>
          <p:cNvSpPr txBox="1"/>
          <p:nvPr/>
        </p:nvSpPr>
        <p:spPr>
          <a:xfrm>
            <a:off x="6035382" y="3197732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Aptos Serif" panose="02020604070405020304" pitchFamily="18" charset="0"/>
                <a:cs typeface="Aptos Serif" panose="02020604070405020304" pitchFamily="18" charset="0"/>
              </a:rPr>
              <a:t>Customer Segmentation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89A8B90-03FF-AF51-BF72-92222036A0C3}"/>
              </a:ext>
            </a:extLst>
          </p:cNvPr>
          <p:cNvCxnSpPr>
            <a:stCxn id="25" idx="3"/>
          </p:cNvCxnSpPr>
          <p:nvPr/>
        </p:nvCxnSpPr>
        <p:spPr>
          <a:xfrm flipH="1">
            <a:off x="8207298" y="2166297"/>
            <a:ext cx="403566" cy="1044516"/>
          </a:xfrm>
          <a:prstGeom prst="bentConnector4">
            <a:avLst>
              <a:gd name="adj1" fmla="val -56645"/>
              <a:gd name="adj2" fmla="val 57366"/>
            </a:avLst>
          </a:prstGeom>
          <a:ln w="127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EE6EF4C-E664-8750-F44D-BFFA3DC9DB59}"/>
              </a:ext>
            </a:extLst>
          </p:cNvPr>
          <p:cNvSpPr txBox="1"/>
          <p:nvPr/>
        </p:nvSpPr>
        <p:spPr>
          <a:xfrm>
            <a:off x="7793498" y="3250300"/>
            <a:ext cx="101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Aptos Serif" panose="02020604070405020304" pitchFamily="18" charset="0"/>
                <a:cs typeface="Aptos Serif" panose="02020604070405020304" pitchFamily="18" charset="0"/>
              </a:rPr>
              <a:t>Frequent Customers</a:t>
            </a:r>
          </a:p>
        </p:txBody>
      </p:sp>
    </p:spTree>
    <p:extLst>
      <p:ext uri="{BB962C8B-B14F-4D97-AF65-F5344CB8AC3E}">
        <p14:creationId xmlns:p14="http://schemas.microsoft.com/office/powerpoint/2010/main" val="29913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0E7F0-D18A-5437-F2CE-05B23AB65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4D8C8E-2ECC-74E0-1751-763171F1270C}"/>
              </a:ext>
            </a:extLst>
          </p:cNvPr>
          <p:cNvSpPr txBox="1"/>
          <p:nvPr/>
        </p:nvSpPr>
        <p:spPr>
          <a:xfrm>
            <a:off x="3051239" y="263877"/>
            <a:ext cx="2826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50000"/>
                  </a:schemeClr>
                </a:solidFill>
                <a:latin typeface="Aptos Black" panose="020B0004020202020204" pitchFamily="34" charset="0"/>
              </a:rPr>
              <a:t>Financial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DE0AA2-F7B3-B0E7-E354-C0694843F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447" y="1088202"/>
            <a:ext cx="4679553" cy="932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E74F54-D4D2-C324-96BA-504E71EE6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903" y="2284315"/>
            <a:ext cx="3521852" cy="2311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3F1AA7-C034-91E1-2623-B4BD49FAE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55" y="1220082"/>
            <a:ext cx="3921385" cy="21284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9820B0-7B0D-9A97-B12B-0B949C717423}"/>
              </a:ext>
            </a:extLst>
          </p:cNvPr>
          <p:cNvSpPr txBox="1"/>
          <p:nvPr/>
        </p:nvSpPr>
        <p:spPr>
          <a:xfrm>
            <a:off x="203981" y="3580245"/>
            <a:ext cx="4440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200" dirty="0">
                <a:latin typeface="Aptos Serif" panose="02020604070405020304" pitchFamily="18" charset="0"/>
                <a:cs typeface="Aptos Serif" panose="02020604070405020304" pitchFamily="18" charset="0"/>
              </a:rPr>
              <a:t>Over 40% of revenue lies in the seasonal months.</a:t>
            </a:r>
          </a:p>
          <a:p>
            <a:endParaRPr lang="en-IN" sz="12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200" dirty="0">
                <a:latin typeface="Aptos Serif" panose="02020604070405020304" pitchFamily="18" charset="0"/>
                <a:cs typeface="Aptos Serif" panose="02020604070405020304" pitchFamily="18" charset="0"/>
              </a:rPr>
              <a:t>Peak revenue hikes in the month of August.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2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200" dirty="0">
                <a:latin typeface="Aptos Serif" panose="02020604070405020304" pitchFamily="18" charset="0"/>
                <a:cs typeface="Aptos Serif" panose="02020604070405020304" pitchFamily="18" charset="0"/>
              </a:rPr>
              <a:t>Also, the month of December signifies presence of  wind. </a:t>
            </a:r>
          </a:p>
        </p:txBody>
      </p:sp>
    </p:spTree>
    <p:extLst>
      <p:ext uri="{BB962C8B-B14F-4D97-AF65-F5344CB8AC3E}">
        <p14:creationId xmlns:p14="http://schemas.microsoft.com/office/powerpoint/2010/main" val="342984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88EA6-D792-2A5F-2907-8BC87AD90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14">
            <a:extLst>
              <a:ext uri="{FF2B5EF4-FFF2-40B4-BE49-F238E27FC236}">
                <a16:creationId xmlns:a16="http://schemas.microsoft.com/office/drawing/2014/main" id="{01FEFCC9-C61B-62F6-85F9-257EE0051849}"/>
              </a:ext>
            </a:extLst>
          </p:cNvPr>
          <p:cNvSpPr txBox="1"/>
          <p:nvPr/>
        </p:nvSpPr>
        <p:spPr>
          <a:xfrm>
            <a:off x="3093295" y="3812469"/>
            <a:ext cx="2208690" cy="93245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5A258-5746-8AF8-4407-2CFD83DBF3F2}"/>
              </a:ext>
            </a:extLst>
          </p:cNvPr>
          <p:cNvSpPr txBox="1"/>
          <p:nvPr/>
        </p:nvSpPr>
        <p:spPr>
          <a:xfrm>
            <a:off x="2608962" y="311819"/>
            <a:ext cx="392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50000"/>
                  </a:schemeClr>
                </a:solidFill>
                <a:latin typeface="Aptos Black" panose="020B0004020202020204" pitchFamily="34" charset="0"/>
              </a:rPr>
              <a:t>Stock Movement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E8401A-B0EC-C1EC-FA3B-3A1AFFF7A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93" y="885521"/>
            <a:ext cx="4473224" cy="1949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F62754-7825-70FE-8779-C8617CCE9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132" y="829251"/>
            <a:ext cx="3089469" cy="2160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06DA12-F899-92ED-6EA3-6B997D586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640" y="3076347"/>
            <a:ext cx="3838466" cy="17726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D156A8-E6E8-0F4E-9E39-A094E590FDCF}"/>
              </a:ext>
            </a:extLst>
          </p:cNvPr>
          <p:cNvSpPr txBox="1"/>
          <p:nvPr/>
        </p:nvSpPr>
        <p:spPr>
          <a:xfrm>
            <a:off x="330893" y="2989313"/>
            <a:ext cx="372763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200" dirty="0">
                <a:latin typeface="Aptos Serif" panose="02020604070405020304" pitchFamily="18" charset="0"/>
                <a:cs typeface="Aptos Serif" panose="02020604070405020304" pitchFamily="18" charset="0"/>
              </a:rPr>
              <a:t>Anabond 666, Bolt, Plate Washer, Hydraulic Oil are consistent items kept throughout the year.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2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200" dirty="0">
                <a:latin typeface="Aptos Serif" panose="02020604070405020304" pitchFamily="18" charset="0"/>
                <a:cs typeface="Aptos Serif" panose="02020604070405020304" pitchFamily="18" charset="0"/>
              </a:rPr>
              <a:t>Top selling items like the Assembly kit , Gear Box consume a huge space and should be in stock only when required.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2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200" dirty="0">
                <a:latin typeface="Aptos Serif" panose="02020604070405020304" pitchFamily="18" charset="0"/>
                <a:cs typeface="Aptos Serif" panose="02020604070405020304" pitchFamily="18" charset="0"/>
              </a:rPr>
              <a:t>16 other seasonal items should be kept available in the month of July – September.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2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2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2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2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21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C9E17-A17F-B760-DFF3-E23EE53A8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14">
            <a:extLst>
              <a:ext uri="{FF2B5EF4-FFF2-40B4-BE49-F238E27FC236}">
                <a16:creationId xmlns:a16="http://schemas.microsoft.com/office/drawing/2014/main" id="{3F44484D-81BF-990D-1F5A-203807F0E665}"/>
              </a:ext>
            </a:extLst>
          </p:cNvPr>
          <p:cNvSpPr txBox="1"/>
          <p:nvPr/>
        </p:nvSpPr>
        <p:spPr>
          <a:xfrm>
            <a:off x="3093295" y="3812469"/>
            <a:ext cx="2208690" cy="93245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EF529F-C36B-91AC-25AB-5FE1D3ECA2C9}"/>
              </a:ext>
            </a:extLst>
          </p:cNvPr>
          <p:cNvSpPr txBox="1"/>
          <p:nvPr/>
        </p:nvSpPr>
        <p:spPr>
          <a:xfrm>
            <a:off x="2343664" y="306427"/>
            <a:ext cx="445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50000"/>
                  </a:schemeClr>
                </a:solidFill>
                <a:latin typeface="Aptos Black" panose="020B0004020202020204" pitchFamily="34" charset="0"/>
              </a:rPr>
              <a:t>Customer Behaviour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F93D2-1F87-548A-954A-54E54AB594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6261" b="6261"/>
          <a:stretch/>
        </p:blipFill>
        <p:spPr>
          <a:xfrm>
            <a:off x="5598942" y="697800"/>
            <a:ext cx="3194656" cy="22415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0A8FF7-6A1F-F985-4F11-9C72204EE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11" y="2412422"/>
            <a:ext cx="4327105" cy="2276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223EB8-81F1-37C7-4035-B150ED204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230" y="3412662"/>
            <a:ext cx="3922326" cy="14844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904AF7-6C17-1456-4FAA-2E638EEB303D}"/>
              </a:ext>
            </a:extLst>
          </p:cNvPr>
          <p:cNvSpPr txBox="1"/>
          <p:nvPr/>
        </p:nvSpPr>
        <p:spPr>
          <a:xfrm>
            <a:off x="5082230" y="3114141"/>
            <a:ext cx="1999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latin typeface="Aptos Serif" panose="02020604070405020304" pitchFamily="18" charset="0"/>
                <a:cs typeface="Aptos Serif" panose="02020604070405020304" pitchFamily="18" charset="0"/>
              </a:rPr>
              <a:t>Customer Segmentation: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966EB3-3A22-5EB8-6B00-1F6024EC9C27}"/>
              </a:ext>
            </a:extLst>
          </p:cNvPr>
          <p:cNvSpPr txBox="1"/>
          <p:nvPr/>
        </p:nvSpPr>
        <p:spPr>
          <a:xfrm>
            <a:off x="0" y="821510"/>
            <a:ext cx="5598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200" dirty="0">
                <a:latin typeface="Aptos Serif" panose="02020604070405020304" pitchFamily="18" charset="0"/>
                <a:cs typeface="Aptos Serif" panose="02020604070405020304" pitchFamily="18" charset="0"/>
              </a:rPr>
              <a:t>Rajaguru Spinning Mills Pvt Ltd and Sakthimurugan Wind Farms Pvt Ltd achieves highest frequency of purchase through the year and also in seasonal months.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2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200" dirty="0">
                <a:latin typeface="Aptos Serif" panose="02020604070405020304" pitchFamily="18" charset="0"/>
                <a:cs typeface="Aptos Serif" panose="02020604070405020304" pitchFamily="18" charset="0"/>
              </a:rPr>
              <a:t>72% of customers require service in the seasonal months.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2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200" dirty="0">
                <a:latin typeface="Aptos Serif" panose="02020604070405020304" pitchFamily="18" charset="0"/>
                <a:cs typeface="Aptos Serif" panose="02020604070405020304" pitchFamily="18" charset="0"/>
              </a:rPr>
              <a:t>In terms of Revenue, Parties like SDM COT Spin India , Siva Wind Turbine, Prim traders helps to add up the annual revenue of the shop.</a:t>
            </a:r>
          </a:p>
        </p:txBody>
      </p:sp>
    </p:spTree>
    <p:extLst>
      <p:ext uri="{BB962C8B-B14F-4D97-AF65-F5344CB8AC3E}">
        <p14:creationId xmlns:p14="http://schemas.microsoft.com/office/powerpoint/2010/main" val="80172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D57F-258C-5DE5-851E-374EE5EDC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349F4B-14CF-0731-74DA-9CAB1A692990}"/>
              </a:ext>
            </a:extLst>
          </p:cNvPr>
          <p:cNvSpPr txBox="1"/>
          <p:nvPr/>
        </p:nvSpPr>
        <p:spPr>
          <a:xfrm>
            <a:off x="2733938" y="339948"/>
            <a:ext cx="292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50000"/>
                  </a:schemeClr>
                </a:solidFill>
                <a:latin typeface="Aptos Black" panose="020B0004020202020204" pitchFamily="34" charset="0"/>
              </a:rPr>
              <a:t>Recommendations</a:t>
            </a:r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BF84E829-D1D2-FAB8-8700-8576F7EEDD6A}"/>
              </a:ext>
            </a:extLst>
          </p:cNvPr>
          <p:cNvSpPr txBox="1"/>
          <p:nvPr/>
        </p:nvSpPr>
        <p:spPr>
          <a:xfrm>
            <a:off x="1444511" y="3067502"/>
            <a:ext cx="1253728" cy="136222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8C74E2-7C3B-D257-BC82-558417E6F694}"/>
              </a:ext>
            </a:extLst>
          </p:cNvPr>
          <p:cNvGrpSpPr/>
          <p:nvPr/>
        </p:nvGrpSpPr>
        <p:grpSpPr>
          <a:xfrm>
            <a:off x="887918" y="1115332"/>
            <a:ext cx="2395456" cy="785050"/>
            <a:chOff x="0" y="-57150"/>
            <a:chExt cx="1736053" cy="869950"/>
          </a:xfrm>
        </p:grpSpPr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5124FA2A-1A40-BAE8-C839-A06C2E880DC9}"/>
                </a:ext>
              </a:extLst>
            </p:cNvPr>
            <p:cNvSpPr/>
            <p:nvPr/>
          </p:nvSpPr>
          <p:spPr>
            <a:xfrm>
              <a:off x="0" y="1"/>
              <a:ext cx="1668626" cy="693735"/>
            </a:xfrm>
            <a:custGeom>
              <a:avLst/>
              <a:gdLst/>
              <a:ahLst/>
              <a:cxnLst/>
              <a:rect l="l" t="t" r="r" b="b"/>
              <a:pathLst>
                <a:path w="1736053" h="812800">
                  <a:moveTo>
                    <a:pt x="58726" y="0"/>
                  </a:moveTo>
                  <a:lnTo>
                    <a:pt x="1677327" y="0"/>
                  </a:lnTo>
                  <a:cubicBezTo>
                    <a:pt x="1692902" y="0"/>
                    <a:pt x="1707840" y="6187"/>
                    <a:pt x="1718853" y="17200"/>
                  </a:cubicBezTo>
                  <a:cubicBezTo>
                    <a:pt x="1729866" y="28214"/>
                    <a:pt x="1736053" y="43151"/>
                    <a:pt x="1736053" y="58726"/>
                  </a:cubicBezTo>
                  <a:lnTo>
                    <a:pt x="1736053" y="754074"/>
                  </a:lnTo>
                  <a:cubicBezTo>
                    <a:pt x="1736053" y="786508"/>
                    <a:pt x="1709761" y="812800"/>
                    <a:pt x="1677327" y="812800"/>
                  </a:cubicBezTo>
                  <a:lnTo>
                    <a:pt x="58726" y="812800"/>
                  </a:lnTo>
                  <a:cubicBezTo>
                    <a:pt x="43151" y="812800"/>
                    <a:pt x="28214" y="806613"/>
                    <a:pt x="17200" y="795600"/>
                  </a:cubicBezTo>
                  <a:cubicBezTo>
                    <a:pt x="6187" y="784586"/>
                    <a:pt x="0" y="769649"/>
                    <a:pt x="0" y="754074"/>
                  </a:cubicBezTo>
                  <a:lnTo>
                    <a:pt x="0" y="58726"/>
                  </a:lnTo>
                  <a:cubicBezTo>
                    <a:pt x="0" y="43151"/>
                    <a:pt x="6187" y="28214"/>
                    <a:pt x="17200" y="17200"/>
                  </a:cubicBezTo>
                  <a:cubicBezTo>
                    <a:pt x="28214" y="6187"/>
                    <a:pt x="43151" y="0"/>
                    <a:pt x="58726" y="0"/>
                  </a:cubicBezTo>
                  <a:close/>
                </a:path>
              </a:pathLst>
            </a:custGeom>
            <a:solidFill>
              <a:srgbClr val="8AB7E2"/>
            </a:solidFill>
          </p:spPr>
          <p:txBody>
            <a:bodyPr/>
            <a:lstStyle/>
            <a:p>
              <a:pPr algn="ctr"/>
              <a:r>
                <a:rPr lang="en-IN" dirty="0"/>
                <a:t>   </a:t>
              </a:r>
              <a:r>
                <a:rPr lang="en-IN" dirty="0">
                  <a:latin typeface="Aptos Serif" panose="02020604070405020304" pitchFamily="18" charset="0"/>
                  <a:cs typeface="Aptos Serif" panose="02020604070405020304" pitchFamily="18" charset="0"/>
                </a:rPr>
                <a:t>Temporary employees in the service sector.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CF8302-3853-C8F6-5065-469AA78936A0}"/>
                </a:ext>
              </a:extLst>
            </p:cNvPr>
            <p:cNvSpPr txBox="1"/>
            <p:nvPr/>
          </p:nvSpPr>
          <p:spPr>
            <a:xfrm>
              <a:off x="0" y="-57150"/>
              <a:ext cx="1736053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53C597F-B3B1-644E-2368-3FED294D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96" y="1257026"/>
            <a:ext cx="458561" cy="4585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FE0DCC-4181-EC54-8D4B-1BEDAF749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5" y="1331792"/>
            <a:ext cx="311343" cy="31134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CEEFC10-8824-F5BF-C397-3C4CA3334EAE}"/>
              </a:ext>
            </a:extLst>
          </p:cNvPr>
          <p:cNvGrpSpPr/>
          <p:nvPr/>
        </p:nvGrpSpPr>
        <p:grpSpPr>
          <a:xfrm>
            <a:off x="943277" y="1173290"/>
            <a:ext cx="7005523" cy="885877"/>
            <a:chOff x="0" y="-168881"/>
            <a:chExt cx="5077096" cy="981681"/>
          </a:xfrm>
        </p:grpSpPr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3D8EAD92-DC41-9787-14C1-DFBBC21AF4E0}"/>
                </a:ext>
              </a:extLst>
            </p:cNvPr>
            <p:cNvSpPr/>
            <p:nvPr/>
          </p:nvSpPr>
          <p:spPr>
            <a:xfrm>
              <a:off x="3240401" y="-168881"/>
              <a:ext cx="1836695" cy="702323"/>
            </a:xfrm>
            <a:custGeom>
              <a:avLst/>
              <a:gdLst/>
              <a:ahLst/>
              <a:cxnLst/>
              <a:rect l="l" t="t" r="r" b="b"/>
              <a:pathLst>
                <a:path w="1736053" h="812800">
                  <a:moveTo>
                    <a:pt x="58726" y="0"/>
                  </a:moveTo>
                  <a:lnTo>
                    <a:pt x="1677327" y="0"/>
                  </a:lnTo>
                  <a:cubicBezTo>
                    <a:pt x="1692902" y="0"/>
                    <a:pt x="1707840" y="6187"/>
                    <a:pt x="1718853" y="17200"/>
                  </a:cubicBezTo>
                  <a:cubicBezTo>
                    <a:pt x="1729866" y="28214"/>
                    <a:pt x="1736053" y="43151"/>
                    <a:pt x="1736053" y="58726"/>
                  </a:cubicBezTo>
                  <a:lnTo>
                    <a:pt x="1736053" y="754074"/>
                  </a:lnTo>
                  <a:cubicBezTo>
                    <a:pt x="1736053" y="786508"/>
                    <a:pt x="1709761" y="812800"/>
                    <a:pt x="1677327" y="812800"/>
                  </a:cubicBezTo>
                  <a:lnTo>
                    <a:pt x="58726" y="812800"/>
                  </a:lnTo>
                  <a:cubicBezTo>
                    <a:pt x="43151" y="812800"/>
                    <a:pt x="28214" y="806613"/>
                    <a:pt x="17200" y="795600"/>
                  </a:cubicBezTo>
                  <a:cubicBezTo>
                    <a:pt x="6187" y="784586"/>
                    <a:pt x="0" y="769649"/>
                    <a:pt x="0" y="754074"/>
                  </a:cubicBezTo>
                  <a:lnTo>
                    <a:pt x="0" y="58726"/>
                  </a:lnTo>
                  <a:cubicBezTo>
                    <a:pt x="0" y="43151"/>
                    <a:pt x="6187" y="28214"/>
                    <a:pt x="17200" y="17200"/>
                  </a:cubicBezTo>
                  <a:cubicBezTo>
                    <a:pt x="28214" y="6187"/>
                    <a:pt x="43151" y="0"/>
                    <a:pt x="58726" y="0"/>
                  </a:cubicBezTo>
                  <a:close/>
                </a:path>
              </a:pathLst>
            </a:custGeom>
            <a:solidFill>
              <a:srgbClr val="8AB7E2"/>
            </a:solidFill>
          </p:spPr>
          <p:txBody>
            <a:bodyPr/>
            <a:lstStyle/>
            <a:p>
              <a:pPr algn="ctr"/>
              <a:r>
                <a:rPr lang="en-IN" dirty="0">
                  <a:latin typeface="Aptos Serif" panose="02020604070405020304" pitchFamily="18" charset="0"/>
                  <a:cs typeface="Aptos Serif" panose="02020604070405020304" pitchFamily="18" charset="0"/>
                </a:rPr>
                <a:t> Anabond 666, Bolt, Hydraulic Oil kept constantly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3EA874-D0A9-C116-0CB9-42A11638B021}"/>
                </a:ext>
              </a:extLst>
            </p:cNvPr>
            <p:cNvSpPr txBox="1"/>
            <p:nvPr/>
          </p:nvSpPr>
          <p:spPr>
            <a:xfrm>
              <a:off x="0" y="-57150"/>
              <a:ext cx="1736053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B96B1611-093D-A298-01BD-9E1D8A705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273" y="1257026"/>
            <a:ext cx="457240" cy="4572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041A31-3BE6-971A-5A5A-111C96F42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311" y="1337953"/>
            <a:ext cx="295386" cy="29538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EFAB49B-DB6F-4822-C20B-9B55C42C4380}"/>
              </a:ext>
            </a:extLst>
          </p:cNvPr>
          <p:cNvGrpSpPr/>
          <p:nvPr/>
        </p:nvGrpSpPr>
        <p:grpSpPr>
          <a:xfrm>
            <a:off x="887918" y="1281866"/>
            <a:ext cx="2510177" cy="1657826"/>
            <a:chOff x="-83142" y="-57150"/>
            <a:chExt cx="1819195" cy="1837113"/>
          </a:xfrm>
        </p:grpSpPr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73B247F0-31D0-42D2-7031-8887889D59FD}"/>
                </a:ext>
              </a:extLst>
            </p:cNvPr>
            <p:cNvSpPr/>
            <p:nvPr/>
          </p:nvSpPr>
          <p:spPr>
            <a:xfrm>
              <a:off x="-83142" y="1086228"/>
              <a:ext cx="1668626" cy="693735"/>
            </a:xfrm>
            <a:custGeom>
              <a:avLst/>
              <a:gdLst/>
              <a:ahLst/>
              <a:cxnLst/>
              <a:rect l="l" t="t" r="r" b="b"/>
              <a:pathLst>
                <a:path w="1736053" h="812800">
                  <a:moveTo>
                    <a:pt x="58726" y="0"/>
                  </a:moveTo>
                  <a:lnTo>
                    <a:pt x="1677327" y="0"/>
                  </a:lnTo>
                  <a:cubicBezTo>
                    <a:pt x="1692902" y="0"/>
                    <a:pt x="1707840" y="6187"/>
                    <a:pt x="1718853" y="17200"/>
                  </a:cubicBezTo>
                  <a:cubicBezTo>
                    <a:pt x="1729866" y="28214"/>
                    <a:pt x="1736053" y="43151"/>
                    <a:pt x="1736053" y="58726"/>
                  </a:cubicBezTo>
                  <a:lnTo>
                    <a:pt x="1736053" y="754074"/>
                  </a:lnTo>
                  <a:cubicBezTo>
                    <a:pt x="1736053" y="786508"/>
                    <a:pt x="1709761" y="812800"/>
                    <a:pt x="1677327" y="812800"/>
                  </a:cubicBezTo>
                  <a:lnTo>
                    <a:pt x="58726" y="812800"/>
                  </a:lnTo>
                  <a:cubicBezTo>
                    <a:pt x="43151" y="812800"/>
                    <a:pt x="28214" y="806613"/>
                    <a:pt x="17200" y="795600"/>
                  </a:cubicBezTo>
                  <a:cubicBezTo>
                    <a:pt x="6187" y="784586"/>
                    <a:pt x="0" y="769649"/>
                    <a:pt x="0" y="754074"/>
                  </a:cubicBezTo>
                  <a:lnTo>
                    <a:pt x="0" y="58726"/>
                  </a:lnTo>
                  <a:cubicBezTo>
                    <a:pt x="0" y="43151"/>
                    <a:pt x="6187" y="28214"/>
                    <a:pt x="17200" y="17200"/>
                  </a:cubicBezTo>
                  <a:cubicBezTo>
                    <a:pt x="28214" y="6187"/>
                    <a:pt x="43151" y="0"/>
                    <a:pt x="58726" y="0"/>
                  </a:cubicBezTo>
                  <a:close/>
                </a:path>
              </a:pathLst>
            </a:custGeom>
            <a:solidFill>
              <a:srgbClr val="8AB7E2"/>
            </a:solidFill>
          </p:spPr>
          <p:txBody>
            <a:bodyPr/>
            <a:lstStyle/>
            <a:p>
              <a:pPr algn="ctr"/>
              <a:r>
                <a:rPr lang="en-IN" sz="1200" dirty="0">
                  <a:latin typeface="Aptos Serif" panose="02020604070405020304" pitchFamily="18" charset="0"/>
                  <a:cs typeface="Aptos Serif" panose="02020604070405020304" pitchFamily="18" charset="0"/>
                </a:rPr>
                <a:t> Prioritizing customers based on Revenue &amp; Frequency.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2718B2-445E-2443-2AA2-239577B17E82}"/>
                </a:ext>
              </a:extLst>
            </p:cNvPr>
            <p:cNvSpPr txBox="1"/>
            <p:nvPr/>
          </p:nvSpPr>
          <p:spPr>
            <a:xfrm>
              <a:off x="0" y="-57150"/>
              <a:ext cx="1736053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56171AE5-5A29-1238-7820-6F665FDEA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17" y="2393162"/>
            <a:ext cx="457240" cy="45724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7CB7AC5-0A66-DA4D-CEF9-10371E7B78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147" y="2470513"/>
            <a:ext cx="275130" cy="27513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30" name="Freeform 13">
            <a:extLst>
              <a:ext uri="{FF2B5EF4-FFF2-40B4-BE49-F238E27FC236}">
                <a16:creationId xmlns:a16="http://schemas.microsoft.com/office/drawing/2014/main" id="{CECB824B-5E22-5084-B471-202A584A72B5}"/>
              </a:ext>
            </a:extLst>
          </p:cNvPr>
          <p:cNvSpPr/>
          <p:nvPr/>
        </p:nvSpPr>
        <p:spPr>
          <a:xfrm>
            <a:off x="5407312" y="2295062"/>
            <a:ext cx="2534325" cy="626032"/>
          </a:xfrm>
          <a:custGeom>
            <a:avLst/>
            <a:gdLst/>
            <a:ahLst/>
            <a:cxnLst/>
            <a:rect l="l" t="t" r="r" b="b"/>
            <a:pathLst>
              <a:path w="1736053" h="812800">
                <a:moveTo>
                  <a:pt x="58726" y="0"/>
                </a:moveTo>
                <a:lnTo>
                  <a:pt x="1677327" y="0"/>
                </a:lnTo>
                <a:cubicBezTo>
                  <a:pt x="1692902" y="0"/>
                  <a:pt x="1707840" y="6187"/>
                  <a:pt x="1718853" y="17200"/>
                </a:cubicBezTo>
                <a:cubicBezTo>
                  <a:pt x="1729866" y="28214"/>
                  <a:pt x="1736053" y="43151"/>
                  <a:pt x="1736053" y="58726"/>
                </a:cubicBezTo>
                <a:lnTo>
                  <a:pt x="1736053" y="754074"/>
                </a:lnTo>
                <a:cubicBezTo>
                  <a:pt x="1736053" y="786508"/>
                  <a:pt x="1709761" y="812800"/>
                  <a:pt x="1677327" y="812800"/>
                </a:cubicBezTo>
                <a:lnTo>
                  <a:pt x="58726" y="812800"/>
                </a:lnTo>
                <a:cubicBezTo>
                  <a:pt x="43151" y="812800"/>
                  <a:pt x="28214" y="806613"/>
                  <a:pt x="17200" y="795600"/>
                </a:cubicBezTo>
                <a:cubicBezTo>
                  <a:pt x="6187" y="784586"/>
                  <a:pt x="0" y="769649"/>
                  <a:pt x="0" y="754074"/>
                </a:cubicBezTo>
                <a:lnTo>
                  <a:pt x="0" y="58726"/>
                </a:lnTo>
                <a:cubicBezTo>
                  <a:pt x="0" y="43151"/>
                  <a:pt x="6187" y="28214"/>
                  <a:pt x="17200" y="17200"/>
                </a:cubicBezTo>
                <a:cubicBezTo>
                  <a:pt x="28214" y="6187"/>
                  <a:pt x="43151" y="0"/>
                  <a:pt x="58726" y="0"/>
                </a:cubicBezTo>
                <a:close/>
              </a:path>
            </a:pathLst>
          </a:custGeom>
          <a:solidFill>
            <a:srgbClr val="8AB7E2"/>
          </a:solidFill>
        </p:spPr>
        <p:txBody>
          <a:bodyPr/>
          <a:lstStyle/>
          <a:p>
            <a:pPr algn="ctr"/>
            <a:r>
              <a:rPr lang="en-IN" dirty="0">
                <a:latin typeface="Aptos Serif" panose="02020604070405020304" pitchFamily="18" charset="0"/>
                <a:cs typeface="Aptos Serif" panose="02020604070405020304" pitchFamily="18" charset="0"/>
              </a:rPr>
              <a:t> Transportation of stock at the month of Jan - Mar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6A5053F-ED7C-109D-8E82-1AA9452B22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3365" y="2379458"/>
            <a:ext cx="457240" cy="45724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BD967A1-355C-5D70-B3CC-117E7D6822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4375" y="2450168"/>
            <a:ext cx="295219" cy="27374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33" name="Freeform 13">
            <a:extLst>
              <a:ext uri="{FF2B5EF4-FFF2-40B4-BE49-F238E27FC236}">
                <a16:creationId xmlns:a16="http://schemas.microsoft.com/office/drawing/2014/main" id="{21E2C281-B0C8-5414-5A6E-299489123C61}"/>
              </a:ext>
            </a:extLst>
          </p:cNvPr>
          <p:cNvSpPr/>
          <p:nvPr/>
        </p:nvSpPr>
        <p:spPr>
          <a:xfrm>
            <a:off x="818484" y="3531338"/>
            <a:ext cx="2302418" cy="626032"/>
          </a:xfrm>
          <a:custGeom>
            <a:avLst/>
            <a:gdLst/>
            <a:ahLst/>
            <a:cxnLst/>
            <a:rect l="l" t="t" r="r" b="b"/>
            <a:pathLst>
              <a:path w="1736053" h="812800">
                <a:moveTo>
                  <a:pt x="58726" y="0"/>
                </a:moveTo>
                <a:lnTo>
                  <a:pt x="1677327" y="0"/>
                </a:lnTo>
                <a:cubicBezTo>
                  <a:pt x="1692902" y="0"/>
                  <a:pt x="1707840" y="6187"/>
                  <a:pt x="1718853" y="17200"/>
                </a:cubicBezTo>
                <a:cubicBezTo>
                  <a:pt x="1729866" y="28214"/>
                  <a:pt x="1736053" y="43151"/>
                  <a:pt x="1736053" y="58726"/>
                </a:cubicBezTo>
                <a:lnTo>
                  <a:pt x="1736053" y="754074"/>
                </a:lnTo>
                <a:cubicBezTo>
                  <a:pt x="1736053" y="786508"/>
                  <a:pt x="1709761" y="812800"/>
                  <a:pt x="1677327" y="812800"/>
                </a:cubicBezTo>
                <a:lnTo>
                  <a:pt x="58726" y="812800"/>
                </a:lnTo>
                <a:cubicBezTo>
                  <a:pt x="43151" y="812800"/>
                  <a:pt x="28214" y="806613"/>
                  <a:pt x="17200" y="795600"/>
                </a:cubicBezTo>
                <a:cubicBezTo>
                  <a:pt x="6187" y="784586"/>
                  <a:pt x="0" y="769649"/>
                  <a:pt x="0" y="754074"/>
                </a:cubicBezTo>
                <a:lnTo>
                  <a:pt x="0" y="58726"/>
                </a:lnTo>
                <a:cubicBezTo>
                  <a:pt x="0" y="43151"/>
                  <a:pt x="6187" y="28214"/>
                  <a:pt x="17200" y="17200"/>
                </a:cubicBezTo>
                <a:cubicBezTo>
                  <a:pt x="28214" y="6187"/>
                  <a:pt x="43151" y="0"/>
                  <a:pt x="58726" y="0"/>
                </a:cubicBezTo>
                <a:close/>
              </a:path>
            </a:pathLst>
          </a:custGeom>
          <a:solidFill>
            <a:srgbClr val="8AB7E2"/>
          </a:solidFill>
        </p:spPr>
        <p:txBody>
          <a:bodyPr/>
          <a:lstStyle/>
          <a:p>
            <a:pPr algn="ctr"/>
            <a:r>
              <a:rPr lang="en-IN" sz="1200" dirty="0">
                <a:latin typeface="Aptos Serif" panose="02020604070405020304" pitchFamily="18" charset="0"/>
                <a:cs typeface="Aptos Serif" panose="02020604070405020304" pitchFamily="18" charset="0"/>
              </a:rPr>
              <a:t>Brack Pad and Rectifier Lugs  are seasonal purchase and kept in stock. </a:t>
            </a:r>
          </a:p>
        </p:txBody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8DA8CDB0-CF8C-268F-4C78-79B7EB0FB99C}"/>
              </a:ext>
            </a:extLst>
          </p:cNvPr>
          <p:cNvSpPr/>
          <p:nvPr/>
        </p:nvSpPr>
        <p:spPr>
          <a:xfrm>
            <a:off x="5438697" y="3501890"/>
            <a:ext cx="2510103" cy="655480"/>
          </a:xfrm>
          <a:custGeom>
            <a:avLst/>
            <a:gdLst/>
            <a:ahLst/>
            <a:cxnLst/>
            <a:rect l="l" t="t" r="r" b="b"/>
            <a:pathLst>
              <a:path w="1736053" h="812800">
                <a:moveTo>
                  <a:pt x="58726" y="0"/>
                </a:moveTo>
                <a:lnTo>
                  <a:pt x="1677327" y="0"/>
                </a:lnTo>
                <a:cubicBezTo>
                  <a:pt x="1692902" y="0"/>
                  <a:pt x="1707840" y="6187"/>
                  <a:pt x="1718853" y="17200"/>
                </a:cubicBezTo>
                <a:cubicBezTo>
                  <a:pt x="1729866" y="28214"/>
                  <a:pt x="1736053" y="43151"/>
                  <a:pt x="1736053" y="58726"/>
                </a:cubicBezTo>
                <a:lnTo>
                  <a:pt x="1736053" y="754074"/>
                </a:lnTo>
                <a:cubicBezTo>
                  <a:pt x="1736053" y="786508"/>
                  <a:pt x="1709761" y="812800"/>
                  <a:pt x="1677327" y="812800"/>
                </a:cubicBezTo>
                <a:lnTo>
                  <a:pt x="58726" y="812800"/>
                </a:lnTo>
                <a:cubicBezTo>
                  <a:pt x="43151" y="812800"/>
                  <a:pt x="28214" y="806613"/>
                  <a:pt x="17200" y="795600"/>
                </a:cubicBezTo>
                <a:cubicBezTo>
                  <a:pt x="6187" y="784586"/>
                  <a:pt x="0" y="769649"/>
                  <a:pt x="0" y="754074"/>
                </a:cubicBezTo>
                <a:lnTo>
                  <a:pt x="0" y="58726"/>
                </a:lnTo>
                <a:cubicBezTo>
                  <a:pt x="0" y="43151"/>
                  <a:pt x="6187" y="28214"/>
                  <a:pt x="17200" y="17200"/>
                </a:cubicBezTo>
                <a:cubicBezTo>
                  <a:pt x="28214" y="6187"/>
                  <a:pt x="43151" y="0"/>
                  <a:pt x="58726" y="0"/>
                </a:cubicBezTo>
                <a:close/>
              </a:path>
            </a:pathLst>
          </a:custGeom>
          <a:solidFill>
            <a:srgbClr val="8AB7E2"/>
          </a:solidFill>
        </p:spPr>
        <p:txBody>
          <a:bodyPr/>
          <a:lstStyle/>
          <a:p>
            <a:pPr algn="ctr"/>
            <a:r>
              <a:rPr lang="en-IN" sz="1200" dirty="0">
                <a:latin typeface="Aptos Serif" panose="02020604070405020304" pitchFamily="18" charset="0"/>
                <a:cs typeface="Aptos Serif" panose="02020604070405020304" pitchFamily="18" charset="0"/>
              </a:rPr>
              <a:t>Expand Business and high attention towards seasonal months.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5A76597-7B8F-9BB2-8A82-D63D3B094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400" y="3607688"/>
            <a:ext cx="457240" cy="45724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C0BB7F7-2176-55BE-43BF-7531FAA193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1721" y="3581328"/>
            <a:ext cx="457240" cy="45724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9E8EC22-FFC8-066D-9391-47C81B5554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3323" y="3674081"/>
            <a:ext cx="329954" cy="32445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9052601-6B16-9FFF-3AD7-8173477EDE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6590" y="3622708"/>
            <a:ext cx="347502" cy="34750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747986612"/>
      </p:ext>
    </p:extLst>
  </p:cSld>
  <p:clrMapOvr>
    <a:masterClrMapping/>
  </p:clrMapOvr>
</p:sld>
</file>

<file path=ppt/theme/theme1.xml><?xml version="1.0" encoding="utf-8"?>
<a:theme xmlns:a="http://schemas.openxmlformats.org/drawingml/2006/main" name="Statistics and Probability: Data Analysis and Interpretation - Math - 10th grade by Slidesgo">
  <a:themeElements>
    <a:clrScheme name="Simple Light">
      <a:dk1>
        <a:srgbClr val="1F3374"/>
      </a:dk1>
      <a:lt1>
        <a:srgbClr val="F8F8F8"/>
      </a:lt1>
      <a:dk2>
        <a:srgbClr val="304BA6"/>
      </a:dk2>
      <a:lt2>
        <a:srgbClr val="D8E4F7"/>
      </a:lt2>
      <a:accent1>
        <a:srgbClr val="CB6EBE"/>
      </a:accent1>
      <a:accent2>
        <a:srgbClr val="F8C220"/>
      </a:accent2>
      <a:accent3>
        <a:srgbClr val="F05555"/>
      </a:accent3>
      <a:accent4>
        <a:srgbClr val="EFEFEF"/>
      </a:accent4>
      <a:accent5>
        <a:srgbClr val="FFFFFF"/>
      </a:accent5>
      <a:accent6>
        <a:srgbClr val="FFFFFF"/>
      </a:accent6>
      <a:hlink>
        <a:srgbClr val="1F33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3186</TotalTime>
  <Words>495</Words>
  <Application>Microsoft Office PowerPoint</Application>
  <PresentationFormat>On-screen Show (16:9)</PresentationFormat>
  <Paragraphs>79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Titillium Web</vt:lpstr>
      <vt:lpstr>Algerian</vt:lpstr>
      <vt:lpstr>Aptos ExtraBold</vt:lpstr>
      <vt:lpstr>Arial Black</vt:lpstr>
      <vt:lpstr>Aptos Black</vt:lpstr>
      <vt:lpstr>Barlow Semi Condensed</vt:lpstr>
      <vt:lpstr>Bahnschrift</vt:lpstr>
      <vt:lpstr>Aptos Serif</vt:lpstr>
      <vt:lpstr>Arial</vt:lpstr>
      <vt:lpstr>Anaheim</vt:lpstr>
      <vt:lpstr>Wingdings</vt:lpstr>
      <vt:lpstr>Amasis MT Pro Medium</vt:lpstr>
      <vt:lpstr>Statistics and Probability: Data Analysis and Interpretation - Math - 10th grade by Slidesgo</vt:lpstr>
      <vt:lpstr>SALES PATTERN ANALYIS  &amp; PROFIT MAXIMIZATION AT WIND SPARE PARTS 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Dhina</dc:creator>
  <cp:lastModifiedBy>Dhinakar S P</cp:lastModifiedBy>
  <cp:revision>9</cp:revision>
  <dcterms:modified xsi:type="dcterms:W3CDTF">2024-12-31T02:43:40Z</dcterms:modified>
</cp:coreProperties>
</file>