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6EA6-E5B3-472E-92EE-6ADF1A454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2027E-8DF9-429B-8B9E-113066530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3D96-C675-48C1-8B8E-00238BF7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053E-232D-4F32-808D-81516A2C6C2D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58487-5DB5-4FA8-954C-F2DC3491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E533-261E-4063-AE01-19D5396A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8728-808F-4122-9688-7C5E84D4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7095-976B-456B-A099-127CF7D0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981FD-96A4-4675-80AB-8D1E2299A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C98D-2631-4B20-9D31-E2BC3859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053E-232D-4F32-808D-81516A2C6C2D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C642-7158-4FA6-8600-ACB272EF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C9A6-A66E-4C4D-8673-AEE66A3B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8728-808F-4122-9688-7C5E84D4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71AC2-F09A-4648-A5A8-D6C2EF33C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E5EB3-6C52-4EC1-80E6-A38E5BB75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3C22-8E09-49F7-B899-E69A5941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053E-232D-4F32-808D-81516A2C6C2D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4FD2-B5EA-4F35-BBA9-9CCAE951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2BF55-5F65-4F12-B6C3-0C34A617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8728-808F-4122-9688-7C5E84D4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8370-1EE1-4359-87A0-45A909A4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175C-3F91-48DB-B326-89511742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4A3FB-EFD3-44CB-BA90-CA513E37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053E-232D-4F32-808D-81516A2C6C2D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0938-263C-4573-A53B-EF42FEBF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EC370-7135-4CAF-B7D1-F45183CE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8728-808F-4122-9688-7C5E84D4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5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348F-E9F0-4C2A-8D75-6266F029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541BF-49C0-4A7F-BA92-B77180B9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D3C23-85D8-431F-AEB5-42C463AA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053E-232D-4F32-808D-81516A2C6C2D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7272-D037-472D-A58E-EC7305E4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6FE95-82A4-4301-AA34-F1CEA063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8728-808F-4122-9688-7C5E84D4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6CAF-4590-417D-B898-E1DB79A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F4FD-AE11-476D-B15E-6004ABD23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F478D-6513-4941-B5D2-10B58E61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835A2-9D07-45E3-8C2A-4D5518E4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053E-232D-4F32-808D-81516A2C6C2D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092D-17DB-4B71-9A99-4FD2FD88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0775D-73AA-4E40-9ACF-494DC4C6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8728-808F-4122-9688-7C5E84D4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0CB4-44AC-47C2-832E-C1F2574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EE0D-B4AA-4EB0-9BB4-443018E65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1CF0D-89F3-4728-98FE-0BD7CFA89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EE0DB-27FE-4D8D-A44F-13BB83B11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25EE3-A55F-4D6E-9F86-41B04C2C6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1F18C-A1B2-4CFE-B820-E318C270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053E-232D-4F32-808D-81516A2C6C2D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51199-57A6-42A9-B2A7-9BB36FB2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33FB1-0289-475E-9313-193A6132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8728-808F-4122-9688-7C5E84D4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04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8D6C-8A64-4F18-A5AD-6249A52A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9A0B1-1A29-45A4-9B89-F4202720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053E-232D-4F32-808D-81516A2C6C2D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2705D-C7B8-4138-A54E-80F9489D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28F8B-75C9-4C6B-9E4C-70ADDFB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8728-808F-4122-9688-7C5E84D4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31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D5E4E-C5D6-432C-BB37-3522123E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053E-232D-4F32-808D-81516A2C6C2D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C3ADF-ACE3-46A6-A28E-65D4BD9C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667AF-E900-4BA2-BEB4-FED96B6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8728-808F-4122-9688-7C5E84D4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D393-DA60-472B-8DC8-9ECDF110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591C-F5F3-4214-9A2A-1C3EFCCF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D57E-C152-4D53-95EB-18BF595F3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F4964-78CD-45E3-BC39-7DDDD457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053E-232D-4F32-808D-81516A2C6C2D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648B5-FACF-4697-9A07-2FCA6F90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DFCD6-9008-4E67-B32F-C89934FC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8728-808F-4122-9688-7C5E84D4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2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E012-47F1-4978-9E0C-B27D21F6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51A66-53A3-4E19-9C49-EC9BA9278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6FE72-6218-4CEC-9955-E37A390F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5620-6C13-43DF-88A6-BF5BE3D3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8053E-232D-4F32-808D-81516A2C6C2D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EBEC1-A0E4-4380-A758-B66E8A81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4BF2D-3DE7-406B-880C-E25894F5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8728-808F-4122-9688-7C5E84D4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6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9432F-E28E-40F3-A6DC-665A4298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14BAE-2405-460E-ABC7-5331E019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D64A-B292-4737-AFB1-2CE754B7A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8053E-232D-4F32-808D-81516A2C6C2D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D6D92-60AC-4007-910F-430451B4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16BA-4001-4827-9D1B-983C0874A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78728-808F-4122-9688-7C5E84D4B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0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720D-7F67-4F8E-8B99-A7F938EBD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1DF17-532C-4F86-B474-CB8EC6802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III</a:t>
            </a:r>
          </a:p>
        </p:txBody>
      </p:sp>
    </p:spTree>
    <p:extLst>
      <p:ext uri="{BB962C8B-B14F-4D97-AF65-F5344CB8AC3E}">
        <p14:creationId xmlns:p14="http://schemas.microsoft.com/office/powerpoint/2010/main" val="38579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8FA6-BABC-453D-BD9F-D38696B6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/>
          <a:lstStyle/>
          <a:p>
            <a:r>
              <a:rPr lang="fr-FR" b="1" dirty="0" err="1"/>
              <a:t>Proper</a:t>
            </a:r>
            <a:r>
              <a:rPr lang="fr-FR" b="1" dirty="0"/>
              <a:t> usage:</a:t>
            </a:r>
            <a:endParaRPr lang="en-IN" sz="2400" b="1" dirty="0"/>
          </a:p>
          <a:p>
            <a:pPr lvl="1"/>
            <a:r>
              <a:rPr lang="fr-FR" dirty="0"/>
              <a:t>To manage a set of </a:t>
            </a:r>
            <a:r>
              <a:rPr lang="fr-FR" dirty="0" err="1"/>
              <a:t>objects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do not </a:t>
            </a:r>
            <a:r>
              <a:rPr lang="fr-FR" dirty="0" err="1"/>
              <a:t>necessarily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contained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are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constrained</a:t>
            </a:r>
            <a:r>
              <a:rPr lang="fr-FR" dirty="0"/>
              <a:t>.</a:t>
            </a:r>
            <a:endParaRPr lang="en-IN" sz="2000" dirty="0"/>
          </a:p>
          <a:p>
            <a:r>
              <a:rPr lang="fr-FR" b="1" dirty="0" err="1"/>
              <a:t>Advantages</a:t>
            </a:r>
            <a:r>
              <a:rPr lang="fr-FR" b="1" dirty="0"/>
              <a:t>:</a:t>
            </a:r>
            <a:endParaRPr lang="en-IN" sz="2400" b="1" dirty="0"/>
          </a:p>
          <a:p>
            <a:pPr lvl="1"/>
            <a:r>
              <a:rPr lang="fr-FR" dirty="0" err="1"/>
              <a:t>Provides</a:t>
            </a:r>
            <a:r>
              <a:rPr lang="fr-FR" dirty="0"/>
              <a:t> a </a:t>
            </a:r>
            <a:r>
              <a:rPr lang="fr-FR" dirty="0" err="1"/>
              <a:t>grouping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Preserves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management </a:t>
            </a:r>
            <a:r>
              <a:rPr lang="fr-FR" dirty="0" err="1"/>
              <a:t>capabilities</a:t>
            </a:r>
            <a:r>
              <a:rPr lang="fr-FR" dirty="0"/>
              <a:t> of the multiple document interface.</a:t>
            </a:r>
            <a:endParaRPr lang="en-IN" sz="2000" dirty="0"/>
          </a:p>
          <a:p>
            <a:pPr lvl="1"/>
            <a:r>
              <a:rPr lang="fr-FR" dirty="0" err="1"/>
              <a:t>Provides</a:t>
            </a:r>
            <a:r>
              <a:rPr lang="fr-FR" dirty="0"/>
              <a:t> the </a:t>
            </a:r>
            <a:r>
              <a:rPr lang="fr-FR" dirty="0" err="1"/>
              <a:t>greatest</a:t>
            </a:r>
            <a:r>
              <a:rPr lang="fr-FR" dirty="0"/>
              <a:t> </a:t>
            </a:r>
            <a:r>
              <a:rPr lang="fr-FR" dirty="0" err="1"/>
              <a:t>flexibility</a:t>
            </a:r>
            <a:r>
              <a:rPr lang="fr-FR" dirty="0"/>
              <a:t> in the placement and arrangement of </a:t>
            </a:r>
            <a:r>
              <a:rPr lang="fr-FR" dirty="0" err="1"/>
              <a:t>windows</a:t>
            </a:r>
            <a:r>
              <a:rPr lang="fr-FR" dirty="0"/>
              <a:t>.</a:t>
            </a:r>
          </a:p>
          <a:p>
            <a:r>
              <a:rPr lang="fr-FR" b="1" dirty="0" err="1"/>
              <a:t>Disadvantage</a:t>
            </a:r>
            <a:r>
              <a:rPr lang="fr-FR" b="1" dirty="0"/>
              <a:t>:</a:t>
            </a:r>
          </a:p>
          <a:p>
            <a:pPr lvl="1"/>
            <a:r>
              <a:rPr lang="fr-FR" dirty="0" err="1"/>
              <a:t>Increased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due to </a:t>
            </a:r>
            <a:r>
              <a:rPr lang="fr-FR" dirty="0" err="1"/>
              <a:t>difficulty</a:t>
            </a:r>
            <a:r>
              <a:rPr lang="fr-FR" dirty="0"/>
              <a:t> in </a:t>
            </a:r>
            <a:r>
              <a:rPr lang="fr-FR" dirty="0" err="1"/>
              <a:t>differentiating</a:t>
            </a:r>
            <a:r>
              <a:rPr lang="fr-FR" dirty="0"/>
              <a:t> </a:t>
            </a:r>
            <a:r>
              <a:rPr lang="fr-FR" dirty="0" err="1"/>
              <a:t>peer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of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of </a:t>
            </a:r>
            <a:r>
              <a:rPr lang="fr-FR" dirty="0" err="1"/>
              <a:t>other</a:t>
            </a:r>
            <a:r>
              <a:rPr lang="fr-FR" dirty="0"/>
              <a:t>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80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1396-10C9-48F2-987B-53A02FDF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ORGANIZING WINDOW FUNCTIONS: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8680-5FBA-433A-A14A-84618F80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WINDOW ORGANIZATION:</a:t>
            </a:r>
          </a:p>
          <a:p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to support user </a:t>
            </a:r>
            <a:r>
              <a:rPr lang="fr-FR" dirty="0" err="1"/>
              <a:t>tasks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Support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in the </a:t>
            </a:r>
            <a:r>
              <a:rPr lang="fr-FR" dirty="0" err="1"/>
              <a:t>most</a:t>
            </a:r>
            <a:r>
              <a:rPr lang="fr-FR" dirty="0"/>
              <a:t> efficient </a:t>
            </a:r>
            <a:r>
              <a:rPr lang="fr-FR" dirty="0" err="1"/>
              <a:t>sequence</a:t>
            </a:r>
            <a:r>
              <a:rPr lang="fr-FR" dirty="0"/>
              <a:t> of </a:t>
            </a:r>
            <a:r>
              <a:rPr lang="fr-FR" dirty="0" err="1"/>
              <a:t>steps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Use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to:</a:t>
            </a:r>
            <a:endParaRPr lang="en-IN" sz="2400" dirty="0"/>
          </a:p>
          <a:p>
            <a:pPr lvl="1"/>
            <a:r>
              <a:rPr lang="fr-FR" dirty="0"/>
              <a:t>Begin an interaction and </a:t>
            </a:r>
            <a:r>
              <a:rPr lang="fr-FR" dirty="0" err="1"/>
              <a:t>provide</a:t>
            </a:r>
            <a:r>
              <a:rPr lang="fr-FR" dirty="0"/>
              <a:t> a top-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for </a:t>
            </a:r>
            <a:r>
              <a:rPr lang="fr-FR" dirty="0" err="1"/>
              <a:t>dependent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Perform</a:t>
            </a:r>
            <a:r>
              <a:rPr lang="fr-FR" dirty="0"/>
              <a:t> a major interaction.</a:t>
            </a:r>
            <a:endParaRPr lang="en-IN" sz="2000" dirty="0"/>
          </a:p>
          <a:p>
            <a:r>
              <a:rPr lang="fr-FR" dirty="0"/>
              <a:t>Use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to:</a:t>
            </a:r>
            <a:endParaRPr lang="en-IN" sz="2400" dirty="0"/>
          </a:p>
          <a:p>
            <a:pPr lvl="1"/>
            <a:r>
              <a:rPr lang="fr-FR" dirty="0" err="1"/>
              <a:t>Extend</a:t>
            </a:r>
            <a:r>
              <a:rPr lang="fr-FR" dirty="0"/>
              <a:t> the interaction.</a:t>
            </a:r>
            <a:endParaRPr lang="en-IN" sz="2000" dirty="0"/>
          </a:p>
          <a:p>
            <a:pPr lvl="1"/>
            <a:r>
              <a:rPr lang="fr-FR" dirty="0" err="1"/>
              <a:t>Obtain</a:t>
            </a:r>
            <a:r>
              <a:rPr lang="fr-FR" dirty="0"/>
              <a:t> or display </a:t>
            </a:r>
            <a:r>
              <a:rPr lang="fr-FR" dirty="0" err="1"/>
              <a:t>supplemental</a:t>
            </a:r>
            <a:r>
              <a:rPr lang="fr-FR" dirty="0"/>
              <a:t> information </a:t>
            </a:r>
            <a:r>
              <a:rPr lang="fr-FR" dirty="0" err="1"/>
              <a:t>related</a:t>
            </a:r>
            <a:r>
              <a:rPr lang="fr-FR" dirty="0"/>
              <a:t> to the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000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7262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AA21-25FE-473D-8CD1-B9EFE97D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646876"/>
          </a:xfrm>
        </p:spPr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dialog</a:t>
            </a:r>
            <a:r>
              <a:rPr lang="fr-FR" dirty="0"/>
              <a:t> boxes for:</a:t>
            </a:r>
            <a:endParaRPr lang="en-IN" sz="2400" dirty="0"/>
          </a:p>
          <a:p>
            <a:pPr lvl="1"/>
            <a:r>
              <a:rPr lang="fr-FR" dirty="0" err="1"/>
              <a:t>Infrequently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or </a:t>
            </a:r>
            <a:r>
              <a:rPr lang="fr-FR" dirty="0" err="1"/>
              <a:t>needed</a:t>
            </a:r>
            <a:r>
              <a:rPr lang="fr-FR" dirty="0"/>
              <a:t> information.</a:t>
            </a:r>
            <a:endParaRPr lang="en-IN" sz="2000" dirty="0"/>
          </a:p>
          <a:p>
            <a:pPr lvl="1"/>
            <a:r>
              <a:rPr lang="fr-FR" dirty="0"/>
              <a:t>“Nice-to-know” information.</a:t>
            </a:r>
            <a:endParaRPr lang="en-IN" sz="2000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fr-FR" b="1" dirty="0"/>
              <a:t>NUMBER OF WINDOWS:</a:t>
            </a:r>
            <a:endParaRPr lang="en-IN" dirty="0"/>
          </a:p>
          <a:p>
            <a:r>
              <a:rPr lang="fr-FR" dirty="0" err="1"/>
              <a:t>Minimize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accomplish</a:t>
            </a:r>
            <a:r>
              <a:rPr lang="fr-FR" dirty="0"/>
              <a:t> an objective.</a:t>
            </a:r>
            <a:endParaRPr lang="en-IN" sz="2400" dirty="0"/>
          </a:p>
          <a:p>
            <a:r>
              <a:rPr lang="fr-FR" dirty="0"/>
              <a:t>The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rule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 err="1"/>
              <a:t>Minimize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accomplish</a:t>
            </a:r>
            <a:r>
              <a:rPr lang="fr-FR" dirty="0"/>
              <a:t> an objective.</a:t>
            </a:r>
            <a:endParaRPr lang="en-IN" sz="2200" dirty="0"/>
          </a:p>
          <a:p>
            <a:pPr lvl="1"/>
            <a:r>
              <a:rPr lang="fr-FR" dirty="0"/>
              <a:t>Use a single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whenever</a:t>
            </a:r>
            <a:r>
              <a:rPr lang="fr-FR" dirty="0"/>
              <a:t> possible. </a:t>
            </a:r>
          </a:p>
          <a:p>
            <a:pPr lvl="1"/>
            <a:r>
              <a:rPr lang="fr-FR" dirty="0" err="1"/>
              <a:t>Consider</a:t>
            </a:r>
            <a:r>
              <a:rPr lang="fr-FR" dirty="0"/>
              <a:t>, </a:t>
            </a:r>
            <a:r>
              <a:rPr lang="fr-FR" dirty="0" err="1"/>
              <a:t>however</a:t>
            </a:r>
            <a:r>
              <a:rPr lang="fr-FR" dirty="0"/>
              <a:t>, the </a:t>
            </a:r>
            <a:r>
              <a:rPr lang="fr-FR" dirty="0" err="1"/>
              <a:t>user’s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clutter</a:t>
            </a:r>
            <a:r>
              <a:rPr lang="fr-FR" dirty="0"/>
              <a:t> up a single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rarely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information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placed</a:t>
            </a:r>
            <a:r>
              <a:rPr lang="fr-FR" dirty="0"/>
              <a:t> on a second, </a:t>
            </a:r>
            <a:r>
              <a:rPr lang="fr-FR" dirty="0" err="1"/>
              <a:t>infrequently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,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5064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E530-701D-4854-A2A7-0581874B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WINDOW OPERATIONS: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FF16-D6FE-43E6-96B9-B7E0ACF8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IN" b="1" dirty="0"/>
              <a:t>ACTIVE WINDOWS:</a:t>
            </a:r>
          </a:p>
          <a:p>
            <a:r>
              <a:rPr lang="fr-FR" dirty="0"/>
              <a:t>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made active </a:t>
            </a:r>
            <a:r>
              <a:rPr lang="fr-FR" dirty="0" err="1"/>
              <a:t>with</a:t>
            </a:r>
            <a:r>
              <a:rPr lang="fr-FR" dirty="0"/>
              <a:t> as few </a:t>
            </a:r>
            <a:r>
              <a:rPr lang="fr-FR" dirty="0" err="1"/>
              <a:t>steps</a:t>
            </a:r>
            <a:r>
              <a:rPr lang="fr-FR" dirty="0"/>
              <a:t> as possible.</a:t>
            </a:r>
            <a:endParaRPr lang="en-IN" sz="2400" dirty="0"/>
          </a:p>
          <a:p>
            <a:r>
              <a:rPr lang="fr-FR" dirty="0" err="1"/>
              <a:t>Visually</a:t>
            </a:r>
            <a:r>
              <a:rPr lang="fr-FR" dirty="0"/>
              <a:t> </a:t>
            </a:r>
            <a:r>
              <a:rPr lang="fr-FR" dirty="0" err="1"/>
              <a:t>differentiate</a:t>
            </a:r>
            <a:r>
              <a:rPr lang="fr-FR" dirty="0"/>
              <a:t> the active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sz="2400" dirty="0"/>
          </a:p>
          <a:p>
            <a:pPr marL="0" indent="0">
              <a:buNone/>
            </a:pPr>
            <a:r>
              <a:rPr lang="fr-FR" b="1" u="sng" dirty="0"/>
              <a:t>Guidelines:</a:t>
            </a:r>
          </a:p>
          <a:p>
            <a:r>
              <a:rPr lang="fr-FR" dirty="0"/>
              <a:t>Design </a:t>
            </a:r>
            <a:r>
              <a:rPr lang="fr-FR" dirty="0" err="1"/>
              <a:t>easy</a:t>
            </a:r>
            <a:r>
              <a:rPr lang="fr-FR" dirty="0"/>
              <a:t> to use and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windowing</a:t>
            </a:r>
            <a:r>
              <a:rPr lang="fr-FR" dirty="0"/>
              <a:t> </a:t>
            </a:r>
            <a:r>
              <a:rPr lang="fr-FR" dirty="0" err="1"/>
              <a:t>operations</a:t>
            </a:r>
            <a:r>
              <a:rPr lang="fr-FR" dirty="0"/>
              <a:t>.</a:t>
            </a:r>
          </a:p>
          <a:p>
            <a:r>
              <a:rPr lang="fr-FR" dirty="0" err="1"/>
              <a:t>Minimize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operations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to </a:t>
            </a:r>
            <a:r>
              <a:rPr lang="fr-FR" dirty="0" err="1"/>
              <a:t>achieve</a:t>
            </a:r>
            <a:r>
              <a:rPr lang="fr-FR" dirty="0"/>
              <a:t> a </a:t>
            </a:r>
            <a:r>
              <a:rPr lang="fr-FR" dirty="0" err="1"/>
              <a:t>desired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navigating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particularly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and efficient to do.</a:t>
            </a:r>
            <a:endParaRPr lang="en-IN" sz="2400" dirty="0"/>
          </a:p>
          <a:p>
            <a:r>
              <a:rPr lang="fr-FR" dirty="0" err="1"/>
              <a:t>Make</a:t>
            </a:r>
            <a:r>
              <a:rPr lang="fr-FR" dirty="0"/>
              <a:t> the setting up of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particularly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remember</a:t>
            </a:r>
            <a:r>
              <a:rPr lang="fr-FR" dirty="0"/>
              <a:t>.</a:t>
            </a:r>
            <a:endParaRPr lang="en-IN" sz="2400" dirty="0"/>
          </a:p>
          <a:p>
            <a:endParaRPr lang="en-IN" dirty="0"/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98368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BD25-D87E-4E5F-9663-DECB5438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2. OPENING A WINDOW:</a:t>
            </a:r>
          </a:p>
          <a:p>
            <a:r>
              <a:rPr lang="fr-FR" dirty="0" err="1"/>
              <a:t>Provide</a:t>
            </a:r>
            <a:r>
              <a:rPr lang="fr-FR" dirty="0"/>
              <a:t> an </a:t>
            </a:r>
            <a:r>
              <a:rPr lang="fr-FR" dirty="0" err="1"/>
              <a:t>iconic</a:t>
            </a:r>
            <a:r>
              <a:rPr lang="fr-FR" dirty="0"/>
              <a:t> </a:t>
            </a:r>
            <a:r>
              <a:rPr lang="fr-FR" dirty="0" err="1"/>
              <a:t>representation</a:t>
            </a:r>
            <a:r>
              <a:rPr lang="fr-FR" dirty="0"/>
              <a:t> or </a:t>
            </a:r>
            <a:r>
              <a:rPr lang="fr-FR" dirty="0" err="1"/>
              <a:t>textual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opening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Position the </a:t>
            </a:r>
            <a:r>
              <a:rPr lang="fr-FR" dirty="0" err="1"/>
              <a:t>opening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in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forward</a:t>
            </a:r>
            <a:r>
              <a:rPr lang="fr-FR" dirty="0"/>
              <a:t> plane of the screen.</a:t>
            </a:r>
            <a:endParaRPr lang="en-IN" sz="2000" dirty="0"/>
          </a:p>
          <a:p>
            <a:pPr lvl="1"/>
            <a:r>
              <a:rPr lang="fr-FR" dirty="0" err="1"/>
              <a:t>Adapt</a:t>
            </a:r>
            <a:r>
              <a:rPr lang="fr-FR" dirty="0"/>
              <a:t> the </a:t>
            </a:r>
            <a:r>
              <a:rPr lang="fr-FR" dirty="0" err="1"/>
              <a:t>window</a:t>
            </a:r>
            <a:r>
              <a:rPr lang="fr-FR" dirty="0"/>
              <a:t> to the size and </a:t>
            </a:r>
            <a:r>
              <a:rPr lang="fr-FR" dirty="0" err="1"/>
              <a:t>shape</a:t>
            </a:r>
            <a:r>
              <a:rPr lang="fr-FR" dirty="0"/>
              <a:t> of the monitor 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presented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Designate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as the active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bar </a:t>
            </a:r>
            <a:r>
              <a:rPr lang="fr-FR" dirty="0" err="1"/>
              <a:t>is</a:t>
            </a:r>
            <a:r>
              <a:rPr lang="fr-FR" dirty="0"/>
              <a:t> visible.</a:t>
            </a:r>
          </a:p>
          <a:p>
            <a:r>
              <a:rPr lang="fr-FR" dirty="0" err="1"/>
              <a:t>When</a:t>
            </a:r>
            <a:r>
              <a:rPr lang="fr-FR" dirty="0"/>
              <a:t> a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 or </a:t>
            </a:r>
            <a:r>
              <a:rPr lang="fr-FR" dirty="0" err="1"/>
              <a:t>restored</a:t>
            </a:r>
            <a:r>
              <a:rPr lang="fr-FR" dirty="0"/>
              <a:t>, position </a:t>
            </a:r>
            <a:r>
              <a:rPr lang="fr-FR" dirty="0" err="1"/>
              <a:t>it</a:t>
            </a:r>
            <a:r>
              <a:rPr lang="fr-FR" dirty="0"/>
              <a:t> on top.</a:t>
            </a:r>
          </a:p>
          <a:p>
            <a:r>
              <a:rPr lang="fr-FR" dirty="0" err="1"/>
              <a:t>When</a:t>
            </a:r>
            <a:r>
              <a:rPr lang="fr-FR" dirty="0"/>
              <a:t> a </a:t>
            </a:r>
            <a:r>
              <a:rPr lang="fr-FR" dirty="0" err="1"/>
              <a:t>dependent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activated</a:t>
            </a:r>
            <a:r>
              <a:rPr lang="fr-FR" dirty="0"/>
              <a:t>,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and </a:t>
            </a:r>
            <a:r>
              <a:rPr lang="fr-FR" dirty="0" err="1"/>
              <a:t>related</a:t>
            </a:r>
            <a:r>
              <a:rPr lang="fr-FR" dirty="0"/>
              <a:t> </a:t>
            </a:r>
            <a:r>
              <a:rPr lang="fr-FR" dirty="0" err="1"/>
              <a:t>peer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positioned</a:t>
            </a:r>
            <a:r>
              <a:rPr lang="fr-FR" dirty="0"/>
              <a:t> at the top.</a:t>
            </a:r>
            <a:endParaRPr lang="en-IN" dirty="0"/>
          </a:p>
          <a:p>
            <a:endParaRPr lang="en-IN" sz="2400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770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7127-2B15-49F3-9843-D30A3017A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r>
              <a:rPr lang="fr-FR" dirty="0"/>
              <a:t>If more </a:t>
            </a:r>
            <a:r>
              <a:rPr lang="fr-FR" dirty="0" err="1"/>
              <a:t>than</a:t>
            </a:r>
            <a:r>
              <a:rPr lang="fr-FR" dirty="0"/>
              <a:t> one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and </a:t>
            </a:r>
            <a:r>
              <a:rPr lang="fr-FR" dirty="0" err="1"/>
              <a:t>opened</a:t>
            </a:r>
            <a:r>
              <a:rPr lang="fr-FR" dirty="0"/>
              <a:t>, display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in a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Designate</a:t>
            </a:r>
            <a:r>
              <a:rPr lang="fr-FR" dirty="0"/>
              <a:t> the last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as the active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Display a </a:t>
            </a:r>
            <a:r>
              <a:rPr lang="fr-FR" dirty="0" err="1"/>
              <a:t>window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state as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last </a:t>
            </a:r>
            <a:r>
              <a:rPr lang="fr-FR" dirty="0" err="1"/>
              <a:t>accessed</a:t>
            </a:r>
            <a:r>
              <a:rPr lang="fr-FR" dirty="0"/>
              <a:t>.</a:t>
            </a:r>
          </a:p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tiled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, </a:t>
            </a:r>
            <a:r>
              <a:rPr lang="fr-FR" dirty="0" err="1"/>
              <a:t>provide</a:t>
            </a:r>
            <a:r>
              <a:rPr lang="fr-FR" dirty="0"/>
              <a:t> an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resize</a:t>
            </a:r>
            <a:r>
              <a:rPr lang="fr-FR" dirty="0"/>
              <a:t> and move </a:t>
            </a:r>
            <a:r>
              <a:rPr lang="fr-FR" dirty="0" err="1"/>
              <a:t>newly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64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1640-BDBC-41AB-8838-25AF822C3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64687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 SIZING WINDOW:</a:t>
            </a:r>
          </a:p>
          <a:p>
            <a:r>
              <a:rPr lang="fr-FR" dirty="0" err="1"/>
              <a:t>Provide</a:t>
            </a:r>
            <a:r>
              <a:rPr lang="fr-FR" dirty="0"/>
              <a:t> large-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to:</a:t>
            </a:r>
            <a:endParaRPr lang="en-IN" sz="2400" dirty="0"/>
          </a:p>
          <a:p>
            <a:pPr lvl="1"/>
            <a:r>
              <a:rPr lang="fr-FR" dirty="0" err="1"/>
              <a:t>Present</a:t>
            </a:r>
            <a:r>
              <a:rPr lang="fr-FR" dirty="0"/>
              <a:t> all relevant and </a:t>
            </a:r>
            <a:r>
              <a:rPr lang="fr-FR" dirty="0" err="1"/>
              <a:t>expected</a:t>
            </a:r>
            <a:r>
              <a:rPr lang="fr-FR" dirty="0"/>
              <a:t> information for the </a:t>
            </a:r>
            <a:r>
              <a:rPr lang="fr-FR" dirty="0" err="1"/>
              <a:t>task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hiding</a:t>
            </a:r>
            <a:r>
              <a:rPr lang="fr-FR" dirty="0"/>
              <a:t> important information.</a:t>
            </a:r>
            <a:endParaRPr lang="en-IN" sz="2000" dirty="0"/>
          </a:p>
          <a:p>
            <a:pPr lvl="1"/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crowding</a:t>
            </a:r>
            <a:r>
              <a:rPr lang="fr-FR" dirty="0"/>
              <a:t> or </a:t>
            </a:r>
            <a:r>
              <a:rPr lang="fr-FR" dirty="0" err="1"/>
              <a:t>visual</a:t>
            </a:r>
            <a:r>
              <a:rPr lang="fr-FR" dirty="0"/>
              <a:t> confusion.</a:t>
            </a:r>
            <a:endParaRPr lang="en-IN" sz="2000" dirty="0"/>
          </a:p>
          <a:p>
            <a:pPr lvl="1"/>
            <a:r>
              <a:rPr lang="fr-FR" dirty="0" err="1"/>
              <a:t>Minimize</a:t>
            </a:r>
            <a:r>
              <a:rPr lang="fr-FR" dirty="0"/>
              <a:t> the </a:t>
            </a:r>
            <a:r>
              <a:rPr lang="fr-FR" dirty="0" err="1"/>
              <a:t>need</a:t>
            </a:r>
            <a:r>
              <a:rPr lang="fr-FR" dirty="0"/>
              <a:t> for scrolling.</a:t>
            </a:r>
          </a:p>
          <a:p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window</a:t>
            </a:r>
            <a:r>
              <a:rPr lang="fr-FR" dirty="0"/>
              <a:t> as </a:t>
            </a:r>
            <a:r>
              <a:rPr lang="fr-FR" dirty="0" err="1"/>
              <a:t>small</a:t>
            </a:r>
            <a:r>
              <a:rPr lang="fr-FR" dirty="0"/>
              <a:t> as possible.</a:t>
            </a:r>
          </a:p>
          <a:p>
            <a:pPr lvl="0"/>
            <a:r>
              <a:rPr lang="fr-FR" dirty="0"/>
              <a:t>Optimum </a:t>
            </a:r>
            <a:r>
              <a:rPr lang="fr-FR" dirty="0" err="1"/>
              <a:t>window</a:t>
            </a:r>
            <a:r>
              <a:rPr lang="fr-FR" dirty="0"/>
              <a:t> sizes:</a:t>
            </a:r>
            <a:endParaRPr lang="en-IN" sz="2400" dirty="0"/>
          </a:p>
          <a:p>
            <a:pPr lvl="1"/>
            <a:r>
              <a:rPr lang="fr-FR" dirty="0"/>
              <a:t>For </a:t>
            </a:r>
            <a:r>
              <a:rPr lang="fr-FR" dirty="0" err="1"/>
              <a:t>text</a:t>
            </a:r>
            <a:r>
              <a:rPr lang="fr-FR" dirty="0"/>
              <a:t>, about 12 </a:t>
            </a:r>
            <a:r>
              <a:rPr lang="fr-FR" dirty="0" err="1"/>
              <a:t>lines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For </a:t>
            </a:r>
            <a:r>
              <a:rPr lang="fr-FR" dirty="0" err="1"/>
              <a:t>alphanumeric</a:t>
            </a:r>
            <a:r>
              <a:rPr lang="fr-FR" dirty="0"/>
              <a:t> information, about </a:t>
            </a:r>
            <a:r>
              <a:rPr lang="fr-FR" dirty="0" err="1"/>
              <a:t>seven</a:t>
            </a:r>
            <a:r>
              <a:rPr lang="fr-FR" dirty="0"/>
              <a:t> </a:t>
            </a:r>
            <a:r>
              <a:rPr lang="fr-FR" dirty="0" err="1"/>
              <a:t>lines</a:t>
            </a:r>
            <a:r>
              <a:rPr lang="fr-FR" dirty="0"/>
              <a:t>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34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14BF-5D6C-46F7-B309-3CE8494D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r>
              <a:rPr lang="en-IN" b="1" dirty="0"/>
              <a:t>Advantages:</a:t>
            </a:r>
          </a:p>
          <a:p>
            <a:r>
              <a:rPr lang="fr-FR" dirty="0" err="1"/>
              <a:t>They</a:t>
            </a:r>
            <a:r>
              <a:rPr lang="fr-FR" dirty="0"/>
              <a:t> permit </a:t>
            </a:r>
            <a:r>
              <a:rPr lang="fr-FR" dirty="0" err="1"/>
              <a:t>displaying</a:t>
            </a:r>
            <a:r>
              <a:rPr lang="fr-FR" dirty="0"/>
              <a:t> of important information.</a:t>
            </a:r>
            <a:endParaRPr lang="en-IN" dirty="0"/>
          </a:p>
          <a:p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manipulation </a:t>
            </a: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.</a:t>
            </a:r>
            <a:endParaRPr lang="en-IN" sz="2600" dirty="0"/>
          </a:p>
          <a:p>
            <a:r>
              <a:rPr lang="fr-FR" dirty="0" err="1"/>
              <a:t>Breadth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preferred</a:t>
            </a:r>
            <a:r>
              <a:rPr lang="fr-FR" dirty="0"/>
              <a:t> to </a:t>
            </a:r>
            <a:r>
              <a:rPr lang="fr-FR" dirty="0" err="1"/>
              <a:t>depth</a:t>
            </a:r>
            <a:r>
              <a:rPr lang="fr-FR" dirty="0"/>
              <a:t> (</a:t>
            </a:r>
            <a:r>
              <a:rPr lang="fr-FR" dirty="0" err="1"/>
              <a:t>based</a:t>
            </a:r>
            <a:r>
              <a:rPr lang="fr-FR" dirty="0"/>
              <a:t> on menu </a:t>
            </a:r>
            <a:r>
              <a:rPr lang="fr-FR" dirty="0" err="1"/>
              <a:t>research</a:t>
            </a:r>
            <a:r>
              <a:rPr lang="fr-FR" dirty="0"/>
              <a:t>).</a:t>
            </a:r>
            <a:endParaRPr lang="en-IN" sz="2600" dirty="0"/>
          </a:p>
          <a:p>
            <a:r>
              <a:rPr lang="fr-FR" dirty="0"/>
              <a:t>More efficient data validation and data correction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.</a:t>
            </a:r>
            <a:endParaRPr lang="en-IN" sz="2600" dirty="0"/>
          </a:p>
          <a:p>
            <a:r>
              <a:rPr lang="fr-FR" b="1" dirty="0" err="1"/>
              <a:t>Disadvantages</a:t>
            </a:r>
            <a:r>
              <a:rPr lang="fr-FR" b="1" dirty="0"/>
              <a:t>:</a:t>
            </a:r>
            <a:endParaRPr lang="en-IN" sz="2400" b="1" dirty="0"/>
          </a:p>
          <a:p>
            <a:r>
              <a:rPr lang="fr-FR" dirty="0"/>
              <a:t>Longer pointer </a:t>
            </a:r>
            <a:r>
              <a:rPr lang="fr-FR" dirty="0" err="1"/>
              <a:t>movements</a:t>
            </a:r>
            <a:r>
              <a:rPr lang="fr-FR" dirty="0"/>
              <a:t> are </a:t>
            </a:r>
            <a:r>
              <a:rPr lang="fr-FR" dirty="0" err="1"/>
              <a:t>required</a:t>
            </a:r>
            <a:r>
              <a:rPr lang="fr-FR" dirty="0"/>
              <a:t>.</a:t>
            </a:r>
            <a:endParaRPr lang="en-IN" sz="2600" dirty="0"/>
          </a:p>
          <a:p>
            <a:r>
              <a:rPr lang="fr-FR" dirty="0"/>
              <a:t>Windows are more </a:t>
            </a:r>
            <a:r>
              <a:rPr lang="fr-FR" dirty="0" err="1"/>
              <a:t>crowded</a:t>
            </a:r>
            <a:r>
              <a:rPr lang="fr-FR" dirty="0"/>
              <a:t>.</a:t>
            </a:r>
            <a:endParaRPr lang="en-IN" sz="2600" dirty="0"/>
          </a:p>
          <a:p>
            <a:r>
              <a:rPr lang="fr-FR" dirty="0"/>
              <a:t>More </a:t>
            </a:r>
            <a:r>
              <a:rPr lang="fr-FR" dirty="0" err="1"/>
              <a:t>visual</a:t>
            </a:r>
            <a:r>
              <a:rPr lang="fr-FR" dirty="0"/>
              <a:t> scanning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.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not as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hide</a:t>
            </a:r>
            <a:r>
              <a:rPr lang="fr-FR" dirty="0"/>
              <a:t> </a:t>
            </a:r>
            <a:r>
              <a:rPr lang="fr-FR" dirty="0" err="1"/>
              <a:t>inappropriate</a:t>
            </a:r>
            <a:r>
              <a:rPr lang="fr-FR" dirty="0"/>
              <a:t> data.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03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7C48-4461-433F-B535-8430CA2E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4. </a:t>
            </a:r>
            <a:r>
              <a:rPr lang="fr-FR" b="1" dirty="0"/>
              <a:t>WINDOW PLACEMENT:</a:t>
            </a:r>
          </a:p>
          <a:p>
            <a:pPr lvl="0"/>
            <a:r>
              <a:rPr lang="fr-FR" dirty="0"/>
              <a:t>In </a:t>
            </a:r>
            <a:r>
              <a:rPr lang="fr-FR" dirty="0" err="1"/>
              <a:t>placing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 on the display, </a:t>
            </a:r>
            <a:r>
              <a:rPr lang="fr-FR" dirty="0" err="1"/>
              <a:t>consider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The use of the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overall</a:t>
            </a:r>
            <a:r>
              <a:rPr lang="fr-FR" dirty="0"/>
              <a:t> display dimensions.</a:t>
            </a:r>
            <a:endParaRPr lang="en-IN" sz="2000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reason</a:t>
            </a:r>
            <a:r>
              <a:rPr lang="fr-FR" dirty="0"/>
              <a:t> for the </a:t>
            </a:r>
            <a:r>
              <a:rPr lang="fr-FR" dirty="0" err="1"/>
              <a:t>window’s</a:t>
            </a:r>
            <a:r>
              <a:rPr lang="fr-FR" dirty="0"/>
              <a:t> </a:t>
            </a:r>
            <a:r>
              <a:rPr lang="fr-FR" dirty="0" err="1"/>
              <a:t>appearance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u="sng" dirty="0"/>
              <a:t>Guidelines:</a:t>
            </a:r>
          </a:p>
          <a:p>
            <a:pPr lvl="0"/>
            <a:r>
              <a:rPr lang="fr-FR" dirty="0"/>
              <a:t>Position the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entirely</a:t>
            </a:r>
            <a:r>
              <a:rPr lang="fr-FR" dirty="0"/>
              <a:t> visible.</a:t>
            </a:r>
            <a:endParaRPr lang="en-IN" sz="2400" dirty="0"/>
          </a:p>
          <a:p>
            <a:pPr lvl="0"/>
            <a:r>
              <a:rPr lang="fr-FR" dirty="0"/>
              <a:t>If the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restored</a:t>
            </a:r>
            <a:r>
              <a:rPr lang="fr-FR" dirty="0"/>
              <a:t>, place the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last </a:t>
            </a:r>
            <a:r>
              <a:rPr lang="fr-FR" dirty="0" err="1"/>
              <a:t>appeared</a:t>
            </a:r>
            <a:r>
              <a:rPr lang="fr-FR" b="1" dirty="0"/>
              <a:t>.</a:t>
            </a:r>
            <a:endParaRPr lang="en-IN" sz="2400" dirty="0"/>
          </a:p>
          <a:p>
            <a:pPr lvl="0"/>
            <a:r>
              <a:rPr lang="fr-FR" dirty="0"/>
              <a:t>If the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new, and a location has not </a:t>
            </a:r>
            <a:r>
              <a:rPr lang="fr-FR" dirty="0" err="1"/>
              <a:t>yet</a:t>
            </a:r>
            <a:r>
              <a:rPr lang="fr-FR" dirty="0"/>
              <a:t> been </a:t>
            </a:r>
            <a:r>
              <a:rPr lang="fr-FR" dirty="0" err="1"/>
              <a:t>established</a:t>
            </a:r>
            <a:r>
              <a:rPr lang="fr-FR" dirty="0"/>
              <a:t>, place </a:t>
            </a:r>
            <a:r>
              <a:rPr lang="fr-FR" dirty="0" err="1"/>
              <a:t>it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At the point of the </a:t>
            </a:r>
            <a:r>
              <a:rPr lang="fr-FR" dirty="0" err="1"/>
              <a:t>viewer’s</a:t>
            </a:r>
            <a:r>
              <a:rPr lang="fr-FR" dirty="0"/>
              <a:t> attention, </a:t>
            </a:r>
            <a:r>
              <a:rPr lang="fr-FR" dirty="0" err="1"/>
              <a:t>usually</a:t>
            </a:r>
            <a:r>
              <a:rPr lang="fr-FR" dirty="0"/>
              <a:t> the location of the pointer or </a:t>
            </a:r>
            <a:r>
              <a:rPr lang="fr-FR" dirty="0" err="1"/>
              <a:t>cursor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In a position </a:t>
            </a:r>
            <a:r>
              <a:rPr lang="fr-FR" dirty="0" err="1"/>
              <a:t>convenient</a:t>
            </a:r>
            <a:r>
              <a:rPr lang="fr-FR" dirty="0"/>
              <a:t> to </a:t>
            </a:r>
            <a:r>
              <a:rPr lang="fr-FR" dirty="0" err="1"/>
              <a:t>navigate</a:t>
            </a:r>
            <a:r>
              <a:rPr lang="fr-FR" dirty="0"/>
              <a:t> to.</a:t>
            </a:r>
            <a:endParaRPr lang="fr-FR" b="1" u="sng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00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1DB5-D19E-495B-9F64-E2030DE9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lvl="0"/>
            <a:r>
              <a:rPr lang="fr-FR" dirty="0"/>
              <a:t>For multiple </a:t>
            </a:r>
            <a:r>
              <a:rPr lang="fr-FR" dirty="0" err="1"/>
              <a:t>windows</a:t>
            </a:r>
            <a:r>
              <a:rPr lang="fr-FR" dirty="0"/>
              <a:t>, a </a:t>
            </a:r>
            <a:r>
              <a:rPr lang="fr-FR" dirty="0" err="1"/>
              <a:t>cascading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recommended</a:t>
            </a:r>
            <a:r>
              <a:rPr lang="fr-FR" dirty="0"/>
              <a:t>.</a:t>
            </a:r>
          </a:p>
          <a:p>
            <a:r>
              <a:rPr lang="fr-FR" dirty="0"/>
              <a:t>Do not let the user move a </a:t>
            </a:r>
            <a:r>
              <a:rPr lang="fr-FR" dirty="0" err="1"/>
              <a:t>window</a:t>
            </a:r>
            <a:r>
              <a:rPr lang="fr-FR" dirty="0"/>
              <a:t> to a position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repositioned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 err="1"/>
              <a:t>Horizontally</a:t>
            </a:r>
            <a:r>
              <a:rPr lang="fr-FR" dirty="0"/>
              <a:t> center a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the </a:t>
            </a:r>
            <a:r>
              <a:rPr lang="fr-FR" dirty="0" err="1"/>
              <a:t>title</a:t>
            </a:r>
            <a:r>
              <a:rPr lang="fr-FR" dirty="0"/>
              <a:t> bar, menu bar, and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docked</a:t>
            </a:r>
            <a:r>
              <a:rPr lang="fr-FR" dirty="0"/>
              <a:t> </a:t>
            </a:r>
            <a:r>
              <a:rPr lang="fr-FR" dirty="0" err="1"/>
              <a:t>toolbars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 err="1"/>
              <a:t>Dialog</a:t>
            </a:r>
            <a:r>
              <a:rPr lang="fr-FR" dirty="0"/>
              <a:t> boxes:</a:t>
            </a:r>
            <a:endParaRPr lang="en-IN" sz="2400" dirty="0"/>
          </a:p>
          <a:p>
            <a:pPr lvl="1"/>
            <a:r>
              <a:rPr lang="fr-FR" dirty="0"/>
              <a:t>If the </a:t>
            </a:r>
            <a:r>
              <a:rPr lang="fr-FR" dirty="0" err="1"/>
              <a:t>dialog</a:t>
            </a:r>
            <a:r>
              <a:rPr lang="fr-FR" dirty="0"/>
              <a:t> box relates to the </a:t>
            </a:r>
            <a:r>
              <a:rPr lang="fr-FR" dirty="0" err="1"/>
              <a:t>entire</a:t>
            </a:r>
            <a:r>
              <a:rPr lang="fr-FR" dirty="0"/>
              <a:t> system, center </a:t>
            </a:r>
            <a:r>
              <a:rPr lang="fr-FR" dirty="0" err="1"/>
              <a:t>it</a:t>
            </a:r>
            <a:r>
              <a:rPr lang="fr-FR" dirty="0"/>
              <a:t> on screen.</a:t>
            </a:r>
            <a:endParaRPr lang="en-IN" sz="2000" dirty="0"/>
          </a:p>
          <a:p>
            <a:pPr lvl="1"/>
            <a:r>
              <a:rPr lang="fr-FR" dirty="0" err="1"/>
              <a:t>Keep</a:t>
            </a:r>
            <a:r>
              <a:rPr lang="fr-FR" dirty="0"/>
              <a:t> key information on the </a:t>
            </a:r>
            <a:r>
              <a:rPr lang="fr-FR" dirty="0" err="1"/>
              <a:t>underlying</a:t>
            </a:r>
            <a:r>
              <a:rPr lang="fr-FR" dirty="0"/>
              <a:t> screen visible.</a:t>
            </a:r>
            <a:endParaRPr lang="en-IN" sz="2000" dirty="0"/>
          </a:p>
          <a:p>
            <a:pPr lvl="1"/>
            <a:r>
              <a:rPr lang="fr-FR" dirty="0"/>
              <a:t>If one </a:t>
            </a:r>
            <a:r>
              <a:rPr lang="fr-FR" dirty="0" err="1"/>
              <a:t>dialog</a:t>
            </a:r>
            <a:r>
              <a:rPr lang="fr-FR" dirty="0"/>
              <a:t> box calls </a:t>
            </a:r>
            <a:r>
              <a:rPr lang="fr-FR" dirty="0" err="1"/>
              <a:t>another</a:t>
            </a:r>
            <a:r>
              <a:rPr lang="fr-FR" dirty="0"/>
              <a:t>, </a:t>
            </a:r>
            <a:r>
              <a:rPr lang="fr-FR" dirty="0" err="1"/>
              <a:t>make</a:t>
            </a:r>
            <a:r>
              <a:rPr lang="fr-FR" dirty="0"/>
              <a:t> the new one </a:t>
            </a:r>
            <a:r>
              <a:rPr lang="fr-FR" dirty="0" err="1"/>
              <a:t>movable</a:t>
            </a:r>
            <a:r>
              <a:rPr lang="fr-FR" dirty="0"/>
              <a:t> </a:t>
            </a:r>
            <a:r>
              <a:rPr lang="fr-FR" dirty="0" err="1"/>
              <a:t>whenever</a:t>
            </a:r>
            <a:r>
              <a:rPr lang="fr-FR" dirty="0"/>
              <a:t> possible.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09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8672-AA4B-4F84-B40C-C6674113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WINDOW MANAGEMENT: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C235-6B92-4269-9307-2519435BD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Microsoft Windows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management </a:t>
            </a:r>
            <a:r>
              <a:rPr lang="fr-FR" dirty="0" err="1"/>
              <a:t>schemes</a:t>
            </a:r>
            <a:r>
              <a:rPr lang="fr-FR" dirty="0"/>
              <a:t>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/>
              <a:t>Single document interface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/>
              <a:t>Multiple-document interface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 err="1"/>
              <a:t>Workbooks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800" dirty="0" err="1"/>
              <a:t>Projects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124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F4A8-72F3-426A-BC22-64D08FB1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5. </a:t>
            </a:r>
            <a:r>
              <a:rPr lang="fr-FR" b="1" dirty="0"/>
              <a:t>WINDOW SEPARATION:</a:t>
            </a:r>
            <a:endParaRPr lang="en-IN" b="1" dirty="0"/>
          </a:p>
          <a:p>
            <a:r>
              <a:rPr lang="fr-FR" dirty="0" err="1"/>
              <a:t>Crisply</a:t>
            </a:r>
            <a:r>
              <a:rPr lang="fr-FR" dirty="0"/>
              <a:t>, </a:t>
            </a:r>
            <a:r>
              <a:rPr lang="fr-FR" dirty="0" err="1"/>
              <a:t>clearly</a:t>
            </a:r>
            <a:r>
              <a:rPr lang="fr-FR" dirty="0"/>
              <a:t>, and </a:t>
            </a:r>
            <a:r>
              <a:rPr lang="fr-FR" dirty="0" err="1"/>
              <a:t>pleasingly</a:t>
            </a:r>
            <a:r>
              <a:rPr lang="fr-FR" dirty="0"/>
              <a:t> </a:t>
            </a:r>
            <a:r>
              <a:rPr lang="fr-FR" dirty="0" err="1"/>
              <a:t>demarcate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background of the screen 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appears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Provide</a:t>
            </a:r>
            <a:r>
              <a:rPr lang="fr-FR" dirty="0"/>
              <a:t> a </a:t>
            </a:r>
            <a:r>
              <a:rPr lang="fr-FR" dirty="0" err="1"/>
              <a:t>surrounding</a:t>
            </a:r>
            <a:r>
              <a:rPr lang="fr-FR" dirty="0"/>
              <a:t> </a:t>
            </a:r>
            <a:r>
              <a:rPr lang="fr-FR" dirty="0" err="1"/>
              <a:t>solid</a:t>
            </a:r>
            <a:r>
              <a:rPr lang="fr-FR" dirty="0"/>
              <a:t> line border for the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dirty="0"/>
          </a:p>
          <a:p>
            <a:pPr lvl="1"/>
            <a:r>
              <a:rPr lang="fr-FR" dirty="0" err="1"/>
              <a:t>Provide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 background </a:t>
            </a:r>
            <a:r>
              <a:rPr lang="fr-FR" dirty="0" err="1"/>
              <a:t>that</a:t>
            </a:r>
            <a:r>
              <a:rPr lang="fr-FR" dirty="0"/>
              <a:t> sets the </a:t>
            </a:r>
            <a:r>
              <a:rPr lang="fr-FR" dirty="0" err="1"/>
              <a:t>window</a:t>
            </a:r>
            <a:r>
              <a:rPr lang="fr-FR" dirty="0"/>
              <a:t> off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against</a:t>
            </a:r>
            <a:r>
              <a:rPr lang="fr-FR" dirty="0"/>
              <a:t> the </a:t>
            </a:r>
            <a:r>
              <a:rPr lang="fr-FR" dirty="0" err="1"/>
              <a:t>overall</a:t>
            </a:r>
            <a:r>
              <a:rPr lang="fr-FR" dirty="0"/>
              <a:t> screen background.</a:t>
            </a:r>
            <a:endParaRPr lang="en-IN" dirty="0"/>
          </a:p>
          <a:p>
            <a:pPr lvl="1"/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incorporating</a:t>
            </a:r>
            <a:r>
              <a:rPr lang="fr-FR" dirty="0"/>
              <a:t> a drop </a:t>
            </a:r>
            <a:r>
              <a:rPr lang="fr-FR" dirty="0" err="1"/>
              <a:t>shadow</a:t>
            </a:r>
            <a:r>
              <a:rPr lang="fr-FR" dirty="0"/>
              <a:t> </a:t>
            </a:r>
            <a:r>
              <a:rPr lang="fr-FR" dirty="0" err="1"/>
              <a:t>beneath</a:t>
            </a:r>
            <a:r>
              <a:rPr lang="fr-FR" dirty="0"/>
              <a:t> the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042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77A2-16BA-4D87-ABC4-D183DBB11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6. </a:t>
            </a:r>
            <a:r>
              <a:rPr lang="fr-FR" b="1" dirty="0"/>
              <a:t>MOVING A WINDOW :</a:t>
            </a:r>
            <a:endParaRPr lang="en-IN" dirty="0"/>
          </a:p>
          <a:p>
            <a:r>
              <a:rPr lang="fr-FR" dirty="0"/>
              <a:t>Permit the user to change the position of all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Change the pointer </a:t>
            </a:r>
            <a:r>
              <a:rPr lang="fr-FR" dirty="0" err="1"/>
              <a:t>shape</a:t>
            </a:r>
            <a:r>
              <a:rPr lang="fr-FR" dirty="0"/>
              <a:t> to </a:t>
            </a:r>
            <a:r>
              <a:rPr lang="fr-FR" dirty="0" err="1"/>
              <a:t>indicate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move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successful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Move the </a:t>
            </a:r>
            <a:r>
              <a:rPr lang="fr-FR" dirty="0" err="1"/>
              <a:t>entire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as the pointer moves.</a:t>
            </a:r>
            <a:endParaRPr lang="en-IN" sz="2400" dirty="0"/>
          </a:p>
          <a:p>
            <a:pPr lvl="1"/>
            <a:r>
              <a:rPr lang="fr-FR" sz="2800" dirty="0"/>
              <a:t>If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impossible to move the </a:t>
            </a:r>
            <a:r>
              <a:rPr lang="fr-FR" sz="2800" dirty="0" err="1"/>
              <a:t>entire</a:t>
            </a:r>
            <a:r>
              <a:rPr lang="fr-FR" sz="2800" dirty="0"/>
              <a:t> </a:t>
            </a:r>
            <a:r>
              <a:rPr lang="fr-FR" sz="2800" dirty="0" err="1"/>
              <a:t>window</a:t>
            </a:r>
            <a:r>
              <a:rPr lang="fr-FR" sz="2800" dirty="0"/>
              <a:t>, move the </a:t>
            </a:r>
            <a:r>
              <a:rPr lang="fr-FR" sz="2800" dirty="0" err="1"/>
              <a:t>window</a:t>
            </a:r>
            <a:r>
              <a:rPr lang="fr-FR" sz="2800" dirty="0"/>
              <a:t> </a:t>
            </a:r>
            <a:r>
              <a:rPr lang="fr-FR" sz="2800" dirty="0" err="1"/>
              <a:t>outline</a:t>
            </a:r>
            <a:r>
              <a:rPr lang="fr-FR" sz="2800" dirty="0"/>
              <a:t> </a:t>
            </a:r>
            <a:r>
              <a:rPr lang="fr-FR" sz="2800" dirty="0" err="1"/>
              <a:t>while</a:t>
            </a:r>
            <a:r>
              <a:rPr lang="fr-FR" sz="2800" dirty="0"/>
              <a:t> </a:t>
            </a:r>
            <a:r>
              <a:rPr lang="fr-FR" sz="2800" dirty="0" err="1"/>
              <a:t>leaving</a:t>
            </a:r>
            <a:r>
              <a:rPr lang="fr-FR" sz="2800" dirty="0"/>
              <a:t> the </a:t>
            </a:r>
            <a:r>
              <a:rPr lang="fr-FR" sz="2800" dirty="0" err="1"/>
              <a:t>window</a:t>
            </a:r>
            <a:r>
              <a:rPr lang="fr-FR" sz="2800" dirty="0"/>
              <a:t> </a:t>
            </a:r>
            <a:r>
              <a:rPr lang="fr-FR" sz="2800" dirty="0" err="1"/>
              <a:t>displayed</a:t>
            </a:r>
            <a:r>
              <a:rPr lang="fr-FR" sz="2800" dirty="0"/>
              <a:t> in </a:t>
            </a:r>
            <a:r>
              <a:rPr lang="fr-FR" sz="2800" dirty="0" err="1"/>
              <a:t>its</a:t>
            </a:r>
            <a:r>
              <a:rPr lang="fr-FR" sz="2800" dirty="0"/>
              <a:t> original position.</a:t>
            </a:r>
            <a:endParaRPr lang="en-IN" sz="2800" dirty="0"/>
          </a:p>
          <a:p>
            <a:r>
              <a:rPr lang="fr-FR" dirty="0"/>
              <a:t>Permit the </a:t>
            </a:r>
            <a:r>
              <a:rPr lang="fr-FR" dirty="0" err="1"/>
              <a:t>moving</a:t>
            </a:r>
            <a:r>
              <a:rPr lang="fr-FR" dirty="0"/>
              <a:t> of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active.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75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887D-233F-4A75-801E-F83843D5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7. </a:t>
            </a:r>
            <a:r>
              <a:rPr lang="fr-FR" b="1" dirty="0"/>
              <a:t>RESIZING A WINDOW:</a:t>
            </a:r>
          </a:p>
          <a:p>
            <a:r>
              <a:rPr lang="fr-FR" dirty="0"/>
              <a:t>Permit the user to change the size of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sz="2400" dirty="0"/>
          </a:p>
          <a:p>
            <a:pPr lvl="1"/>
            <a:r>
              <a:rPr lang="fr-FR" dirty="0" err="1"/>
              <a:t>Unless</a:t>
            </a:r>
            <a:r>
              <a:rPr lang="fr-FR" dirty="0"/>
              <a:t> the information </a:t>
            </a:r>
            <a:r>
              <a:rPr lang="fr-FR" dirty="0" err="1"/>
              <a:t>displayed</a:t>
            </a:r>
            <a:r>
              <a:rPr lang="fr-FR" dirty="0"/>
              <a:t> in the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fixed</a:t>
            </a:r>
            <a:r>
              <a:rPr lang="fr-FR" dirty="0"/>
              <a:t> or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scaled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more information.</a:t>
            </a:r>
            <a:endParaRPr lang="en-IN" dirty="0"/>
          </a:p>
          <a:p>
            <a:r>
              <a:rPr lang="fr-FR" dirty="0"/>
              <a:t>Change the pointer </a:t>
            </a:r>
            <a:r>
              <a:rPr lang="fr-FR" dirty="0" err="1"/>
              <a:t>shape</a:t>
            </a:r>
            <a:r>
              <a:rPr lang="fr-FR" dirty="0"/>
              <a:t> to </a:t>
            </a:r>
            <a:r>
              <a:rPr lang="fr-FR" dirty="0" err="1"/>
              <a:t>indicate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resizing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successful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/>
              <a:t>The </a:t>
            </a:r>
            <a:r>
              <a:rPr lang="fr-FR" dirty="0" err="1"/>
              <a:t>simplest</a:t>
            </a:r>
            <a:r>
              <a:rPr lang="fr-FR" dirty="0"/>
              <a:t> </a:t>
            </a:r>
            <a:r>
              <a:rPr lang="fr-FR" dirty="0" err="1"/>
              <a:t>operation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anchor</a:t>
            </a:r>
            <a:r>
              <a:rPr lang="fr-FR" dirty="0"/>
              <a:t> the </a:t>
            </a:r>
            <a:r>
              <a:rPr lang="fr-FR" dirty="0" err="1"/>
              <a:t>upper-left</a:t>
            </a:r>
            <a:r>
              <a:rPr lang="fr-FR" dirty="0"/>
              <a:t> corner and </a:t>
            </a:r>
            <a:r>
              <a:rPr lang="fr-FR" dirty="0" err="1"/>
              <a:t>resize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lower</a:t>
            </a:r>
            <a:r>
              <a:rPr lang="fr-FR" dirty="0"/>
              <a:t> right corner.</a:t>
            </a:r>
            <a:endParaRPr lang="en-IN" sz="2400" dirty="0"/>
          </a:p>
          <a:p>
            <a:pPr lvl="1"/>
            <a:r>
              <a:rPr lang="fr-FR" dirty="0" err="1"/>
              <a:t>Also</a:t>
            </a:r>
            <a:r>
              <a:rPr lang="fr-FR" dirty="0"/>
              <a:t> permit </a:t>
            </a:r>
            <a:r>
              <a:rPr lang="fr-FR" dirty="0" err="1"/>
              <a:t>resizing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point on the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dirty="0"/>
          </a:p>
          <a:p>
            <a:r>
              <a:rPr lang="fr-FR" dirty="0"/>
              <a:t>Show the </a:t>
            </a:r>
            <a:r>
              <a:rPr lang="fr-FR" dirty="0" err="1"/>
              <a:t>changing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as the pointer moves.</a:t>
            </a:r>
            <a:endParaRPr lang="en-IN" sz="2400" dirty="0"/>
          </a:p>
          <a:p>
            <a:pPr lvl="1"/>
            <a:r>
              <a:rPr lang="fr-FR" dirty="0"/>
              <a:t>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impossible to show the </a:t>
            </a:r>
            <a:r>
              <a:rPr lang="fr-FR" dirty="0" err="1"/>
              <a:t>entire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resized</a:t>
            </a:r>
            <a:r>
              <a:rPr lang="fr-FR" dirty="0"/>
              <a:t>, show the </a:t>
            </a:r>
            <a:r>
              <a:rPr lang="fr-FR" dirty="0" err="1"/>
              <a:t>window’s</a:t>
            </a:r>
            <a:r>
              <a:rPr lang="fr-FR" dirty="0"/>
              <a:t> </a:t>
            </a:r>
            <a:r>
              <a:rPr lang="fr-FR" dirty="0" err="1"/>
              <a:t>outline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leaving</a:t>
            </a:r>
            <a:r>
              <a:rPr lang="fr-FR" dirty="0"/>
              <a:t> the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in </a:t>
            </a:r>
            <a:r>
              <a:rPr lang="fr-FR" dirty="0" err="1"/>
              <a:t>its</a:t>
            </a:r>
            <a:r>
              <a:rPr lang="fr-FR" dirty="0"/>
              <a:t> original position.</a:t>
            </a: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115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85FB-5836-468B-9858-4FE6E814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04"/>
            <a:ext cx="10515600" cy="5540859"/>
          </a:xfrm>
        </p:spPr>
        <p:txBody>
          <a:bodyPr>
            <a:norm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size changes and content </a:t>
            </a:r>
            <a:r>
              <a:rPr lang="fr-FR" dirty="0" err="1"/>
              <a:t>remains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Change image size </a:t>
            </a:r>
            <a:r>
              <a:rPr lang="fr-FR" dirty="0" err="1"/>
              <a:t>proportionally</a:t>
            </a:r>
            <a:r>
              <a:rPr lang="fr-FR" dirty="0"/>
              <a:t> as </a:t>
            </a:r>
            <a:r>
              <a:rPr lang="fr-FR" dirty="0" err="1"/>
              <a:t>window</a:t>
            </a:r>
            <a:r>
              <a:rPr lang="fr-FR" dirty="0"/>
              <a:t> size changes.</a:t>
            </a:r>
            <a:endParaRPr lang="en-IN" dirty="0"/>
          </a:p>
          <a:p>
            <a:r>
              <a:rPr lang="fr-FR" dirty="0"/>
              <a:t>If </a:t>
            </a:r>
            <a:r>
              <a:rPr lang="fr-FR" dirty="0" err="1"/>
              <a:t>resizing</a:t>
            </a:r>
            <a:r>
              <a:rPr lang="fr-FR" dirty="0"/>
              <a:t> </a:t>
            </a:r>
            <a:r>
              <a:rPr lang="fr-FR" dirty="0" err="1"/>
              <a:t>creates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 or image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for </a:t>
            </a:r>
            <a:r>
              <a:rPr lang="fr-FR" dirty="0" err="1"/>
              <a:t>easy</a:t>
            </a:r>
            <a:r>
              <a:rPr lang="fr-FR" dirty="0"/>
              <a:t> use, do one of the </a:t>
            </a:r>
            <a:r>
              <a:rPr lang="fr-FR" dirty="0" err="1"/>
              <a:t>following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Clip (</a:t>
            </a:r>
            <a:r>
              <a:rPr lang="fr-FR" dirty="0" err="1"/>
              <a:t>truncate</a:t>
            </a:r>
            <a:r>
              <a:rPr lang="fr-FR" dirty="0"/>
              <a:t>) information </a:t>
            </a:r>
            <a:r>
              <a:rPr lang="fr-FR" dirty="0" err="1"/>
              <a:t>arranged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logical</a:t>
            </a:r>
            <a:r>
              <a:rPr lang="fr-FR" dirty="0"/>
              <a:t> structure or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minimum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attained</a:t>
            </a:r>
            <a:r>
              <a:rPr lang="fr-FR" dirty="0"/>
              <a:t>, or</a:t>
            </a:r>
            <a:endParaRPr lang="en-IN" sz="2000" dirty="0"/>
          </a:p>
          <a:p>
            <a:pPr lvl="1"/>
            <a:r>
              <a:rPr lang="fr-FR" dirty="0" err="1"/>
              <a:t>When</a:t>
            </a:r>
            <a:r>
              <a:rPr lang="fr-FR" dirty="0"/>
              <a:t> no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considerations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, format (restructure) information as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reduced</a:t>
            </a:r>
            <a:r>
              <a:rPr lang="fr-FR" dirty="0"/>
              <a:t>, or</a:t>
            </a:r>
            <a:endParaRPr lang="en-IN" sz="2000" dirty="0"/>
          </a:p>
          <a:p>
            <a:pPr lvl="1"/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information (if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), or</a:t>
            </a:r>
            <a:endParaRPr lang="en-IN" sz="2000" dirty="0"/>
          </a:p>
          <a:p>
            <a:pPr lvl="1"/>
            <a:r>
              <a:rPr lang="fr-FR" dirty="0" err="1"/>
              <a:t>When</a:t>
            </a:r>
            <a:r>
              <a:rPr lang="fr-FR" dirty="0"/>
              <a:t> minimum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attained</a:t>
            </a:r>
            <a:r>
              <a:rPr lang="fr-FR" dirty="0"/>
              <a:t>, replace information </a:t>
            </a:r>
            <a:r>
              <a:rPr lang="fr-FR" dirty="0" err="1"/>
              <a:t>with</a:t>
            </a:r>
            <a:r>
              <a:rPr lang="fr-FR" dirty="0"/>
              <a:t> a message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indicates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minimum size has been </a:t>
            </a:r>
            <a:r>
              <a:rPr lang="fr-FR" dirty="0" err="1"/>
              <a:t>reached</a:t>
            </a:r>
            <a:r>
              <a:rPr lang="fr-FR" dirty="0"/>
              <a:t> and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window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enlarged</a:t>
            </a:r>
            <a:r>
              <a:rPr lang="fr-FR" dirty="0"/>
              <a:t> to continue </a:t>
            </a:r>
            <a:r>
              <a:rPr lang="fr-FR" dirty="0" err="1"/>
              <a:t>working</a:t>
            </a:r>
            <a:r>
              <a:rPr lang="fr-FR" dirty="0"/>
              <a:t>.</a:t>
            </a:r>
            <a:endParaRPr lang="en-IN" sz="2000" dirty="0"/>
          </a:p>
          <a:p>
            <a:r>
              <a:rPr lang="fr-FR" dirty="0"/>
              <a:t>Permit </a:t>
            </a:r>
            <a:r>
              <a:rPr lang="fr-FR" dirty="0" err="1"/>
              <a:t>resizing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active.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90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4018-833B-494D-87D2-7F04379C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8. </a:t>
            </a:r>
            <a:r>
              <a:rPr lang="fr-FR" b="1" dirty="0"/>
              <a:t>WINDOW SHUFFLING:</a:t>
            </a:r>
          </a:p>
          <a:p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shuffling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accomplish</a:t>
            </a:r>
            <a:r>
              <a:rPr lang="fr-FR" dirty="0"/>
              <a:t>.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9. </a:t>
            </a:r>
            <a:r>
              <a:rPr lang="fr-FR" b="1" dirty="0"/>
              <a:t>KEYBOARD CONTROL/MOUSE LESS OPERATION:</a:t>
            </a:r>
          </a:p>
          <a:p>
            <a:r>
              <a:rPr lang="fr-FR" dirty="0" err="1"/>
              <a:t>Window</a:t>
            </a:r>
            <a:r>
              <a:rPr lang="fr-FR" dirty="0"/>
              <a:t> actions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capable of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the keyboard as </a:t>
            </a:r>
            <a:r>
              <a:rPr lang="fr-FR" dirty="0" err="1"/>
              <a:t>well</a:t>
            </a:r>
            <a:r>
              <a:rPr lang="fr-FR" dirty="0"/>
              <a:t> as </a:t>
            </a:r>
            <a:r>
              <a:rPr lang="fr-FR" dirty="0" err="1"/>
              <a:t>with</a:t>
            </a:r>
            <a:r>
              <a:rPr lang="fr-FR" dirty="0"/>
              <a:t> a mouse.</a:t>
            </a:r>
            <a:endParaRPr lang="en-IN" sz="2400" dirty="0"/>
          </a:p>
          <a:p>
            <a:r>
              <a:rPr lang="fr-FR" dirty="0"/>
              <a:t>Keyboard alternatives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designated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use of </a:t>
            </a:r>
            <a:r>
              <a:rPr lang="fr-FR" dirty="0" err="1"/>
              <a:t>mnemonic</a:t>
            </a:r>
            <a:r>
              <a:rPr lang="fr-FR" dirty="0"/>
              <a:t> codes as </a:t>
            </a:r>
            <a:r>
              <a:rPr lang="fr-FR" dirty="0" err="1"/>
              <a:t>much</a:t>
            </a:r>
            <a:r>
              <a:rPr lang="fr-FR" dirty="0"/>
              <a:t> as possible.</a:t>
            </a:r>
            <a:endParaRPr lang="en-IN" sz="2400" dirty="0"/>
          </a:p>
          <a:p>
            <a:r>
              <a:rPr lang="fr-FR" dirty="0"/>
              <a:t>Keyboard </a:t>
            </a:r>
            <a:r>
              <a:rPr lang="fr-FR" dirty="0" err="1"/>
              <a:t>designations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capable of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modified</a:t>
            </a:r>
            <a:r>
              <a:rPr lang="fr-FR" dirty="0"/>
              <a:t> by the user.</a:t>
            </a:r>
            <a:endParaRPr lang="en-IN" sz="2400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69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7C53-58D6-4218-8926-07404831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10. </a:t>
            </a:r>
            <a:r>
              <a:rPr lang="fr-FR" b="1" dirty="0"/>
              <a:t>CLOSING A WINDOW</a:t>
            </a:r>
            <a:r>
              <a:rPr lang="en-IN" b="1" dirty="0"/>
              <a:t>:</a:t>
            </a:r>
          </a:p>
          <a:p>
            <a:r>
              <a:rPr lang="fr-FR" dirty="0"/>
              <a:t>Close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:</a:t>
            </a:r>
            <a:endParaRPr lang="en-IN" sz="2400" dirty="0"/>
          </a:p>
          <a:p>
            <a:pPr lvl="1"/>
            <a:r>
              <a:rPr lang="fr-FR" dirty="0"/>
              <a:t>The user </a:t>
            </a:r>
            <a:r>
              <a:rPr lang="fr-FR" dirty="0" err="1"/>
              <a:t>requests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closed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The user </a:t>
            </a:r>
            <a:r>
              <a:rPr lang="fr-FR" dirty="0" err="1"/>
              <a:t>performs</a:t>
            </a:r>
            <a:r>
              <a:rPr lang="fr-FR" dirty="0"/>
              <a:t> the action </a:t>
            </a:r>
            <a:r>
              <a:rPr lang="fr-FR" dirty="0" err="1"/>
              <a:t>required</a:t>
            </a:r>
            <a:r>
              <a:rPr lang="fr-FR" dirty="0"/>
              <a:t> in the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window</a:t>
            </a:r>
            <a:r>
              <a:rPr lang="fr-FR" dirty="0"/>
              <a:t> has no </a:t>
            </a:r>
            <a:r>
              <a:rPr lang="fr-FR" dirty="0" err="1"/>
              <a:t>further</a:t>
            </a:r>
            <a:r>
              <a:rPr lang="fr-FR" dirty="0"/>
              <a:t> relevance.</a:t>
            </a:r>
            <a:endParaRPr lang="en-IN" sz="2000" dirty="0"/>
          </a:p>
          <a:p>
            <a:r>
              <a:rPr lang="fr-FR" dirty="0"/>
              <a:t>If a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closed</a:t>
            </a:r>
            <a:r>
              <a:rPr lang="fr-FR" dirty="0"/>
              <a:t>, </a:t>
            </a:r>
            <a:r>
              <a:rPr lang="fr-FR" dirty="0" err="1"/>
              <a:t>also</a:t>
            </a:r>
            <a:r>
              <a:rPr lang="fr-FR" dirty="0"/>
              <a:t> close all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sz="2400" dirty="0"/>
          </a:p>
          <a:p>
            <a:r>
              <a:rPr lang="fr-FR" dirty="0" err="1"/>
              <a:t>When</a:t>
            </a:r>
            <a:r>
              <a:rPr lang="fr-FR" dirty="0"/>
              <a:t> a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closed</a:t>
            </a:r>
            <a:r>
              <a:rPr lang="fr-FR" dirty="0"/>
              <a:t>,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state, </a:t>
            </a:r>
            <a:r>
              <a:rPr lang="fr-FR" dirty="0" err="1"/>
              <a:t>including</a:t>
            </a:r>
            <a:r>
              <a:rPr lang="fr-FR" dirty="0"/>
              <a:t> size and position, for use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8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E907-DE92-4FC6-994A-6E8F8DD1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566012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1. SINGLE-DOCUMENT INTERFACE:</a:t>
            </a:r>
          </a:p>
          <a:p>
            <a:r>
              <a:rPr lang="fr-FR" b="1" dirty="0"/>
              <a:t>Description:</a:t>
            </a:r>
            <a:endParaRPr lang="en-IN" sz="2400" b="1" dirty="0"/>
          </a:p>
          <a:p>
            <a:pPr lvl="1"/>
            <a:r>
              <a:rPr lang="fr-FR" dirty="0"/>
              <a:t>A single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set of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dirty="0"/>
          </a:p>
          <a:p>
            <a:r>
              <a:rPr lang="fr-FR" b="1" dirty="0" err="1"/>
              <a:t>Proper</a:t>
            </a:r>
            <a:r>
              <a:rPr lang="fr-FR" b="1" dirty="0"/>
              <a:t> usage:</a:t>
            </a:r>
            <a:endParaRPr lang="en-IN" sz="2400" b="1" dirty="0"/>
          </a:p>
          <a:p>
            <a:pPr lvl="1"/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and </a:t>
            </a:r>
            <a:r>
              <a:rPr lang="fr-FR" dirty="0" err="1"/>
              <a:t>window</a:t>
            </a:r>
            <a:r>
              <a:rPr lang="fr-FR" dirty="0"/>
              <a:t> have a simple, one-to-one </a:t>
            </a:r>
            <a:r>
              <a:rPr lang="fr-FR" dirty="0" err="1"/>
              <a:t>relationship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Where</a:t>
            </a:r>
            <a:r>
              <a:rPr lang="fr-FR" dirty="0"/>
              <a:t> the </a:t>
            </a:r>
            <a:r>
              <a:rPr lang="fr-FR" dirty="0" err="1"/>
              <a:t>object’s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or use </a:t>
            </a:r>
            <a:r>
              <a:rPr lang="fr-FR" dirty="0" err="1"/>
              <a:t>is</a:t>
            </a:r>
            <a:r>
              <a:rPr lang="fr-FR" dirty="0"/>
              <a:t> as a single unit.</a:t>
            </a:r>
            <a:endParaRPr lang="en-IN" sz="2000" dirty="0"/>
          </a:p>
          <a:p>
            <a:pPr lvl="1"/>
            <a:r>
              <a:rPr lang="fr-FR" dirty="0"/>
              <a:t>To support </a:t>
            </a:r>
            <a:r>
              <a:rPr lang="fr-FR" dirty="0" err="1"/>
              <a:t>alternate</a:t>
            </a:r>
            <a:r>
              <a:rPr lang="fr-FR" dirty="0"/>
              <a:t> </a:t>
            </a:r>
            <a:r>
              <a:rPr lang="fr-FR" dirty="0" err="1"/>
              <a:t>views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control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the </a:t>
            </a:r>
            <a:r>
              <a:rPr lang="fr-FR" dirty="0" err="1"/>
              <a:t>view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To support </a:t>
            </a:r>
            <a:r>
              <a:rPr lang="fr-FR" dirty="0" err="1"/>
              <a:t>simultaneous</a:t>
            </a:r>
            <a:r>
              <a:rPr lang="fr-FR" dirty="0"/>
              <a:t> </a:t>
            </a:r>
            <a:r>
              <a:rPr lang="fr-FR" dirty="0" err="1"/>
              <a:t>views</a:t>
            </a:r>
            <a:r>
              <a:rPr lang="fr-FR" dirty="0"/>
              <a:t> by </a:t>
            </a:r>
            <a:r>
              <a:rPr lang="fr-FR" dirty="0" err="1"/>
              <a:t>splitting</a:t>
            </a:r>
            <a:r>
              <a:rPr lang="fr-FR" dirty="0"/>
              <a:t> the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panes.</a:t>
            </a:r>
          </a:p>
          <a:p>
            <a:r>
              <a:rPr lang="fr-FR" b="1" dirty="0" err="1"/>
              <a:t>Advantages</a:t>
            </a:r>
            <a:r>
              <a:rPr lang="fr-FR" b="1" dirty="0"/>
              <a:t>:</a:t>
            </a:r>
            <a:endParaRPr lang="en-IN" sz="2400" b="1" dirty="0"/>
          </a:p>
          <a:p>
            <a:pPr lvl="1"/>
            <a:r>
              <a:rPr lang="fr-FR" dirty="0"/>
              <a:t>Most </a:t>
            </a:r>
            <a:r>
              <a:rPr lang="fr-FR" dirty="0" err="1"/>
              <a:t>common</a:t>
            </a:r>
            <a:r>
              <a:rPr lang="fr-FR" dirty="0"/>
              <a:t> usage.</a:t>
            </a:r>
          </a:p>
          <a:p>
            <a:pPr lvl="1"/>
            <a:r>
              <a:rPr lang="fr-FR" dirty="0" err="1"/>
              <a:t>Window</a:t>
            </a:r>
            <a:r>
              <a:rPr lang="fr-FR" dirty="0"/>
              <a:t> manipulation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and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confusing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Data-</a:t>
            </a:r>
            <a:r>
              <a:rPr lang="fr-FR" dirty="0" err="1"/>
              <a:t>centered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20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917B-4ADD-4D3F-AF1E-18C67A5B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33624"/>
          </a:xfrm>
        </p:spPr>
        <p:txBody>
          <a:bodyPr/>
          <a:lstStyle/>
          <a:p>
            <a:r>
              <a:rPr lang="fr-FR" b="1" dirty="0" err="1"/>
              <a:t>Disadvantage</a:t>
            </a:r>
            <a:r>
              <a:rPr lang="fr-FR" b="1" dirty="0"/>
              <a:t>:</a:t>
            </a:r>
            <a:endParaRPr lang="en-IN" sz="2400" b="1" dirty="0"/>
          </a:p>
          <a:p>
            <a:pPr lvl="1"/>
            <a:r>
              <a:rPr lang="fr-FR" dirty="0"/>
              <a:t>Information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or </a:t>
            </a:r>
            <a:r>
              <a:rPr lang="fr-FR" dirty="0" err="1"/>
              <a:t>edited</a:t>
            </a:r>
            <a:r>
              <a:rPr lang="fr-FR" dirty="0"/>
              <a:t> in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35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25EE-6EBF-417C-8994-742943F7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2. MULTIPLE-DOCUMENT INTERFACE </a:t>
            </a:r>
            <a:r>
              <a:rPr lang="en-IN" b="1" dirty="0"/>
              <a:t>:</a:t>
            </a:r>
            <a:endParaRPr lang="en-IN" dirty="0"/>
          </a:p>
          <a:p>
            <a:r>
              <a:rPr lang="fr-FR" b="1" dirty="0"/>
              <a:t>Description:</a:t>
            </a:r>
            <a:endParaRPr lang="en-IN" sz="2400" b="1" dirty="0"/>
          </a:p>
          <a:p>
            <a:pPr lvl="1"/>
            <a:r>
              <a:rPr lang="fr-FR" dirty="0"/>
              <a:t>A technique for </a:t>
            </a:r>
            <a:r>
              <a:rPr lang="fr-FR" dirty="0" err="1"/>
              <a:t>managing</a:t>
            </a:r>
            <a:r>
              <a:rPr lang="fr-FR" dirty="0"/>
              <a:t> a set of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documents are </a:t>
            </a:r>
            <a:r>
              <a:rPr lang="fr-FR" dirty="0" err="1"/>
              <a:t>opened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Contains</a:t>
            </a:r>
            <a:r>
              <a:rPr lang="fr-FR" dirty="0"/>
              <a:t>:</a:t>
            </a:r>
            <a:endParaRPr lang="en-IN" sz="2000" dirty="0"/>
          </a:p>
          <a:p>
            <a:pPr lvl="2"/>
            <a:r>
              <a:rPr lang="fr-FR" sz="2400" dirty="0"/>
              <a:t>A single </a:t>
            </a:r>
            <a:r>
              <a:rPr lang="fr-FR" sz="2400" dirty="0" err="1"/>
              <a:t>primary</a:t>
            </a:r>
            <a:r>
              <a:rPr lang="fr-FR" sz="2400" dirty="0"/>
              <a:t> </a:t>
            </a:r>
            <a:r>
              <a:rPr lang="fr-FR" sz="2400" dirty="0" err="1"/>
              <a:t>window</a:t>
            </a:r>
            <a:r>
              <a:rPr lang="fr-FR" sz="2400" dirty="0"/>
              <a:t>, </a:t>
            </a:r>
            <a:r>
              <a:rPr lang="fr-FR" sz="2400" dirty="0" err="1"/>
              <a:t>called</a:t>
            </a:r>
            <a:r>
              <a:rPr lang="fr-FR" sz="2400" dirty="0"/>
              <a:t> the parent.</a:t>
            </a:r>
            <a:endParaRPr lang="en-IN" sz="1800" dirty="0"/>
          </a:p>
          <a:p>
            <a:pPr lvl="2"/>
            <a:r>
              <a:rPr lang="fr-FR" sz="2400" dirty="0"/>
              <a:t>A set of </a:t>
            </a:r>
            <a:r>
              <a:rPr lang="fr-FR" sz="2400" dirty="0" err="1"/>
              <a:t>related</a:t>
            </a:r>
            <a:r>
              <a:rPr lang="fr-FR" sz="2400" dirty="0"/>
              <a:t> document or </a:t>
            </a:r>
            <a:r>
              <a:rPr lang="fr-FR" sz="2400" dirty="0" err="1"/>
              <a:t>child</a:t>
            </a:r>
            <a:r>
              <a:rPr lang="fr-FR" sz="2400" dirty="0"/>
              <a:t> </a:t>
            </a:r>
            <a:r>
              <a:rPr lang="fr-FR" sz="2400" dirty="0" err="1"/>
              <a:t>windows</a:t>
            </a:r>
            <a:r>
              <a:rPr lang="fr-FR" sz="2400" dirty="0"/>
              <a:t>,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essentially</a:t>
            </a:r>
            <a:r>
              <a:rPr lang="fr-FR" sz="2400" dirty="0"/>
              <a:t> a </a:t>
            </a:r>
            <a:r>
              <a:rPr lang="fr-FR" sz="2400" dirty="0" err="1"/>
              <a:t>primary</a:t>
            </a:r>
            <a:r>
              <a:rPr lang="fr-FR" sz="2400" dirty="0"/>
              <a:t> </a:t>
            </a:r>
            <a:r>
              <a:rPr lang="fr-FR" sz="2400" dirty="0" err="1"/>
              <a:t>window</a:t>
            </a:r>
            <a:r>
              <a:rPr lang="fr-FR" sz="2400" dirty="0"/>
              <a:t>.</a:t>
            </a:r>
            <a:endParaRPr lang="en-IN" sz="1800" dirty="0"/>
          </a:p>
          <a:p>
            <a:pPr lvl="1"/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constrained</a:t>
            </a:r>
            <a:r>
              <a:rPr lang="fr-FR" dirty="0"/>
              <a:t> to </a:t>
            </a:r>
            <a:r>
              <a:rPr lang="fr-FR" dirty="0" err="1"/>
              <a:t>appear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parent </a:t>
            </a:r>
            <a:r>
              <a:rPr lang="fr-FR" dirty="0" err="1"/>
              <a:t>window</a:t>
            </a:r>
            <a:r>
              <a:rPr lang="fr-FR" dirty="0"/>
              <a:t>.</a:t>
            </a:r>
          </a:p>
          <a:p>
            <a:r>
              <a:rPr lang="fr-FR" b="1" dirty="0" err="1"/>
              <a:t>Proper</a:t>
            </a:r>
            <a:r>
              <a:rPr lang="fr-FR" b="1" dirty="0"/>
              <a:t> usage:</a:t>
            </a:r>
            <a:endParaRPr lang="en-IN" sz="2400" b="1" dirty="0"/>
          </a:p>
          <a:p>
            <a:pPr lvl="1"/>
            <a:r>
              <a:rPr lang="fr-FR" dirty="0"/>
              <a:t>To </a:t>
            </a:r>
            <a:r>
              <a:rPr lang="fr-FR" dirty="0" err="1"/>
              <a:t>present</a:t>
            </a:r>
            <a:r>
              <a:rPr lang="fr-FR" dirty="0"/>
              <a:t> multiple occurrences of an </a:t>
            </a:r>
            <a:r>
              <a:rPr lang="fr-FR" dirty="0" err="1"/>
              <a:t>object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To compare data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or more </a:t>
            </a:r>
            <a:r>
              <a:rPr lang="fr-FR" dirty="0" err="1"/>
              <a:t>windows</a:t>
            </a:r>
            <a:r>
              <a:rPr lang="fr-FR" dirty="0"/>
              <a:t>.</a:t>
            </a:r>
            <a:endParaRPr lang="en-IN" sz="20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5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2CFE-FED6-495D-90A0-6E1373465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To </a:t>
            </a:r>
            <a:r>
              <a:rPr lang="fr-FR" dirty="0" err="1"/>
              <a:t>present</a:t>
            </a:r>
            <a:r>
              <a:rPr lang="fr-FR" dirty="0"/>
              <a:t> multiple parts of an application.</a:t>
            </a:r>
            <a:endParaRPr lang="en-IN" dirty="0"/>
          </a:p>
          <a:p>
            <a:pPr lvl="1"/>
            <a:r>
              <a:rPr lang="fr-FR" dirty="0"/>
              <a:t>To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segregate</a:t>
            </a:r>
            <a:r>
              <a:rPr lang="fr-FR" dirty="0"/>
              <a:t> the </a:t>
            </a:r>
            <a:r>
              <a:rPr lang="fr-FR" dirty="0" err="1"/>
              <a:t>objects</a:t>
            </a:r>
            <a:r>
              <a:rPr lang="fr-FR" dirty="0"/>
              <a:t> and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a </a:t>
            </a:r>
            <a:r>
              <a:rPr lang="fr-FR" dirty="0" err="1"/>
              <a:t>task</a:t>
            </a:r>
            <a:r>
              <a:rPr lang="fr-FR" dirty="0"/>
              <a:t>.</a:t>
            </a:r>
            <a:endParaRPr lang="en-IN" dirty="0"/>
          </a:p>
          <a:p>
            <a:r>
              <a:rPr lang="fr-FR" b="1" dirty="0" err="1"/>
              <a:t>Advantages</a:t>
            </a:r>
            <a:r>
              <a:rPr lang="fr-FR" b="1" dirty="0"/>
              <a:t>:</a:t>
            </a:r>
            <a:endParaRPr lang="en-IN" sz="2400" b="1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the parent </a:t>
            </a:r>
            <a:r>
              <a:rPr lang="fr-FR" dirty="0" err="1"/>
              <a:t>window’s</a:t>
            </a:r>
            <a:r>
              <a:rPr lang="fr-FR" dirty="0"/>
              <a:t> interface components (menus, </a:t>
            </a:r>
            <a:r>
              <a:rPr lang="fr-FR" dirty="0" err="1"/>
              <a:t>toolbars</a:t>
            </a:r>
            <a:r>
              <a:rPr lang="fr-FR" dirty="0"/>
              <a:t>, and </a:t>
            </a:r>
            <a:r>
              <a:rPr lang="fr-FR" dirty="0" err="1"/>
              <a:t>status</a:t>
            </a:r>
            <a:r>
              <a:rPr lang="fr-FR" dirty="0"/>
              <a:t> bars), </a:t>
            </a:r>
            <a:r>
              <a:rPr lang="fr-FR" dirty="0" err="1"/>
              <a:t>making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-efficient interface.</a:t>
            </a:r>
            <a:endParaRPr lang="en-IN" sz="2000" dirty="0"/>
          </a:p>
          <a:p>
            <a:pPr lvl="1"/>
            <a:r>
              <a:rPr lang="fr-FR" dirty="0" err="1"/>
              <a:t>Useful</a:t>
            </a:r>
            <a:r>
              <a:rPr lang="fr-FR" dirty="0"/>
              <a:t> for </a:t>
            </a:r>
            <a:r>
              <a:rPr lang="fr-FR" dirty="0" err="1"/>
              <a:t>managing</a:t>
            </a:r>
            <a:r>
              <a:rPr lang="fr-FR" dirty="0"/>
              <a:t> a set of </a:t>
            </a:r>
            <a:r>
              <a:rPr lang="fr-FR" dirty="0" err="1"/>
              <a:t>objects</a:t>
            </a:r>
            <a:r>
              <a:rPr lang="fr-FR" dirty="0"/>
              <a:t>.</a:t>
            </a:r>
            <a:endParaRPr lang="en-IN" sz="2000" dirty="0"/>
          </a:p>
          <a:p>
            <a:r>
              <a:rPr lang="en-IN" b="1" dirty="0"/>
              <a:t>Disadvantages:</a:t>
            </a:r>
          </a:p>
          <a:p>
            <a:pPr lvl="1"/>
            <a:r>
              <a:rPr lang="fr-FR" dirty="0" err="1"/>
              <a:t>Creating</a:t>
            </a:r>
            <a:r>
              <a:rPr lang="fr-FR" dirty="0"/>
              <a:t> confusion.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relationship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files and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abstract, </a:t>
            </a:r>
            <a:r>
              <a:rPr lang="fr-FR" dirty="0" err="1"/>
              <a:t>making</a:t>
            </a:r>
            <a:r>
              <a:rPr lang="fr-FR" dirty="0"/>
              <a:t> an MDI application more </a:t>
            </a:r>
            <a:r>
              <a:rPr lang="fr-FR" dirty="0" err="1"/>
              <a:t>challenging</a:t>
            </a:r>
            <a:r>
              <a:rPr lang="fr-FR" dirty="0"/>
              <a:t> for </a:t>
            </a:r>
            <a:r>
              <a:rPr lang="fr-FR" dirty="0" err="1"/>
              <a:t>beginning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to </a:t>
            </a:r>
            <a:r>
              <a:rPr lang="fr-FR" dirty="0" err="1"/>
              <a:t>learn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Confining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to the parent </a:t>
            </a:r>
            <a:r>
              <a:rPr lang="fr-FR" dirty="0" err="1"/>
              <a:t>window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inconvenient</a:t>
            </a:r>
            <a:r>
              <a:rPr lang="fr-FR" dirty="0"/>
              <a:t> or </a:t>
            </a:r>
            <a:r>
              <a:rPr lang="fr-FR" dirty="0" err="1"/>
              <a:t>inappropriate</a:t>
            </a:r>
            <a:r>
              <a:rPr lang="fr-FR" dirty="0"/>
              <a:t> for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nested</a:t>
            </a:r>
            <a:r>
              <a:rPr lang="fr-FR" dirty="0"/>
              <a:t> nature of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 for the user to </a:t>
            </a:r>
            <a:r>
              <a:rPr lang="fr-FR" dirty="0" err="1"/>
              <a:t>distinguish</a:t>
            </a:r>
            <a:r>
              <a:rPr lang="fr-FR" dirty="0"/>
              <a:t> a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in a parent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79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BC54-BD8E-4CCD-AF6C-4DD066FE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3. WORKBOOKS:</a:t>
            </a:r>
            <a:endParaRPr lang="en-IN" dirty="0"/>
          </a:p>
          <a:p>
            <a:r>
              <a:rPr lang="fr-FR" b="1" dirty="0"/>
              <a:t>Description: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window</a:t>
            </a:r>
            <a:r>
              <a:rPr lang="fr-FR" dirty="0"/>
              <a:t> or </a:t>
            </a:r>
            <a:r>
              <a:rPr lang="fr-FR" dirty="0" err="1"/>
              <a:t>task</a:t>
            </a:r>
            <a:r>
              <a:rPr lang="fr-FR" dirty="0"/>
              <a:t> management technique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consists</a:t>
            </a:r>
            <a:r>
              <a:rPr lang="fr-FR" dirty="0"/>
              <a:t> of a set of </a:t>
            </a:r>
            <a:r>
              <a:rPr lang="fr-FR" dirty="0" err="1"/>
              <a:t>views</a:t>
            </a:r>
            <a:r>
              <a:rPr lang="fr-FR" dirty="0"/>
              <a:t> </a:t>
            </a:r>
            <a:r>
              <a:rPr lang="fr-FR" dirty="0" err="1"/>
              <a:t>organized</a:t>
            </a:r>
            <a:r>
              <a:rPr lang="fr-FR" dirty="0"/>
              <a:t> like a </a:t>
            </a:r>
            <a:r>
              <a:rPr lang="fr-FR" dirty="0" err="1"/>
              <a:t>tabbed</a:t>
            </a:r>
            <a:r>
              <a:rPr lang="fr-FR" dirty="0"/>
              <a:t> notebook.</a:t>
            </a:r>
          </a:p>
          <a:p>
            <a:pPr lvl="1"/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upon</a:t>
            </a:r>
            <a:r>
              <a:rPr lang="fr-FR" dirty="0"/>
              <a:t> the </a:t>
            </a:r>
            <a:r>
              <a:rPr lang="fr-FR" dirty="0" err="1"/>
              <a:t>metaphor</a:t>
            </a:r>
            <a:r>
              <a:rPr lang="fr-FR" dirty="0"/>
              <a:t> of a book or notebook.</a:t>
            </a:r>
            <a:endParaRPr lang="en-IN" sz="2000" dirty="0"/>
          </a:p>
          <a:p>
            <a:pPr lvl="1"/>
            <a:r>
              <a:rPr lang="fr-FR" dirty="0" err="1"/>
              <a:t>Views</a:t>
            </a:r>
            <a:r>
              <a:rPr lang="fr-FR" dirty="0"/>
              <a:t> of </a:t>
            </a:r>
            <a:r>
              <a:rPr lang="fr-FR" dirty="0" err="1"/>
              <a:t>objects</a:t>
            </a:r>
            <a:r>
              <a:rPr lang="fr-FR" dirty="0"/>
              <a:t> are </a:t>
            </a:r>
            <a:r>
              <a:rPr lang="fr-FR" dirty="0" err="1"/>
              <a:t>presented</a:t>
            </a:r>
            <a:r>
              <a:rPr lang="fr-FR" dirty="0"/>
              <a:t> as sections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workbook’s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;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do not </a:t>
            </a:r>
            <a:r>
              <a:rPr lang="fr-FR" dirty="0" err="1"/>
              <a:t>exist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Each</a:t>
            </a:r>
            <a:r>
              <a:rPr lang="fr-FR" dirty="0"/>
              <a:t> section </a:t>
            </a:r>
            <a:r>
              <a:rPr lang="fr-FR" dirty="0" err="1"/>
              <a:t>represents</a:t>
            </a:r>
            <a:r>
              <a:rPr lang="fr-FR" dirty="0"/>
              <a:t> a </a:t>
            </a:r>
            <a:r>
              <a:rPr lang="fr-FR" dirty="0" err="1"/>
              <a:t>view</a:t>
            </a:r>
            <a:r>
              <a:rPr lang="fr-FR" dirty="0"/>
              <a:t> of data.</a:t>
            </a:r>
            <a:endParaRPr lang="en-IN" sz="2000" dirty="0"/>
          </a:p>
          <a:p>
            <a:pPr lvl="1"/>
            <a:r>
              <a:rPr lang="fr-FR" dirty="0"/>
              <a:t>Tabs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included</a:t>
            </a:r>
            <a:r>
              <a:rPr lang="fr-FR" dirty="0"/>
              <a:t> and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navigate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sections.</a:t>
            </a:r>
            <a:endParaRPr lang="en-IN" sz="2000" dirty="0"/>
          </a:p>
          <a:p>
            <a:pPr lvl="1"/>
            <a:r>
              <a:rPr lang="fr-FR" dirty="0" err="1"/>
              <a:t>Otherwise</a:t>
            </a:r>
            <a:r>
              <a:rPr lang="fr-FR" dirty="0"/>
              <a:t>,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characteristics</a:t>
            </a:r>
            <a:r>
              <a:rPr lang="fr-FR" dirty="0"/>
              <a:t> and </a:t>
            </a:r>
            <a:r>
              <a:rPr lang="fr-FR" dirty="0" err="1"/>
              <a:t>behavior</a:t>
            </a:r>
            <a:r>
              <a:rPr lang="fr-FR" dirty="0"/>
              <a:t> are 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those</a:t>
            </a:r>
            <a:r>
              <a:rPr lang="fr-FR" dirty="0"/>
              <a:t> of the multiple document interface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maximized</a:t>
            </a:r>
            <a:r>
              <a:rPr lang="fr-FR" dirty="0"/>
              <a:t>.</a:t>
            </a:r>
            <a:endParaRPr lang="en-IN" sz="2000" dirty="0"/>
          </a:p>
          <a:p>
            <a:pPr lvl="1"/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5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2D2D-51CD-4723-B793-84FEDE08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>
            <a:normAutofit/>
          </a:bodyPr>
          <a:lstStyle/>
          <a:p>
            <a:r>
              <a:rPr lang="fr-FR" b="1" dirty="0" err="1"/>
              <a:t>Proper</a:t>
            </a:r>
            <a:r>
              <a:rPr lang="fr-FR" b="1" dirty="0"/>
              <a:t> usage:</a:t>
            </a:r>
            <a:endParaRPr lang="en-IN" sz="2400" b="1" dirty="0"/>
          </a:p>
          <a:p>
            <a:pPr lvl="1"/>
            <a:r>
              <a:rPr lang="fr-FR" dirty="0"/>
              <a:t>To manage a set of </a:t>
            </a:r>
            <a:r>
              <a:rPr lang="fr-FR" dirty="0" err="1"/>
              <a:t>views</a:t>
            </a:r>
            <a:r>
              <a:rPr lang="fr-FR" dirty="0"/>
              <a:t> of an </a:t>
            </a:r>
            <a:r>
              <a:rPr lang="fr-FR" dirty="0" err="1"/>
              <a:t>object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To </a:t>
            </a:r>
            <a:r>
              <a:rPr lang="fr-FR" dirty="0" err="1"/>
              <a:t>optimize</a:t>
            </a:r>
            <a:r>
              <a:rPr lang="fr-FR" dirty="0"/>
              <a:t> quick navigation of multiple </a:t>
            </a:r>
            <a:r>
              <a:rPr lang="fr-FR" dirty="0" err="1"/>
              <a:t>views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For content </a:t>
            </a:r>
            <a:r>
              <a:rPr lang="fr-FR" dirty="0" err="1"/>
              <a:t>where</a:t>
            </a:r>
            <a:r>
              <a:rPr lang="fr-FR" dirty="0"/>
              <a:t> the </a:t>
            </a:r>
            <a:r>
              <a:rPr lang="fr-FR" dirty="0" err="1"/>
              <a:t>order</a:t>
            </a:r>
            <a:r>
              <a:rPr lang="fr-FR" dirty="0"/>
              <a:t> of the sections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.</a:t>
            </a:r>
            <a:endParaRPr lang="en-IN" sz="2000" dirty="0"/>
          </a:p>
          <a:p>
            <a:r>
              <a:rPr lang="fr-FR" b="1" dirty="0" err="1"/>
              <a:t>Advantages</a:t>
            </a:r>
            <a:r>
              <a:rPr lang="fr-FR" b="1" dirty="0"/>
              <a:t>:</a:t>
            </a:r>
            <a:endParaRPr lang="en-IN" sz="2000" dirty="0"/>
          </a:p>
          <a:p>
            <a:pPr lvl="1"/>
            <a:r>
              <a:rPr lang="fr-FR" dirty="0" err="1"/>
              <a:t>Provides</a:t>
            </a:r>
            <a:r>
              <a:rPr lang="fr-FR" dirty="0"/>
              <a:t> the </a:t>
            </a:r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simplicity</a:t>
            </a:r>
            <a:r>
              <a:rPr lang="fr-FR" dirty="0"/>
              <a:t> of the single-document </a:t>
            </a:r>
            <a:r>
              <a:rPr lang="fr-FR" dirty="0" err="1"/>
              <a:t>window</a:t>
            </a:r>
            <a:r>
              <a:rPr lang="fr-FR" dirty="0"/>
              <a:t> interface.</a:t>
            </a:r>
            <a:endParaRPr lang="en-IN" sz="2000" dirty="0"/>
          </a:p>
          <a:p>
            <a:pPr lvl="1"/>
            <a:r>
              <a:rPr lang="fr-FR" dirty="0" err="1"/>
              <a:t>Provides</a:t>
            </a:r>
            <a:r>
              <a:rPr lang="fr-FR" dirty="0"/>
              <a:t> </a:t>
            </a:r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simplicity</a:t>
            </a:r>
            <a:r>
              <a:rPr lang="fr-FR" dirty="0"/>
              <a:t> by </a:t>
            </a:r>
            <a:r>
              <a:rPr lang="fr-FR" dirty="0" err="1"/>
              <a:t>eliminating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management.</a:t>
            </a:r>
            <a:endParaRPr lang="en-IN" sz="2000" dirty="0"/>
          </a:p>
          <a:p>
            <a:pPr lvl="1"/>
            <a:r>
              <a:rPr lang="fr-FR" dirty="0" err="1"/>
              <a:t>Preserves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management </a:t>
            </a:r>
            <a:r>
              <a:rPr lang="fr-FR" dirty="0" err="1"/>
              <a:t>capabilities</a:t>
            </a:r>
            <a:r>
              <a:rPr lang="fr-FR" dirty="0"/>
              <a:t> of the multiple-document interface.</a:t>
            </a:r>
            <a:endParaRPr lang="en-IN" sz="2000" dirty="0"/>
          </a:p>
          <a:p>
            <a:r>
              <a:rPr lang="fr-FR" b="1" dirty="0" err="1"/>
              <a:t>Disadvantage</a:t>
            </a:r>
            <a:r>
              <a:rPr lang="fr-FR" b="1" dirty="0"/>
              <a:t>:</a:t>
            </a:r>
            <a:endParaRPr lang="en-IN" sz="2400" b="1" dirty="0"/>
          </a:p>
          <a:p>
            <a:pPr lvl="1"/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</a:t>
            </a:r>
            <a:r>
              <a:rPr lang="fr-FR" dirty="0" err="1"/>
              <a:t>simultaneous</a:t>
            </a:r>
            <a:r>
              <a:rPr lang="fr-FR" dirty="0"/>
              <a:t> </a:t>
            </a:r>
            <a:r>
              <a:rPr lang="fr-FR" dirty="0" err="1"/>
              <a:t>views</a:t>
            </a:r>
            <a:r>
              <a:rPr lang="fr-FR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21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5C47-4E78-469B-BC18-33DF0774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4. PROJECTS:</a:t>
            </a:r>
          </a:p>
          <a:p>
            <a:r>
              <a:rPr lang="fr-FR" b="1" dirty="0"/>
              <a:t>Description:</a:t>
            </a:r>
            <a:endParaRPr lang="en-IN" sz="2400" b="1" dirty="0"/>
          </a:p>
          <a:p>
            <a:pPr lvl="1"/>
            <a:r>
              <a:rPr lang="fr-FR" dirty="0"/>
              <a:t>A technique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consists</a:t>
            </a:r>
            <a:r>
              <a:rPr lang="fr-FR" dirty="0"/>
              <a:t> of a container: a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holding a set of </a:t>
            </a:r>
            <a:r>
              <a:rPr lang="fr-FR" dirty="0" err="1"/>
              <a:t>objects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objects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held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 in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peers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/>
              <a:t>Visual </a:t>
            </a:r>
            <a:r>
              <a:rPr lang="fr-FR" dirty="0" err="1"/>
              <a:t>containment</a:t>
            </a:r>
            <a:r>
              <a:rPr lang="fr-FR" dirty="0"/>
              <a:t> of the </a:t>
            </a:r>
            <a:r>
              <a:rPr lang="fr-FR" dirty="0" err="1"/>
              <a:t>peer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necessary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 </a:t>
            </a:r>
            <a:r>
              <a:rPr lang="fr-FR" dirty="0" err="1"/>
              <a:t>peer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must </a:t>
            </a:r>
            <a:r>
              <a:rPr lang="fr-FR" dirty="0" err="1"/>
              <a:t>possess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menu bar and </a:t>
            </a:r>
            <a:r>
              <a:rPr lang="fr-FR" dirty="0" err="1"/>
              <a:t>other</a:t>
            </a:r>
            <a:r>
              <a:rPr lang="fr-FR" dirty="0"/>
              <a:t> interface </a:t>
            </a:r>
            <a:r>
              <a:rPr lang="fr-FR" dirty="0" err="1"/>
              <a:t>elements</a:t>
            </a:r>
            <a:r>
              <a:rPr lang="fr-FR" dirty="0"/>
              <a:t>.</a:t>
            </a:r>
            <a:endParaRPr lang="en-IN" sz="2000" dirty="0"/>
          </a:p>
          <a:p>
            <a:pPr lvl="1"/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 </a:t>
            </a:r>
            <a:r>
              <a:rPr lang="fr-FR" dirty="0" err="1"/>
              <a:t>peer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can have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entry on the </a:t>
            </a:r>
            <a:r>
              <a:rPr lang="fr-FR" dirty="0" err="1"/>
              <a:t>task</a:t>
            </a:r>
            <a:r>
              <a:rPr lang="fr-FR" dirty="0"/>
              <a:t> bar.</a:t>
            </a:r>
            <a:endParaRPr lang="en-IN" sz="2000" dirty="0"/>
          </a:p>
          <a:p>
            <a:pPr lvl="1"/>
            <a:r>
              <a:rPr lang="fr-FR" dirty="0" err="1"/>
              <a:t>When</a:t>
            </a:r>
            <a:r>
              <a:rPr lang="fr-FR" dirty="0"/>
              <a:t> a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closed</a:t>
            </a:r>
            <a:r>
              <a:rPr lang="fr-FR" dirty="0"/>
              <a:t>, all the </a:t>
            </a:r>
            <a:r>
              <a:rPr lang="fr-FR" dirty="0" err="1"/>
              <a:t>peer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of </a:t>
            </a:r>
            <a:r>
              <a:rPr lang="fr-FR" dirty="0" err="1"/>
              <a:t>objects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close.</a:t>
            </a:r>
            <a:endParaRPr lang="en-IN" sz="2000" dirty="0"/>
          </a:p>
          <a:p>
            <a:pPr lvl="1"/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opened</a:t>
            </a:r>
            <a:r>
              <a:rPr lang="fr-FR" dirty="0"/>
              <a:t>, the </a:t>
            </a:r>
            <a:r>
              <a:rPr lang="fr-FR" dirty="0" err="1"/>
              <a:t>peer</a:t>
            </a:r>
            <a:r>
              <a:rPr lang="fr-FR" dirty="0"/>
              <a:t> </a:t>
            </a:r>
            <a:r>
              <a:rPr lang="fr-FR" dirty="0" err="1"/>
              <a:t>windows</a:t>
            </a:r>
            <a:r>
              <a:rPr lang="fr-FR" dirty="0"/>
              <a:t> of the </a:t>
            </a:r>
            <a:r>
              <a:rPr lang="fr-FR" dirty="0" err="1"/>
              <a:t>contained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are </a:t>
            </a:r>
            <a:r>
              <a:rPr lang="fr-FR" dirty="0" err="1"/>
              <a:t>restored</a:t>
            </a:r>
            <a:r>
              <a:rPr lang="fr-FR" dirty="0"/>
              <a:t> to </a:t>
            </a:r>
            <a:r>
              <a:rPr lang="fr-FR" dirty="0" err="1"/>
              <a:t>their</a:t>
            </a:r>
            <a:r>
              <a:rPr lang="fr-FR" dirty="0"/>
              <a:t> former positions.</a:t>
            </a:r>
            <a:endParaRPr lang="en-IN" sz="2000" dirty="0"/>
          </a:p>
          <a:p>
            <a:pPr lvl="1"/>
            <a:r>
              <a:rPr lang="fr-FR" dirty="0"/>
              <a:t>Peer </a:t>
            </a:r>
            <a:r>
              <a:rPr lang="fr-FR" dirty="0" err="1"/>
              <a:t>windows</a:t>
            </a:r>
            <a:r>
              <a:rPr lang="fr-FR" dirty="0"/>
              <a:t> of a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restored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restored</a:t>
            </a:r>
            <a:r>
              <a:rPr lang="fr-FR" dirty="0"/>
              <a:t>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19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1935</Words>
  <Application>Microsoft Office PowerPoint</Application>
  <PresentationFormat>Widescreen</PresentationFormat>
  <Paragraphs>204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WINDOWS</vt:lpstr>
      <vt:lpstr>WINDOW MANAGEMENT: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ORGANIZING WINDOW FUNCTIONS:</vt:lpstr>
      <vt:lpstr>PowerPoint Presentation</vt:lpstr>
      <vt:lpstr>WINDOW OPERATIONS: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keerthikaa</dc:creator>
  <cp:lastModifiedBy> </cp:lastModifiedBy>
  <cp:revision>91</cp:revision>
  <dcterms:created xsi:type="dcterms:W3CDTF">2019-07-27T15:35:10Z</dcterms:created>
  <dcterms:modified xsi:type="dcterms:W3CDTF">2019-07-28T15:19:48Z</dcterms:modified>
</cp:coreProperties>
</file>