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3E8A5-75C3-415E-A3C9-174766C9C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E54A9-3C6A-4246-9B96-8FF42DEFE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C78F-087D-41BC-BF55-FCBD64D3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99DD-6DF5-47CF-A7C2-1075F74E3659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A3EAF-E43F-4936-AB66-D72A5FD8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94747-EABF-403B-B5DA-2C01F2F5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F281-1662-4DBE-9485-05E865DFF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62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EC9B-1653-41D1-A70E-BD368A64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E3D6B-41CE-47F9-88D4-FFDFA738E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3189D-E1E8-4823-A744-3F7FBAB3A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99DD-6DF5-47CF-A7C2-1075F74E3659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2A049-F667-42F4-8C33-750A498C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B93BE-689F-4786-8EF3-43508C5E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F281-1662-4DBE-9485-05E865DFF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89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FE301-2D4B-4530-8D5D-FAE0DE84D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A1A16-07BB-4018-97D4-125381236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BFCAA-3AFE-4E11-9967-ABAC890C9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99DD-6DF5-47CF-A7C2-1075F74E3659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44B8E-65FB-4256-A23E-7A9AE848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6350A-D0C4-4467-9E2F-C7B0E5E0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F281-1662-4DBE-9485-05E865DFF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48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D1420-5210-4AED-896E-FAA3FBEBC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D90A7-C155-4346-B244-ED06C0D1D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0BD2D-CFCF-477D-BD05-7C868CFE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99DD-6DF5-47CF-A7C2-1075F74E3659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1C5F7-29C1-4752-A79B-FCF68964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8F305-B9DB-495B-B4FB-B0BA6891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F281-1662-4DBE-9485-05E865DFF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04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D0D8-FB52-43A9-BB8C-9E8AA072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7B51C-6990-4AF6-AF4B-9BCA461F3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B6C56-8635-4DBD-8175-341725A4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99DD-6DF5-47CF-A7C2-1075F74E3659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105A5-EE83-4C86-9687-9879ADE9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2EE66-54DD-4F61-850A-A9B4876B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F281-1662-4DBE-9485-05E865DFF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50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A5B4-5A31-4B20-B695-AE6CF4A5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2FDE4-DB0C-421C-94F2-F650AD675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8C052-8117-4078-B1EA-ACBC6799A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2B28A-C2D6-42DF-A978-9E756B973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99DD-6DF5-47CF-A7C2-1075F74E3659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C588E-0C88-419B-87B4-3F66C173E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069D9-5A48-46DA-BD4F-2F6ACACB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F281-1662-4DBE-9485-05E865DFF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1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CDB0-E9B8-4E3E-B123-19FA67B5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E6671-4F50-4272-9228-7D8295CD8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55B62-5064-4CFE-81A1-E2ED2DA1A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6C6CE-3963-4B2E-9E3F-4DA9C04FE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9FF32-F39B-4156-82AF-230454C12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C80A4C-F4E4-4863-890E-31E9742A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99DD-6DF5-47CF-A7C2-1075F74E3659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7A2DB-2D63-4221-BE85-A4978F1E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44555-62D1-4BA9-8488-036A4202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F281-1662-4DBE-9485-05E865DFF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07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C806-ADB2-483E-A120-BB38B913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FDC44-1091-452E-846A-18BB11D1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99DD-6DF5-47CF-A7C2-1075F74E3659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E073D-41A1-4520-9FA6-FDFF50BF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77441-4B68-4BD0-BBD0-1F671E42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F281-1662-4DBE-9485-05E865DFF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38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A1F7A-3C8F-4B97-9123-C7852107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99DD-6DF5-47CF-A7C2-1075F74E3659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131509-836B-471E-B1E7-B936B7E9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FAD0B-A2DD-44D0-933C-41884536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F281-1662-4DBE-9485-05E865DFF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83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115D7-8221-406D-9E05-FA7A95870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2BCB-833E-418D-A2DF-7736E28FC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D7149-9C2D-420D-9213-8F6ADB66C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876E9-192E-497C-9DAA-4413AD65F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99DD-6DF5-47CF-A7C2-1075F74E3659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31F57-646D-4408-8B69-D7971558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B4951-835C-402B-8CEA-8CE47BD7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F281-1662-4DBE-9485-05E865DFF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35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326B-6971-47B0-A02B-918AD5D9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16C727-1C01-42C1-BC90-C9DAA04C5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35C62-12AD-4C09-B393-2643F4493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95277-9CF2-4CB7-ACD4-8D0B85AAF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99DD-6DF5-47CF-A7C2-1075F74E3659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A85-1D74-4DC9-AE7D-7373E9F9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5C083-DEEA-445E-9ADC-B23AE4C3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F281-1662-4DBE-9485-05E865DFF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10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8E1EB5-BB22-46AF-BD8A-C2096DCA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EC9C8-9D13-4A7C-BBA5-56084BC4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83FB0-8FCC-4022-A5C2-3A885E67A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499DD-6DF5-47CF-A7C2-1075F74E3659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1EC20-F096-471C-B8A7-FC9136886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0579F-D601-4631-BCAA-67CE4A0A9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BF281-1662-4DBE-9485-05E865DFF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33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0619-9295-49A3-8608-E22484871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MENUS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5495E-4B74-413D-8F5E-5495AB605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UNIT II</a:t>
            </a:r>
          </a:p>
        </p:txBody>
      </p:sp>
    </p:spTree>
    <p:extLst>
      <p:ext uri="{BB962C8B-B14F-4D97-AF65-F5344CB8AC3E}">
        <p14:creationId xmlns:p14="http://schemas.microsoft.com/office/powerpoint/2010/main" val="1857084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357F-A00A-4F2E-B31A-5B4AD120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FUNCTIONS OF MENUS: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05970-6439-4B5B-9426-0D92EEF76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menu can be used to perform several functions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to navigate to a new menu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to execute an action or procedure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to display information or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to specify input data or parameters </a:t>
            </a:r>
          </a:p>
        </p:txBody>
      </p:sp>
    </p:spTree>
    <p:extLst>
      <p:ext uri="{BB962C8B-B14F-4D97-AF65-F5344CB8AC3E}">
        <p14:creationId xmlns:p14="http://schemas.microsoft.com/office/powerpoint/2010/main" val="1363798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48FB2-FD18-493E-AB34-2ABC1277D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9357"/>
            <a:ext cx="10515600" cy="5527606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Navigation to a New Menu: </a:t>
            </a:r>
            <a:r>
              <a:rPr lang="en-IN" dirty="0"/>
              <a:t> </a:t>
            </a:r>
          </a:p>
          <a:p>
            <a:r>
              <a:rPr lang="en-IN" dirty="0"/>
              <a:t>Each user selection causes another menu in a hierarchical menu tree to be displayed.</a:t>
            </a:r>
          </a:p>
          <a:p>
            <a:r>
              <a:rPr lang="en-IN" dirty="0"/>
              <a:t>The purpose of each selection is to steer the user toward an objective or goal.</a:t>
            </a:r>
          </a:p>
          <a:p>
            <a:r>
              <a:rPr lang="en-IN" dirty="0"/>
              <a:t>Selection errors may lead the user down wrong paths, and cost time and, perhaps, aggravation, but these errors are non-destructive and usually undoable. </a:t>
            </a:r>
          </a:p>
        </p:txBody>
      </p:sp>
    </p:spTree>
    <p:extLst>
      <p:ext uri="{BB962C8B-B14F-4D97-AF65-F5344CB8AC3E}">
        <p14:creationId xmlns:p14="http://schemas.microsoft.com/office/powerpoint/2010/main" val="163497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C27E8-995D-45F1-9F32-D1139AC7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835"/>
            <a:ext cx="10515600" cy="5660128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Execute an Action or Procedure:</a:t>
            </a:r>
            <a:r>
              <a:rPr lang="en-IN" dirty="0"/>
              <a:t> </a:t>
            </a:r>
          </a:p>
          <a:p>
            <a:r>
              <a:rPr lang="en-IN" dirty="0"/>
              <a:t>A user selection directs the computer to implement an action or perform a procedure. </a:t>
            </a:r>
          </a:p>
          <a:p>
            <a:r>
              <a:rPr lang="en-IN" dirty="0"/>
              <a:t>The action may be something like opening or closing a file, copying text or sending a message. </a:t>
            </a:r>
          </a:p>
          <a:p>
            <a:r>
              <a:rPr lang="en-IN" dirty="0"/>
              <a:t>Selection errors may or may not have serious consequences depending upon the nature of the action. </a:t>
            </a:r>
          </a:p>
          <a:p>
            <a:r>
              <a:rPr lang="en-IN" dirty="0"/>
              <a:t>Accidental selection of critical irreversible actions must be prevented in interface design. </a:t>
            </a:r>
          </a:p>
        </p:txBody>
      </p:sp>
    </p:spTree>
    <p:extLst>
      <p:ext uri="{BB962C8B-B14F-4D97-AF65-F5344CB8AC3E}">
        <p14:creationId xmlns:p14="http://schemas.microsoft.com/office/powerpoint/2010/main" val="4294061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E4388-B20F-4B04-B4C8-60CA79F63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9357"/>
            <a:ext cx="10515600" cy="5527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Displaying Information: </a:t>
            </a:r>
            <a:r>
              <a:rPr lang="en-IN" dirty="0"/>
              <a:t>  </a:t>
            </a:r>
          </a:p>
          <a:p>
            <a:r>
              <a:rPr lang="en-IN" dirty="0"/>
              <a:t>The main purpose of selecting a menu choice may simply be to display information. </a:t>
            </a:r>
          </a:p>
          <a:p>
            <a:r>
              <a:rPr lang="en-IN" dirty="0"/>
              <a:t>The user may be searching for specific information in a database or browsing the Web.</a:t>
            </a:r>
          </a:p>
          <a:p>
            <a:r>
              <a:rPr lang="en-IN" dirty="0"/>
              <a:t>The user’s focus is primarily on the information desired and less on the selection function. </a:t>
            </a:r>
          </a:p>
          <a:p>
            <a:r>
              <a:rPr lang="en-IN" dirty="0"/>
              <a:t>The content material and the user’s interests will determine the paths followed. </a:t>
            </a:r>
          </a:p>
          <a:p>
            <a:r>
              <a:rPr lang="en-IN" dirty="0"/>
              <a:t>Wrong turns in the process will again cost time and perhaps aggravation, but these errors are non-destructive and usually undoable. </a:t>
            </a:r>
          </a:p>
        </p:txBody>
      </p:sp>
    </p:spTree>
    <p:extLst>
      <p:ext uri="{BB962C8B-B14F-4D97-AF65-F5344CB8AC3E}">
        <p14:creationId xmlns:p14="http://schemas.microsoft.com/office/powerpoint/2010/main" val="4022139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23334-71D6-4085-AD84-08C5BEA86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8870"/>
            <a:ext cx="10515600" cy="544809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Data or Parameter Input:</a:t>
            </a:r>
          </a:p>
          <a:p>
            <a:r>
              <a:rPr lang="en-IN" dirty="0"/>
              <a:t>Each selection specifies a piece of input data for the system or provides a parameter value. </a:t>
            </a:r>
          </a:p>
          <a:p>
            <a:r>
              <a:rPr lang="en-IN" dirty="0"/>
              <a:t>Data or values may be input on a single menu or spread over a hierarchy of menus. </a:t>
            </a:r>
          </a:p>
          <a:p>
            <a:r>
              <a:rPr lang="en-IN" dirty="0"/>
              <a:t>The user’s focus is primarily on the information being provided and less on the selection function. </a:t>
            </a:r>
          </a:p>
          <a:p>
            <a:r>
              <a:rPr lang="en-IN" dirty="0"/>
              <a:t>Selection errors can easily be corrected if detected by the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670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095C-D36B-4761-8054-6FB08228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CONTENT OF MENUS: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D79A-3733-4D5D-8E0C-3CF49693F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A menu consists of four elements,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its context,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its title,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its choice descriptions and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its completion instructions. </a:t>
            </a:r>
          </a:p>
        </p:txBody>
      </p:sp>
    </p:spTree>
    <p:extLst>
      <p:ext uri="{BB962C8B-B14F-4D97-AF65-F5344CB8AC3E}">
        <p14:creationId xmlns:p14="http://schemas.microsoft.com/office/powerpoint/2010/main" val="1951003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FDC6-2A3F-4B31-9D64-21E931C39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2365"/>
            <a:ext cx="10515600" cy="54745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b="1" dirty="0"/>
              <a:t>Menu Context:</a:t>
            </a:r>
          </a:p>
          <a:p>
            <a:r>
              <a:rPr lang="fr-FR" dirty="0"/>
              <a:t>A </a:t>
            </a:r>
            <a:r>
              <a:rPr lang="fr-FR" dirty="0" err="1"/>
              <a:t>menu’s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 </a:t>
            </a:r>
            <a:r>
              <a:rPr lang="fr-FR" dirty="0" err="1"/>
              <a:t>provides</a:t>
            </a:r>
            <a:r>
              <a:rPr lang="fr-FR" dirty="0"/>
              <a:t> information to </a:t>
            </a:r>
            <a:r>
              <a:rPr lang="fr-FR" dirty="0" err="1"/>
              <a:t>keep</a:t>
            </a:r>
            <a:r>
              <a:rPr lang="fr-FR" dirty="0"/>
              <a:t> the user </a:t>
            </a:r>
            <a:r>
              <a:rPr lang="fr-FR" dirty="0" err="1"/>
              <a:t>oriented</a:t>
            </a:r>
            <a:r>
              <a:rPr lang="fr-FR" dirty="0"/>
              <a:t>.</a:t>
            </a:r>
            <a:endParaRPr lang="en-IN" sz="2400" dirty="0"/>
          </a:p>
          <a:p>
            <a:r>
              <a:rPr lang="fr-FR" dirty="0"/>
              <a:t>Feedback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necessary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tells </a:t>
            </a:r>
            <a:r>
              <a:rPr lang="fr-FR" dirty="0" err="1"/>
              <a:t>users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are in a process,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past</a:t>
            </a:r>
            <a:r>
              <a:rPr lang="fr-FR" dirty="0"/>
              <a:t> </a:t>
            </a:r>
            <a:r>
              <a:rPr lang="fr-FR" dirty="0" err="1"/>
              <a:t>choices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, and </a:t>
            </a:r>
            <a:r>
              <a:rPr lang="fr-FR" dirty="0" err="1"/>
              <a:t>possibly</a:t>
            </a:r>
            <a:r>
              <a:rPr lang="fr-FR" dirty="0"/>
              <a:t> how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farther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still</a:t>
            </a:r>
            <a:r>
              <a:rPr lang="fr-FR" dirty="0"/>
              <a:t> have to </a:t>
            </a:r>
            <a:r>
              <a:rPr lang="fr-FR" dirty="0" err="1"/>
              <a:t>navigate</a:t>
            </a:r>
            <a:r>
              <a:rPr lang="fr-FR" dirty="0"/>
              <a:t>.</a:t>
            </a:r>
            <a:endParaRPr lang="en-IN" sz="2400" dirty="0"/>
          </a:p>
          <a:p>
            <a:r>
              <a:rPr lang="fr-FR" dirty="0"/>
              <a:t>Verbal linkage, spatial linkage, or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provide</a:t>
            </a:r>
            <a:r>
              <a:rPr lang="fr-FR" dirty="0"/>
              <a:t> navigation feedback.</a:t>
            </a:r>
            <a:endParaRPr lang="en-IN" sz="2400" dirty="0"/>
          </a:p>
          <a:p>
            <a:r>
              <a:rPr lang="fr-FR" dirty="0"/>
              <a:t>Verbal linkage </a:t>
            </a:r>
            <a:r>
              <a:rPr lang="fr-FR" dirty="0" err="1"/>
              <a:t>involves</a:t>
            </a:r>
            <a:r>
              <a:rPr lang="fr-FR" dirty="0"/>
              <a:t> </a:t>
            </a:r>
            <a:r>
              <a:rPr lang="fr-FR" dirty="0" err="1"/>
              <a:t>providing</a:t>
            </a:r>
            <a:r>
              <a:rPr lang="fr-FR" dirty="0"/>
              <a:t>, on the </a:t>
            </a:r>
            <a:r>
              <a:rPr lang="fr-FR" dirty="0" err="1"/>
              <a:t>current</a:t>
            </a:r>
            <a:r>
              <a:rPr lang="fr-FR" dirty="0"/>
              <a:t> menu screen, a listing of </a:t>
            </a:r>
            <a:r>
              <a:rPr lang="fr-FR" dirty="0" err="1"/>
              <a:t>choices</a:t>
            </a:r>
            <a:r>
              <a:rPr lang="fr-FR" dirty="0"/>
              <a:t> made on </a:t>
            </a:r>
            <a:r>
              <a:rPr lang="fr-FR" dirty="0" err="1"/>
              <a:t>previous</a:t>
            </a:r>
            <a:r>
              <a:rPr lang="fr-FR" dirty="0"/>
              <a:t> menus </a:t>
            </a:r>
            <a:r>
              <a:rPr lang="fr-FR" dirty="0" err="1"/>
              <a:t>that</a:t>
            </a:r>
            <a:r>
              <a:rPr lang="fr-FR" dirty="0"/>
              <a:t> have </a:t>
            </a:r>
            <a:r>
              <a:rPr lang="fr-FR" dirty="0" err="1"/>
              <a:t>led</a:t>
            </a:r>
            <a:r>
              <a:rPr lang="fr-FR" dirty="0"/>
              <a:t> to </a:t>
            </a:r>
            <a:r>
              <a:rPr lang="fr-FR" dirty="0" err="1"/>
              <a:t>this</a:t>
            </a:r>
            <a:r>
              <a:rPr lang="fr-FR" dirty="0"/>
              <a:t> position. It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involves</a:t>
            </a:r>
            <a:r>
              <a:rPr lang="fr-FR" dirty="0"/>
              <a:t> </a:t>
            </a:r>
            <a:r>
              <a:rPr lang="fr-FR" dirty="0" err="1"/>
              <a:t>assuring</a:t>
            </a:r>
            <a:r>
              <a:rPr lang="fr-FR" dirty="0"/>
              <a:t> the user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dirty="0" err="1"/>
              <a:t>displayed</a:t>
            </a:r>
            <a:r>
              <a:rPr lang="fr-FR" dirty="0"/>
              <a:t> menu </a:t>
            </a:r>
            <a:r>
              <a:rPr lang="fr-FR" dirty="0" err="1"/>
              <a:t>is</a:t>
            </a:r>
            <a:r>
              <a:rPr lang="fr-FR" dirty="0"/>
              <a:t> the menu </a:t>
            </a:r>
            <a:r>
              <a:rPr lang="fr-FR" dirty="0" err="1"/>
              <a:t>desired</a:t>
            </a:r>
            <a:r>
              <a:rPr lang="fr-FR" dirty="0"/>
              <a:t>.</a:t>
            </a:r>
            <a:endParaRPr lang="en-IN" sz="2400" dirty="0"/>
          </a:p>
          <a:p>
            <a:r>
              <a:rPr lang="fr-FR" dirty="0"/>
              <a:t>Spatial linkage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accomplished</a:t>
            </a:r>
            <a:r>
              <a:rPr lang="fr-FR" dirty="0"/>
              <a:t> by </a:t>
            </a:r>
            <a:r>
              <a:rPr lang="fr-FR" dirty="0" err="1"/>
              <a:t>graphic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.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succeeding</a:t>
            </a:r>
            <a:r>
              <a:rPr lang="fr-FR" dirty="0"/>
              <a:t> menu screen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displayed</a:t>
            </a:r>
            <a:r>
              <a:rPr lang="fr-FR" dirty="0"/>
              <a:t> </a:t>
            </a:r>
            <a:r>
              <a:rPr lang="fr-FR" dirty="0" err="1"/>
              <a:t>overlapping</a:t>
            </a:r>
            <a:r>
              <a:rPr lang="fr-FR" dirty="0"/>
              <a:t> the </a:t>
            </a:r>
            <a:r>
              <a:rPr lang="fr-FR" dirty="0" err="1"/>
              <a:t>previous</a:t>
            </a:r>
            <a:r>
              <a:rPr lang="fr-FR" dirty="0"/>
              <a:t> menu screen </a:t>
            </a:r>
            <a:r>
              <a:rPr lang="fr-FR" dirty="0" err="1"/>
              <a:t>so</a:t>
            </a:r>
            <a:r>
              <a:rPr lang="fr-FR" dirty="0"/>
              <a:t> a succession of </a:t>
            </a:r>
            <a:r>
              <a:rPr lang="fr-FR" dirty="0" err="1"/>
              <a:t>choices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seen</a:t>
            </a:r>
            <a:r>
              <a:rPr lang="fr-FR" dirty="0"/>
              <a:t> in a single </a:t>
            </a:r>
            <a:r>
              <a:rPr lang="fr-FR" dirty="0" err="1"/>
              <a:t>view</a:t>
            </a:r>
            <a:r>
              <a:rPr lang="fr-FR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82382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32559-7A09-4597-8DE9-1E3A774AB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6348"/>
            <a:ext cx="10515600" cy="5580615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Menu </a:t>
            </a:r>
            <a:r>
              <a:rPr lang="fr-FR" b="1" dirty="0" err="1"/>
              <a:t>Title</a:t>
            </a:r>
            <a:r>
              <a:rPr lang="fr-FR" b="1" dirty="0"/>
              <a:t>: </a:t>
            </a:r>
            <a:endParaRPr lang="en-IN" dirty="0"/>
          </a:p>
          <a:p>
            <a:r>
              <a:rPr lang="fr-FR" dirty="0"/>
              <a:t>A </a:t>
            </a:r>
            <a:r>
              <a:rPr lang="fr-FR" dirty="0" err="1"/>
              <a:t>menu’s</a:t>
            </a:r>
            <a:r>
              <a:rPr lang="fr-FR" dirty="0"/>
              <a:t> </a:t>
            </a:r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provides</a:t>
            </a:r>
            <a:r>
              <a:rPr lang="fr-FR" dirty="0"/>
              <a:t> the </a:t>
            </a:r>
            <a:r>
              <a:rPr lang="fr-FR" dirty="0" err="1"/>
              <a:t>context</a:t>
            </a:r>
            <a:r>
              <a:rPr lang="fr-FR" dirty="0"/>
              <a:t> for the </a:t>
            </a:r>
            <a:r>
              <a:rPr lang="fr-FR" dirty="0" err="1"/>
              <a:t>current</a:t>
            </a:r>
            <a:r>
              <a:rPr lang="fr-FR" dirty="0"/>
              <a:t> set of </a:t>
            </a:r>
            <a:r>
              <a:rPr lang="fr-FR" dirty="0" err="1"/>
              <a:t>choices</a:t>
            </a:r>
            <a:r>
              <a:rPr lang="fr-FR" dirty="0"/>
              <a:t>.</a:t>
            </a:r>
          </a:p>
          <a:p>
            <a:r>
              <a:rPr lang="fr-FR" dirty="0"/>
              <a:t>The </a:t>
            </a:r>
            <a:r>
              <a:rPr lang="fr-FR" dirty="0" err="1"/>
              <a:t>title</a:t>
            </a:r>
            <a:r>
              <a:rPr lang="fr-FR" dirty="0"/>
              <a:t> must </a:t>
            </a:r>
            <a:r>
              <a:rPr lang="fr-FR" dirty="0" err="1"/>
              <a:t>reflect</a:t>
            </a:r>
            <a:r>
              <a:rPr lang="fr-FR" dirty="0"/>
              <a:t> the </a:t>
            </a:r>
            <a:r>
              <a:rPr lang="fr-FR" dirty="0" err="1"/>
              <a:t>choice</a:t>
            </a:r>
            <a:r>
              <a:rPr lang="fr-FR" dirty="0"/>
              <a:t> </a:t>
            </a:r>
            <a:r>
              <a:rPr lang="fr-FR" dirty="0" err="1"/>
              <a:t>selected</a:t>
            </a:r>
            <a:r>
              <a:rPr lang="fr-FR" dirty="0"/>
              <a:t> on the </a:t>
            </a:r>
            <a:r>
              <a:rPr lang="fr-FR" dirty="0" err="1"/>
              <a:t>previously</a:t>
            </a:r>
            <a:r>
              <a:rPr lang="fr-FR" dirty="0"/>
              <a:t> </a:t>
            </a:r>
            <a:r>
              <a:rPr lang="fr-FR" dirty="0" err="1"/>
              <a:t>displayed</a:t>
            </a:r>
            <a:r>
              <a:rPr lang="fr-FR" dirty="0"/>
              <a:t> menu.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 err="1"/>
              <a:t>Choice</a:t>
            </a:r>
            <a:r>
              <a:rPr lang="fr-FR" b="1" dirty="0"/>
              <a:t> Descriptions</a:t>
            </a:r>
            <a:r>
              <a:rPr lang="en-IN" b="1" dirty="0"/>
              <a:t>:</a:t>
            </a:r>
            <a:endParaRPr lang="en-IN" dirty="0"/>
          </a:p>
          <a:p>
            <a:r>
              <a:rPr lang="fr-FR" dirty="0" err="1"/>
              <a:t>Choice</a:t>
            </a:r>
            <a:r>
              <a:rPr lang="fr-FR" dirty="0"/>
              <a:t> descriptions are the alternatives </a:t>
            </a:r>
            <a:r>
              <a:rPr lang="fr-FR" dirty="0" err="1"/>
              <a:t>available</a:t>
            </a:r>
            <a:r>
              <a:rPr lang="fr-FR" dirty="0"/>
              <a:t> to the user.</a:t>
            </a:r>
            <a:endParaRPr lang="en-IN" sz="2400" dirty="0"/>
          </a:p>
          <a:p>
            <a:r>
              <a:rPr lang="fr-FR" dirty="0" err="1"/>
              <a:t>These</a:t>
            </a:r>
            <a:r>
              <a:rPr lang="fr-FR" dirty="0"/>
              <a:t> descriptions can range </a:t>
            </a: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mnemonic</a:t>
            </a:r>
            <a:r>
              <a:rPr lang="fr-FR" dirty="0"/>
              <a:t>, </a:t>
            </a:r>
            <a:r>
              <a:rPr lang="fr-FR" dirty="0" err="1"/>
              <a:t>numeric</a:t>
            </a:r>
            <a:r>
              <a:rPr lang="fr-FR" dirty="0"/>
              <a:t>, or </a:t>
            </a:r>
            <a:r>
              <a:rPr lang="fr-FR" dirty="0" err="1"/>
              <a:t>alphabetized</a:t>
            </a:r>
            <a:r>
              <a:rPr lang="fr-FR" dirty="0"/>
              <a:t> listing of </a:t>
            </a:r>
            <a:r>
              <a:rPr lang="fr-FR" dirty="0" err="1"/>
              <a:t>choices</a:t>
            </a:r>
            <a:r>
              <a:rPr lang="fr-FR" dirty="0"/>
              <a:t> to single </a:t>
            </a:r>
            <a:r>
              <a:rPr lang="fr-FR" dirty="0" err="1"/>
              <a:t>words</a:t>
            </a:r>
            <a:r>
              <a:rPr lang="fr-FR" dirty="0"/>
              <a:t> or phrases to full sentences or more.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2709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12FCD-BC09-4670-86DF-09C0D9A87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078"/>
            <a:ext cx="10515600" cy="5699885"/>
          </a:xfrm>
        </p:spPr>
        <p:txBody>
          <a:bodyPr/>
          <a:lstStyle/>
          <a:p>
            <a:pPr marL="0" indent="0">
              <a:buNone/>
            </a:pPr>
            <a:r>
              <a:rPr lang="fr-FR" b="1" dirty="0" err="1"/>
              <a:t>Completion</a:t>
            </a:r>
            <a:r>
              <a:rPr lang="fr-FR" b="1" dirty="0"/>
              <a:t> Instructions:</a:t>
            </a:r>
            <a:endParaRPr lang="en-IN" dirty="0"/>
          </a:p>
          <a:p>
            <a:r>
              <a:rPr lang="fr-FR" dirty="0" err="1"/>
              <a:t>Completion</a:t>
            </a:r>
            <a:r>
              <a:rPr lang="fr-FR" dirty="0"/>
              <a:t> instructions tell </a:t>
            </a:r>
            <a:r>
              <a:rPr lang="fr-FR" dirty="0" err="1"/>
              <a:t>users</a:t>
            </a:r>
            <a:r>
              <a:rPr lang="fr-FR" dirty="0"/>
              <a:t> how to </a:t>
            </a:r>
            <a:r>
              <a:rPr lang="fr-FR" dirty="0" err="1"/>
              <a:t>indicate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choices</a:t>
            </a:r>
            <a:r>
              <a:rPr lang="fr-FR" dirty="0"/>
              <a:t>.</a:t>
            </a:r>
          </a:p>
          <a:p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include</a:t>
            </a:r>
            <a:r>
              <a:rPr lang="fr-FR" dirty="0"/>
              <a:t> </a:t>
            </a:r>
            <a:r>
              <a:rPr lang="fr-FR" dirty="0" err="1"/>
              <a:t>why</a:t>
            </a:r>
            <a:r>
              <a:rPr lang="fr-FR" dirty="0"/>
              <a:t> the user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being</a:t>
            </a:r>
            <a:r>
              <a:rPr lang="fr-FR" dirty="0"/>
              <a:t> </a:t>
            </a:r>
            <a:r>
              <a:rPr lang="fr-FR" dirty="0" err="1"/>
              <a:t>asked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choice</a:t>
            </a:r>
            <a:r>
              <a:rPr lang="fr-FR" dirty="0"/>
              <a:t> and the impact the </a:t>
            </a:r>
            <a:r>
              <a:rPr lang="fr-FR" dirty="0" err="1"/>
              <a:t>choice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have on </a:t>
            </a:r>
            <a:r>
              <a:rPr lang="fr-FR" dirty="0" err="1"/>
              <a:t>sunsequent</a:t>
            </a:r>
            <a:r>
              <a:rPr lang="fr-FR" dirty="0"/>
              <a:t> </a:t>
            </a:r>
            <a:r>
              <a:rPr lang="fr-FR" dirty="0" err="1"/>
              <a:t>processes</a:t>
            </a:r>
            <a:r>
              <a:rPr lang="fr-FR" dirty="0"/>
              <a:t>.</a:t>
            </a:r>
            <a:endParaRPr lang="en-IN" dirty="0"/>
          </a:p>
          <a:p>
            <a:r>
              <a:rPr lang="fr-FR" dirty="0"/>
              <a:t>Explicit instructions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needed</a:t>
            </a:r>
            <a:r>
              <a:rPr lang="fr-FR" dirty="0"/>
              <a:t> for first time or casual </a:t>
            </a:r>
            <a:r>
              <a:rPr lang="fr-FR" dirty="0" err="1"/>
              <a:t>users</a:t>
            </a:r>
            <a:r>
              <a:rPr lang="fr-FR" dirty="0"/>
              <a:t> of a system. </a:t>
            </a:r>
          </a:p>
          <a:p>
            <a:r>
              <a:rPr lang="fr-FR" dirty="0" err="1"/>
              <a:t>Experienced</a:t>
            </a:r>
            <a:r>
              <a:rPr lang="fr-FR" dirty="0"/>
              <a:t> </a:t>
            </a:r>
            <a:r>
              <a:rPr lang="fr-FR" dirty="0" err="1"/>
              <a:t>users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overly</a:t>
            </a:r>
            <a:r>
              <a:rPr lang="fr-FR" dirty="0"/>
              <a:t> </a:t>
            </a:r>
            <a:r>
              <a:rPr lang="fr-FR" dirty="0" err="1"/>
              <a:t>verbose</a:t>
            </a:r>
            <a:r>
              <a:rPr lang="fr-FR" dirty="0"/>
              <a:t> instructions </a:t>
            </a:r>
            <a:r>
              <a:rPr lang="fr-FR" dirty="0" err="1"/>
              <a:t>unnecessary</a:t>
            </a:r>
            <a:r>
              <a:rPr lang="fr-FR" dirty="0"/>
              <a:t>.</a:t>
            </a:r>
          </a:p>
          <a:p>
            <a:r>
              <a:rPr lang="fr-FR" dirty="0"/>
              <a:t>The </a:t>
            </a:r>
            <a:r>
              <a:rPr lang="fr-FR" dirty="0" err="1"/>
              <a:t>needs</a:t>
            </a:r>
            <a:r>
              <a:rPr lang="fr-FR" dirty="0"/>
              <a:t> of all system </a:t>
            </a:r>
            <a:r>
              <a:rPr lang="fr-FR" dirty="0" err="1"/>
              <a:t>users</a:t>
            </a:r>
            <a:r>
              <a:rPr lang="fr-FR" dirty="0"/>
              <a:t>, and the nature of the system, must </a:t>
            </a:r>
            <a:r>
              <a:rPr lang="fr-FR" dirty="0" err="1"/>
              <a:t>again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considered</a:t>
            </a:r>
            <a:r>
              <a:rPr lang="fr-FR" dirty="0"/>
              <a:t> in </a:t>
            </a:r>
            <a:r>
              <a:rPr lang="fr-FR" dirty="0" err="1"/>
              <a:t>creating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kind</a:t>
            </a:r>
            <a:r>
              <a:rPr lang="fr-FR" dirty="0"/>
              <a:t> of on-screen guidance.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24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47B91-A193-4561-B09A-66D9A3AE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FORMATTING OF MENUS: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4D823-5254-4C37-A9A5-7337C4177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human-computer interface has a history of experimental studies with menus.</a:t>
            </a:r>
          </a:p>
          <a:p>
            <a:r>
              <a:rPr lang="en-IN" dirty="0"/>
              <a:t>The results of which can be applied to graphical screen and web page menu design and presentation.</a:t>
            </a:r>
          </a:p>
          <a:p>
            <a:r>
              <a:rPr lang="en-IN" dirty="0"/>
              <a:t>Which follows a series of guidelines for formatting menus.</a:t>
            </a:r>
          </a:p>
        </p:txBody>
      </p:sp>
    </p:spTree>
    <p:extLst>
      <p:ext uri="{BB962C8B-B14F-4D97-AF65-F5344CB8AC3E}">
        <p14:creationId xmlns:p14="http://schemas.microsoft.com/office/powerpoint/2010/main" val="14210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4F35F-37DE-4214-AF26-49D9CDED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STRUCTURE OF MENUS: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D17F-41BA-4F65-8194-B7CF263E0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Single Menu:</a:t>
            </a:r>
          </a:p>
          <a:p>
            <a:r>
              <a:rPr lang="en-IN" dirty="0"/>
              <a:t>Simplest form of menu.</a:t>
            </a:r>
          </a:p>
          <a:p>
            <a:r>
              <a:rPr lang="en-IN" dirty="0"/>
              <a:t>Single screen or window is presented to get the user’s input or request an action to be performed.</a:t>
            </a:r>
          </a:p>
          <a:p>
            <a:r>
              <a:rPr lang="en-IN" dirty="0"/>
              <a:t>Single menu may be iterative if it requires data to be entered and then subject to validity check. If check fails, the menu will represent the user with a message requesting to re-entry valid data. </a:t>
            </a:r>
          </a:p>
          <a:p>
            <a:endParaRPr lang="en-IN" b="1" dirty="0"/>
          </a:p>
        </p:txBody>
      </p:sp>
      <p:pic>
        <p:nvPicPr>
          <p:cNvPr id="4" name="image24.png">
            <a:extLst>
              <a:ext uri="{FF2B5EF4-FFF2-40B4-BE49-F238E27FC236}">
                <a16:creationId xmlns:a16="http://schemas.microsoft.com/office/drawing/2014/main" id="{BA0CCD54-F888-449D-A3D6-596BEEFFFB5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5339" y="5192492"/>
            <a:ext cx="1500284" cy="111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02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A6F09-DD34-4609-B942-CF7CB5DAD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9357"/>
            <a:ext cx="10515600" cy="5527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/>
              <a:t>Consistency</a:t>
            </a:r>
            <a:r>
              <a:rPr lang="fr-FR" b="1" dirty="0"/>
              <a:t>:</a:t>
            </a:r>
            <a:endParaRPr lang="en-IN" dirty="0"/>
          </a:p>
          <a:p>
            <a:r>
              <a:rPr lang="fr-FR" dirty="0" err="1"/>
              <a:t>Provide</a:t>
            </a:r>
            <a:r>
              <a:rPr lang="fr-FR" dirty="0"/>
              <a:t> </a:t>
            </a:r>
            <a:r>
              <a:rPr lang="fr-FR" dirty="0" err="1"/>
              <a:t>consistency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user’s</a:t>
            </a:r>
            <a:r>
              <a:rPr lang="fr-FR" dirty="0"/>
              <a:t> expectations.</a:t>
            </a:r>
            <a:endParaRPr lang="en-IN" sz="2400" dirty="0"/>
          </a:p>
          <a:p>
            <a:r>
              <a:rPr lang="fr-FR" dirty="0" err="1"/>
              <a:t>Provide</a:t>
            </a:r>
            <a:r>
              <a:rPr lang="fr-FR" dirty="0"/>
              <a:t> </a:t>
            </a:r>
            <a:r>
              <a:rPr lang="fr-FR" dirty="0" err="1"/>
              <a:t>consistency</a:t>
            </a:r>
            <a:r>
              <a:rPr lang="fr-FR" dirty="0"/>
              <a:t> in menu</a:t>
            </a:r>
            <a:endParaRPr lang="en-IN" sz="2400" dirty="0"/>
          </a:p>
          <a:p>
            <a:pPr lvl="1"/>
            <a:r>
              <a:rPr lang="fr-FR" dirty="0" err="1"/>
              <a:t>Formatting</a:t>
            </a:r>
            <a:r>
              <a:rPr lang="fr-FR" dirty="0"/>
              <a:t> </a:t>
            </a:r>
            <a:r>
              <a:rPr lang="fr-FR" dirty="0" err="1"/>
              <a:t>including</a:t>
            </a:r>
            <a:r>
              <a:rPr lang="fr-FR" dirty="0"/>
              <a:t> </a:t>
            </a:r>
            <a:r>
              <a:rPr lang="fr-FR" dirty="0" err="1"/>
              <a:t>organization</a:t>
            </a:r>
            <a:r>
              <a:rPr lang="fr-FR" dirty="0"/>
              <a:t>, </a:t>
            </a:r>
            <a:r>
              <a:rPr lang="fr-FR" dirty="0" err="1"/>
              <a:t>presentation</a:t>
            </a:r>
            <a:r>
              <a:rPr lang="fr-FR" dirty="0"/>
              <a:t>, and </a:t>
            </a:r>
            <a:r>
              <a:rPr lang="fr-FR" dirty="0" err="1"/>
              <a:t>choice</a:t>
            </a:r>
            <a:r>
              <a:rPr lang="fr-FR" dirty="0"/>
              <a:t> </a:t>
            </a:r>
            <a:r>
              <a:rPr lang="fr-FR" dirty="0" err="1"/>
              <a:t>ordering</a:t>
            </a:r>
            <a:r>
              <a:rPr lang="fr-FR" dirty="0"/>
              <a:t>.</a:t>
            </a:r>
            <a:endParaRPr lang="en-IN" sz="2200" dirty="0"/>
          </a:p>
          <a:p>
            <a:pPr lvl="1"/>
            <a:r>
              <a:rPr lang="fr-FR" dirty="0" err="1"/>
              <a:t>Phrasing</a:t>
            </a:r>
            <a:r>
              <a:rPr lang="fr-FR" dirty="0"/>
              <a:t> </a:t>
            </a:r>
            <a:r>
              <a:rPr lang="fr-FR" dirty="0" err="1"/>
              <a:t>including</a:t>
            </a:r>
            <a:r>
              <a:rPr lang="fr-FR" dirty="0"/>
              <a:t> </a:t>
            </a:r>
            <a:r>
              <a:rPr lang="fr-FR" dirty="0" err="1"/>
              <a:t>titles</a:t>
            </a:r>
            <a:r>
              <a:rPr lang="fr-FR" dirty="0"/>
              <a:t>, </a:t>
            </a:r>
            <a:r>
              <a:rPr lang="fr-FR" dirty="0" err="1"/>
              <a:t>choice</a:t>
            </a:r>
            <a:r>
              <a:rPr lang="fr-FR" dirty="0"/>
              <a:t> descriptions, and instructions.</a:t>
            </a:r>
            <a:endParaRPr lang="en-IN" sz="2200" dirty="0"/>
          </a:p>
          <a:p>
            <a:pPr lvl="1"/>
            <a:r>
              <a:rPr lang="fr-FR" dirty="0" err="1"/>
              <a:t>Choice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.</a:t>
            </a:r>
            <a:endParaRPr lang="en-IN" sz="2200" dirty="0"/>
          </a:p>
          <a:p>
            <a:pPr lvl="1"/>
            <a:r>
              <a:rPr lang="fr-FR" dirty="0"/>
              <a:t>Navigation </a:t>
            </a:r>
            <a:r>
              <a:rPr lang="fr-FR" dirty="0" err="1"/>
              <a:t>schemes</a:t>
            </a:r>
            <a:r>
              <a:rPr lang="fr-FR" dirty="0"/>
              <a:t>.</a:t>
            </a:r>
            <a:endParaRPr lang="en-IN" sz="22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1526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EB65B-9EDF-440D-840D-77A213C8B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9357"/>
            <a:ext cx="10515600" cy="5527606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Display: </a:t>
            </a:r>
            <a:endParaRPr lang="en-IN" dirty="0"/>
          </a:p>
          <a:p>
            <a:r>
              <a:rPr lang="fr-FR" dirty="0"/>
              <a:t>If </a:t>
            </a:r>
            <a:r>
              <a:rPr lang="fr-FR" dirty="0" err="1"/>
              <a:t>continual</a:t>
            </a:r>
            <a:r>
              <a:rPr lang="fr-FR" dirty="0"/>
              <a:t> or </a:t>
            </a:r>
            <a:r>
              <a:rPr lang="fr-FR" dirty="0" err="1"/>
              <a:t>frequent</a:t>
            </a:r>
            <a:r>
              <a:rPr lang="fr-FR" dirty="0"/>
              <a:t> </a:t>
            </a:r>
            <a:r>
              <a:rPr lang="fr-FR" dirty="0" err="1"/>
              <a:t>references</a:t>
            </a:r>
            <a:r>
              <a:rPr lang="fr-FR" dirty="0"/>
              <a:t> to menu options are </a:t>
            </a:r>
            <a:r>
              <a:rPr lang="fr-FR" dirty="0" err="1"/>
              <a:t>necessary</a:t>
            </a:r>
            <a:r>
              <a:rPr lang="fr-FR" dirty="0"/>
              <a:t>, </a:t>
            </a:r>
            <a:r>
              <a:rPr lang="fr-FR" dirty="0" err="1"/>
              <a:t>permanently</a:t>
            </a:r>
            <a:r>
              <a:rPr lang="fr-FR" dirty="0"/>
              <a:t> display the menu in an area of the screen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not obscure </a:t>
            </a:r>
            <a:r>
              <a:rPr lang="fr-FR" dirty="0" err="1"/>
              <a:t>other</a:t>
            </a:r>
            <a:r>
              <a:rPr lang="fr-FR" dirty="0"/>
              <a:t> screen data.</a:t>
            </a:r>
          </a:p>
          <a:p>
            <a:r>
              <a:rPr lang="fr-FR" dirty="0"/>
              <a:t>If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occasional</a:t>
            </a:r>
            <a:r>
              <a:rPr lang="fr-FR" dirty="0"/>
              <a:t> </a:t>
            </a:r>
            <a:r>
              <a:rPr lang="fr-FR" dirty="0" err="1"/>
              <a:t>references</a:t>
            </a:r>
            <a:r>
              <a:rPr lang="fr-FR" dirty="0"/>
              <a:t> to menu options are </a:t>
            </a:r>
            <a:r>
              <a:rPr lang="fr-FR" dirty="0" err="1"/>
              <a:t>necessary</a:t>
            </a:r>
            <a:r>
              <a:rPr lang="fr-FR" dirty="0"/>
              <a:t>, the menu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presented</a:t>
            </a:r>
            <a:r>
              <a:rPr lang="fr-FR" dirty="0"/>
              <a:t> on </a:t>
            </a:r>
            <a:r>
              <a:rPr lang="fr-FR" dirty="0" err="1"/>
              <a:t>demand</a:t>
            </a:r>
            <a:r>
              <a:rPr lang="fr-FR" dirty="0"/>
              <a:t>.</a:t>
            </a:r>
            <a:endParaRPr lang="en-IN" dirty="0"/>
          </a:p>
          <a:p>
            <a:r>
              <a:rPr lang="en-IN" dirty="0"/>
              <a:t>Whether to display menu continually or on demand is determined by the menu’s frequency of use.</a:t>
            </a:r>
          </a:p>
          <a:p>
            <a:r>
              <a:rPr lang="en-IN" dirty="0"/>
              <a:t>Always permanently display menus that are frequently referenced.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0172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77389-CF19-4226-AB44-3F3251408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9113"/>
            <a:ext cx="10515600" cy="5487850"/>
          </a:xfrm>
        </p:spPr>
        <p:txBody>
          <a:bodyPr/>
          <a:lstStyle/>
          <a:p>
            <a:pPr marL="0" indent="0">
              <a:buNone/>
            </a:pPr>
            <a:r>
              <a:rPr lang="fr-FR" b="1" dirty="0" err="1"/>
              <a:t>Presentation</a:t>
            </a:r>
            <a:r>
              <a:rPr lang="fr-FR" b="1" dirty="0"/>
              <a:t>:</a:t>
            </a:r>
            <a:endParaRPr lang="en-IN" dirty="0"/>
          </a:p>
          <a:p>
            <a:r>
              <a:rPr lang="fr-FR" dirty="0" err="1"/>
              <a:t>Ensure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 menu and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choices</a:t>
            </a:r>
            <a:r>
              <a:rPr lang="fr-FR" dirty="0"/>
              <a:t> are </a:t>
            </a:r>
            <a:r>
              <a:rPr lang="fr-FR" dirty="0" err="1"/>
              <a:t>obvious</a:t>
            </a:r>
            <a:r>
              <a:rPr lang="fr-FR" dirty="0"/>
              <a:t> to the user by </a:t>
            </a:r>
            <a:r>
              <a:rPr lang="fr-FR" dirty="0" err="1"/>
              <a:t>presenting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unique and consistent structure, location, and/or display technique.</a:t>
            </a:r>
          </a:p>
          <a:p>
            <a:r>
              <a:rPr lang="fr-FR" dirty="0"/>
              <a:t>A menu and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choices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immediately</a:t>
            </a:r>
            <a:r>
              <a:rPr lang="fr-FR" dirty="0"/>
              <a:t> </a:t>
            </a:r>
            <a:r>
              <a:rPr lang="fr-FR" dirty="0" err="1"/>
              <a:t>recognizable</a:t>
            </a:r>
            <a:r>
              <a:rPr lang="fr-FR" dirty="0"/>
              <a:t> by the user as </a:t>
            </a:r>
            <a:r>
              <a:rPr lang="fr-FR" dirty="0" err="1"/>
              <a:t>being</a:t>
            </a:r>
            <a:r>
              <a:rPr lang="fr-FR" dirty="0"/>
              <a:t> a menu of </a:t>
            </a:r>
            <a:r>
              <a:rPr lang="fr-FR" dirty="0" err="1"/>
              <a:t>choices</a:t>
            </a:r>
            <a:r>
              <a:rPr lang="fr-FR" dirty="0"/>
              <a:t>.</a:t>
            </a:r>
            <a:endParaRPr lang="en-IN" dirty="0"/>
          </a:p>
          <a:p>
            <a:r>
              <a:rPr lang="fr-FR" dirty="0" err="1"/>
              <a:t>Ensure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system components do not </a:t>
            </a:r>
            <a:r>
              <a:rPr lang="fr-FR" dirty="0" err="1"/>
              <a:t>possess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visual</a:t>
            </a:r>
            <a:r>
              <a:rPr lang="fr-FR" dirty="0"/>
              <a:t> </a:t>
            </a:r>
            <a:r>
              <a:rPr lang="fr-FR" dirty="0" err="1"/>
              <a:t>qualities</a:t>
            </a:r>
            <a:r>
              <a:rPr lang="fr-FR" dirty="0"/>
              <a:t> as menu </a:t>
            </a:r>
            <a:r>
              <a:rPr lang="fr-FR" dirty="0" err="1"/>
              <a:t>choices</a:t>
            </a:r>
            <a:r>
              <a:rPr lang="fr-FR" dirty="0"/>
              <a:t>.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93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65197-2BFF-4DAD-AD05-1E1DCC88A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9113"/>
            <a:ext cx="10515600" cy="5487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/>
              <a:t>Organization</a:t>
            </a:r>
            <a:r>
              <a:rPr lang="fr-FR" b="1" dirty="0"/>
              <a:t>:</a:t>
            </a:r>
            <a:endParaRPr lang="en-IN" dirty="0"/>
          </a:p>
          <a:p>
            <a:r>
              <a:rPr lang="fr-FR" dirty="0" err="1"/>
              <a:t>Provide</a:t>
            </a:r>
            <a:r>
              <a:rPr lang="fr-FR" dirty="0"/>
              <a:t> a </a:t>
            </a:r>
            <a:r>
              <a:rPr lang="fr-FR" dirty="0" err="1"/>
              <a:t>general</a:t>
            </a:r>
            <a:r>
              <a:rPr lang="fr-FR" dirty="0"/>
              <a:t> or main menu.</a:t>
            </a:r>
            <a:endParaRPr lang="en-IN" sz="2400" dirty="0"/>
          </a:p>
          <a:p>
            <a:r>
              <a:rPr lang="fr-FR" dirty="0"/>
              <a:t>Display:</a:t>
            </a:r>
            <a:endParaRPr lang="en-IN" sz="2400" dirty="0"/>
          </a:p>
          <a:p>
            <a:pPr lvl="1"/>
            <a:r>
              <a:rPr lang="fr-FR" dirty="0"/>
              <a:t>All relevant alternatives.</a:t>
            </a:r>
            <a:endParaRPr lang="en-IN" sz="2200" dirty="0"/>
          </a:p>
          <a:p>
            <a:pPr lvl="1"/>
            <a:r>
              <a:rPr lang="fr-FR" dirty="0" err="1"/>
              <a:t>Only</a:t>
            </a:r>
            <a:r>
              <a:rPr lang="fr-FR" dirty="0"/>
              <a:t> relevant alternatives.</a:t>
            </a:r>
            <a:endParaRPr lang="en-IN" sz="2200" dirty="0"/>
          </a:p>
          <a:p>
            <a:pPr lvl="2"/>
            <a:r>
              <a:rPr lang="fr-FR" dirty="0" err="1"/>
              <a:t>Delete</a:t>
            </a:r>
            <a:r>
              <a:rPr lang="fr-FR" dirty="0"/>
              <a:t> or gray-out inactive </a:t>
            </a:r>
            <a:r>
              <a:rPr lang="fr-FR" dirty="0" err="1"/>
              <a:t>choices</a:t>
            </a:r>
            <a:r>
              <a:rPr lang="fr-FR" dirty="0"/>
              <a:t>.</a:t>
            </a:r>
            <a:endParaRPr lang="en-IN" sz="1800" dirty="0"/>
          </a:p>
          <a:p>
            <a:r>
              <a:rPr lang="fr-FR" dirty="0"/>
              <a:t>Match the menu structure to the structure of the </a:t>
            </a:r>
            <a:r>
              <a:rPr lang="fr-FR" dirty="0" err="1"/>
              <a:t>task</a:t>
            </a:r>
            <a:r>
              <a:rPr lang="fr-FR" dirty="0"/>
              <a:t>.</a:t>
            </a:r>
            <a:endParaRPr lang="en-IN" sz="2400" dirty="0"/>
          </a:p>
          <a:p>
            <a:pPr lvl="1"/>
            <a:r>
              <a:rPr lang="fr-FR" dirty="0" err="1"/>
              <a:t>Organization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reflect</a:t>
            </a:r>
            <a:r>
              <a:rPr lang="fr-FR" dirty="0"/>
              <a:t> the </a:t>
            </a:r>
            <a:r>
              <a:rPr lang="fr-FR" dirty="0" err="1"/>
              <a:t>most</a:t>
            </a:r>
            <a:r>
              <a:rPr lang="fr-FR" dirty="0"/>
              <a:t> efficient </a:t>
            </a:r>
            <a:r>
              <a:rPr lang="fr-FR" dirty="0" err="1"/>
              <a:t>sequence</a:t>
            </a:r>
            <a:r>
              <a:rPr lang="fr-FR" dirty="0"/>
              <a:t> of </a:t>
            </a:r>
            <a:r>
              <a:rPr lang="fr-FR" dirty="0" err="1"/>
              <a:t>steps</a:t>
            </a:r>
            <a:r>
              <a:rPr lang="fr-FR" dirty="0"/>
              <a:t> to </a:t>
            </a:r>
            <a:r>
              <a:rPr lang="fr-FR" dirty="0" err="1"/>
              <a:t>accomplish</a:t>
            </a:r>
            <a:r>
              <a:rPr lang="fr-FR" dirty="0"/>
              <a:t> a </a:t>
            </a:r>
            <a:r>
              <a:rPr lang="fr-FR" dirty="0" err="1"/>
              <a:t>person’s</a:t>
            </a:r>
            <a:r>
              <a:rPr lang="fr-FR" dirty="0"/>
              <a:t>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frequent</a:t>
            </a:r>
            <a:r>
              <a:rPr lang="fr-FR" dirty="0"/>
              <a:t> or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likely</a:t>
            </a:r>
            <a:r>
              <a:rPr lang="fr-FR" dirty="0"/>
              <a:t> goals.</a:t>
            </a:r>
            <a:endParaRPr lang="en-IN" sz="2200" dirty="0"/>
          </a:p>
          <a:p>
            <a:r>
              <a:rPr lang="fr-FR" dirty="0" err="1"/>
              <a:t>Minimize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menu </a:t>
            </a:r>
            <a:r>
              <a:rPr lang="fr-FR" dirty="0" err="1"/>
              <a:t>levels</a:t>
            </a:r>
            <a:r>
              <a:rPr lang="fr-FR" dirty="0"/>
              <a:t> </a:t>
            </a:r>
            <a:r>
              <a:rPr lang="fr-FR" dirty="0" err="1"/>
              <a:t>within</a:t>
            </a:r>
            <a:r>
              <a:rPr lang="fr-FR" dirty="0"/>
              <a:t> </a:t>
            </a:r>
            <a:r>
              <a:rPr lang="fr-FR" dirty="0" err="1"/>
              <a:t>limits</a:t>
            </a:r>
            <a:r>
              <a:rPr lang="fr-FR" dirty="0"/>
              <a:t> of </a:t>
            </a:r>
            <a:r>
              <a:rPr lang="fr-FR" dirty="0" err="1"/>
              <a:t>clarity</a:t>
            </a:r>
            <a:r>
              <a:rPr lang="fr-FR" dirty="0"/>
              <a:t>.</a:t>
            </a:r>
            <a:endParaRPr lang="en-IN" sz="2400" dirty="0"/>
          </a:p>
          <a:p>
            <a:pPr lvl="1"/>
            <a:r>
              <a:rPr lang="fr-FR" dirty="0"/>
              <a:t>For Web sites, </a:t>
            </a:r>
            <a:r>
              <a:rPr lang="fr-FR" dirty="0" err="1"/>
              <a:t>restrict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levels</a:t>
            </a:r>
            <a:r>
              <a:rPr lang="fr-FR" dirty="0"/>
              <a:t> (</a:t>
            </a:r>
            <a:r>
              <a:rPr lang="fr-FR" dirty="0" err="1"/>
              <a:t>requiring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mouse clicks) for </a:t>
            </a:r>
            <a:r>
              <a:rPr lang="fr-FR" dirty="0" err="1"/>
              <a:t>fastest</a:t>
            </a:r>
            <a:r>
              <a:rPr lang="fr-FR" dirty="0"/>
              <a:t> performance.</a:t>
            </a:r>
            <a:endParaRPr lang="en-IN" sz="2200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44417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D8B0A-B6AF-48CE-B476-16EA70128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9113"/>
            <a:ext cx="10515600" cy="5487850"/>
          </a:xfrm>
        </p:spPr>
        <p:txBody>
          <a:bodyPr/>
          <a:lstStyle/>
          <a:p>
            <a:r>
              <a:rPr lang="fr-FR" dirty="0"/>
              <a:t>Be conservative in the </a:t>
            </a:r>
            <a:r>
              <a:rPr lang="fr-FR" dirty="0" err="1"/>
              <a:t>number</a:t>
            </a:r>
            <a:r>
              <a:rPr lang="fr-FR" dirty="0"/>
              <a:t> of menu </a:t>
            </a:r>
            <a:r>
              <a:rPr lang="fr-FR" dirty="0" err="1"/>
              <a:t>choices</a:t>
            </a:r>
            <a:r>
              <a:rPr lang="fr-FR" dirty="0"/>
              <a:t> </a:t>
            </a:r>
            <a:r>
              <a:rPr lang="fr-FR" dirty="0" err="1"/>
              <a:t>presented</a:t>
            </a:r>
            <a:r>
              <a:rPr lang="fr-FR" dirty="0"/>
              <a:t> on a screen:</a:t>
            </a:r>
            <a:endParaRPr lang="en-IN" sz="2400" dirty="0"/>
          </a:p>
          <a:p>
            <a:pPr lvl="1"/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logical</a:t>
            </a:r>
            <a:r>
              <a:rPr lang="fr-FR" dirty="0"/>
              <a:t> </a:t>
            </a:r>
            <a:r>
              <a:rPr lang="fr-FR" dirty="0" err="1"/>
              <a:t>groupings</a:t>
            </a:r>
            <a:r>
              <a:rPr lang="fr-FR" dirty="0"/>
              <a:t> of </a:t>
            </a:r>
            <a:r>
              <a:rPr lang="fr-FR" dirty="0" err="1"/>
              <a:t>elements</a:t>
            </a:r>
            <a:r>
              <a:rPr lang="fr-FR" dirty="0"/>
              <a:t>, </a:t>
            </a:r>
            <a:r>
              <a:rPr lang="fr-FR" dirty="0" err="1"/>
              <a:t>limit</a:t>
            </a:r>
            <a:r>
              <a:rPr lang="fr-FR" dirty="0"/>
              <a:t> </a:t>
            </a:r>
            <a:r>
              <a:rPr lang="fr-FR" dirty="0" err="1"/>
              <a:t>choices</a:t>
            </a:r>
            <a:r>
              <a:rPr lang="fr-FR" dirty="0"/>
              <a:t> to 4 to 8.</a:t>
            </a:r>
            <a:endParaRPr lang="en-IN" sz="2200" dirty="0"/>
          </a:p>
          <a:p>
            <a:pPr lvl="1"/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logical</a:t>
            </a:r>
            <a:r>
              <a:rPr lang="fr-FR" dirty="0"/>
              <a:t> </a:t>
            </a:r>
            <a:r>
              <a:rPr lang="fr-FR" dirty="0" err="1"/>
              <a:t>groupings</a:t>
            </a:r>
            <a:r>
              <a:rPr lang="fr-FR" dirty="0"/>
              <a:t> of </a:t>
            </a:r>
            <a:r>
              <a:rPr lang="fr-FR" dirty="0" err="1"/>
              <a:t>elements</a:t>
            </a:r>
            <a:r>
              <a:rPr lang="fr-FR" dirty="0"/>
              <a:t>, </a:t>
            </a:r>
            <a:r>
              <a:rPr lang="fr-FR" dirty="0" err="1"/>
              <a:t>limit</a:t>
            </a:r>
            <a:r>
              <a:rPr lang="fr-FR" dirty="0"/>
              <a:t> </a:t>
            </a:r>
            <a:r>
              <a:rPr lang="fr-FR" dirty="0" err="1"/>
              <a:t>choices</a:t>
            </a:r>
            <a:r>
              <a:rPr lang="fr-FR" dirty="0"/>
              <a:t> to 18 to 24.</a:t>
            </a:r>
            <a:endParaRPr lang="en-IN" sz="2200" dirty="0"/>
          </a:p>
          <a:p>
            <a:r>
              <a:rPr lang="fr-FR" dirty="0" err="1"/>
              <a:t>Provide</a:t>
            </a:r>
            <a:r>
              <a:rPr lang="fr-FR" dirty="0"/>
              <a:t> </a:t>
            </a:r>
            <a:r>
              <a:rPr lang="fr-FR" dirty="0" err="1"/>
              <a:t>decreasing</a:t>
            </a:r>
            <a:r>
              <a:rPr lang="fr-FR" dirty="0"/>
              <a:t> direction menus, if sensible.</a:t>
            </a:r>
            <a:endParaRPr lang="en-IN" sz="2400" dirty="0"/>
          </a:p>
          <a:p>
            <a:r>
              <a:rPr lang="fr-FR" dirty="0"/>
              <a:t>Never </a:t>
            </a:r>
            <a:r>
              <a:rPr lang="fr-FR" dirty="0" err="1"/>
              <a:t>require</a:t>
            </a:r>
            <a:r>
              <a:rPr lang="fr-FR" dirty="0"/>
              <a:t> menus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scrolled</a:t>
            </a:r>
            <a:r>
              <a:rPr lang="fr-FR" dirty="0"/>
              <a:t>.</a:t>
            </a:r>
          </a:p>
          <a:p>
            <a:r>
              <a:rPr lang="fr-FR" dirty="0" err="1"/>
              <a:t>Provide</a:t>
            </a:r>
            <a:r>
              <a:rPr lang="fr-FR" dirty="0"/>
              <a:t> </a:t>
            </a:r>
            <a:r>
              <a:rPr lang="fr-FR" dirty="0" err="1"/>
              <a:t>users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an </a:t>
            </a:r>
            <a:r>
              <a:rPr lang="fr-FR" dirty="0" err="1"/>
              <a:t>easy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to restructure a menu </a:t>
            </a:r>
            <a:r>
              <a:rPr lang="fr-FR" dirty="0" err="1"/>
              <a:t>according</a:t>
            </a:r>
            <a:r>
              <a:rPr lang="fr-FR" dirty="0"/>
              <a:t> to how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accomplished</a:t>
            </a:r>
            <a:r>
              <a:rPr lang="fr-FR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3362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64CBC-1515-44DA-9674-DB566F625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096"/>
            <a:ext cx="10515600" cy="5593867"/>
          </a:xfrm>
        </p:spPr>
        <p:txBody>
          <a:bodyPr/>
          <a:lstStyle/>
          <a:p>
            <a:pPr marL="0" indent="0">
              <a:buNone/>
            </a:pPr>
            <a:r>
              <a:rPr lang="fr-FR" b="1" dirty="0" err="1"/>
              <a:t>Complexity</a:t>
            </a:r>
            <a:r>
              <a:rPr lang="en-IN" b="1" dirty="0"/>
              <a:t>:</a:t>
            </a:r>
            <a:endParaRPr lang="en-IN" dirty="0"/>
          </a:p>
          <a:p>
            <a:r>
              <a:rPr lang="fr-FR" dirty="0" err="1"/>
              <a:t>Provide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simple and </a:t>
            </a:r>
            <a:r>
              <a:rPr lang="fr-FR" dirty="0" err="1"/>
              <a:t>complex</a:t>
            </a:r>
            <a:r>
              <a:rPr lang="fr-FR" dirty="0"/>
              <a:t> menus.</a:t>
            </a:r>
            <a:endParaRPr lang="en-IN" sz="2400" dirty="0"/>
          </a:p>
          <a:p>
            <a:r>
              <a:rPr lang="fr-FR" dirty="0"/>
              <a:t>Simple: a minimal set of actions and menus.</a:t>
            </a:r>
            <a:endParaRPr lang="en-IN" sz="2400" dirty="0"/>
          </a:p>
          <a:p>
            <a:r>
              <a:rPr lang="fr-FR" dirty="0" err="1"/>
              <a:t>Complex</a:t>
            </a:r>
            <a:r>
              <a:rPr lang="fr-FR" dirty="0"/>
              <a:t>: a </a:t>
            </a:r>
            <a:r>
              <a:rPr lang="fr-FR" dirty="0" err="1"/>
              <a:t>complete</a:t>
            </a:r>
            <a:r>
              <a:rPr lang="fr-FR" dirty="0"/>
              <a:t> set of actions and menus.</a:t>
            </a:r>
            <a:endParaRPr lang="en-IN" sz="2400" dirty="0"/>
          </a:p>
          <a:p>
            <a:r>
              <a:rPr lang="en-IN" dirty="0"/>
              <a:t>Providing two set of menus will more effectively satisfy the differing needs of the casual and expert user.</a:t>
            </a:r>
          </a:p>
        </p:txBody>
      </p:sp>
    </p:spTree>
    <p:extLst>
      <p:ext uri="{BB962C8B-B14F-4D97-AF65-F5344CB8AC3E}">
        <p14:creationId xmlns:p14="http://schemas.microsoft.com/office/powerpoint/2010/main" val="1055695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68AEB-8348-45E8-9704-17B99B9C5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6104"/>
            <a:ext cx="10515600" cy="5540859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Item Arrangement</a:t>
            </a:r>
            <a:endParaRPr lang="en-IN" dirty="0"/>
          </a:p>
          <a:p>
            <a:r>
              <a:rPr lang="fr-FR" dirty="0" err="1"/>
              <a:t>Align</a:t>
            </a:r>
            <a:r>
              <a:rPr lang="fr-FR" dirty="0"/>
              <a:t> alternatives or </a:t>
            </a:r>
            <a:r>
              <a:rPr lang="fr-FR" dirty="0" err="1"/>
              <a:t>choices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single </a:t>
            </a:r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whenever</a:t>
            </a:r>
            <a:r>
              <a:rPr lang="fr-FR" dirty="0"/>
              <a:t> possible.</a:t>
            </a:r>
            <a:endParaRPr lang="en-IN" sz="2400" dirty="0"/>
          </a:p>
          <a:p>
            <a:pPr lvl="1"/>
            <a:r>
              <a:rPr lang="fr-FR" dirty="0"/>
              <a:t>Orient for top-to-</a:t>
            </a:r>
            <a:r>
              <a:rPr lang="fr-FR" dirty="0" err="1"/>
              <a:t>bottom</a:t>
            </a:r>
            <a:r>
              <a:rPr lang="fr-FR" dirty="0"/>
              <a:t> </a:t>
            </a:r>
            <a:r>
              <a:rPr lang="fr-FR" dirty="0" err="1"/>
              <a:t>reading</a:t>
            </a:r>
            <a:r>
              <a:rPr lang="fr-FR" dirty="0"/>
              <a:t>.</a:t>
            </a:r>
            <a:endParaRPr lang="en-IN" sz="2200" dirty="0"/>
          </a:p>
          <a:p>
            <a:pPr lvl="1"/>
            <a:r>
              <a:rPr lang="fr-FR" dirty="0" err="1"/>
              <a:t>Left-justify</a:t>
            </a:r>
            <a:r>
              <a:rPr lang="fr-FR" dirty="0"/>
              <a:t> descriptions.</a:t>
            </a:r>
            <a:endParaRPr lang="en-IN" sz="2200" dirty="0"/>
          </a:p>
          <a:p>
            <a:r>
              <a:rPr lang="fr-FR" dirty="0"/>
              <a:t>If a horizontal orientation of descriptions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maintained</a:t>
            </a:r>
            <a:r>
              <a:rPr lang="fr-FR" dirty="0"/>
              <a:t>:</a:t>
            </a:r>
            <a:endParaRPr lang="en-IN" sz="2400" dirty="0"/>
          </a:p>
          <a:p>
            <a:pPr lvl="1"/>
            <a:r>
              <a:rPr lang="fr-FR" dirty="0" err="1"/>
              <a:t>Organize</a:t>
            </a:r>
            <a:r>
              <a:rPr lang="fr-FR" dirty="0"/>
              <a:t> for </a:t>
            </a:r>
            <a:r>
              <a:rPr lang="fr-FR" dirty="0" err="1"/>
              <a:t>left</a:t>
            </a:r>
            <a:r>
              <a:rPr lang="fr-FR" dirty="0"/>
              <a:t>-to-right </a:t>
            </a:r>
            <a:r>
              <a:rPr lang="fr-FR" dirty="0" err="1"/>
              <a:t>reading</a:t>
            </a:r>
            <a:r>
              <a:rPr lang="fr-FR" dirty="0"/>
              <a:t>.</a:t>
            </a:r>
            <a:endParaRPr lang="en-IN" sz="2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8259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39DDE-3CC9-4775-8CB9-67EC56CEF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7" y="556591"/>
            <a:ext cx="10906538" cy="5620372"/>
          </a:xfrm>
        </p:spPr>
        <p:txBody>
          <a:bodyPr/>
          <a:lstStyle/>
          <a:p>
            <a:pPr marL="0" indent="0">
              <a:buNone/>
            </a:pPr>
            <a:r>
              <a:rPr lang="fr-FR" b="1" dirty="0" err="1"/>
              <a:t>Ordering</a:t>
            </a:r>
            <a:r>
              <a:rPr lang="en-IN" b="1" dirty="0"/>
              <a:t>:</a:t>
            </a:r>
            <a:endParaRPr lang="en-IN" dirty="0"/>
          </a:p>
          <a:p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lists</a:t>
            </a:r>
            <a:r>
              <a:rPr lang="fr-FR" dirty="0"/>
              <a:t> of </a:t>
            </a:r>
            <a:r>
              <a:rPr lang="fr-FR" dirty="0" err="1"/>
              <a:t>choices</a:t>
            </a:r>
            <a:r>
              <a:rPr lang="fr-FR" dirty="0"/>
              <a:t> by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natural</a:t>
            </a:r>
            <a:r>
              <a:rPr lang="fr-FR" dirty="0"/>
              <a:t> </a:t>
            </a:r>
            <a:r>
              <a:rPr lang="fr-FR" dirty="0" err="1"/>
              <a:t>order</a:t>
            </a:r>
            <a:r>
              <a:rPr lang="fr-FR" dirty="0"/>
              <a:t>.</a:t>
            </a:r>
            <a:endParaRPr lang="en-IN" sz="2400" dirty="0"/>
          </a:p>
          <a:p>
            <a:r>
              <a:rPr lang="fr-FR" dirty="0"/>
              <a:t>For </a:t>
            </a:r>
            <a:r>
              <a:rPr lang="fr-FR" dirty="0" err="1"/>
              <a:t>lists</a:t>
            </a:r>
            <a:r>
              <a:rPr lang="fr-FR" dirty="0"/>
              <a:t> </a:t>
            </a:r>
            <a:r>
              <a:rPr lang="fr-FR" dirty="0" err="1"/>
              <a:t>associated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numbers</a:t>
            </a:r>
            <a:r>
              <a:rPr lang="fr-FR" dirty="0"/>
              <a:t>, use </a:t>
            </a:r>
            <a:r>
              <a:rPr lang="fr-FR" dirty="0" err="1"/>
              <a:t>numeric</a:t>
            </a:r>
            <a:r>
              <a:rPr lang="fr-FR" dirty="0"/>
              <a:t> </a:t>
            </a:r>
            <a:r>
              <a:rPr lang="fr-FR" dirty="0" err="1"/>
              <a:t>order</a:t>
            </a:r>
            <a:r>
              <a:rPr lang="fr-FR" dirty="0"/>
              <a:t>.</a:t>
            </a:r>
          </a:p>
          <a:p>
            <a:r>
              <a:rPr lang="fr-FR" dirty="0"/>
              <a:t>For </a:t>
            </a:r>
            <a:r>
              <a:rPr lang="fr-FR" dirty="0" err="1"/>
              <a:t>textual</a:t>
            </a:r>
            <a:r>
              <a:rPr lang="fr-FR" dirty="0"/>
              <a:t> </a:t>
            </a:r>
            <a:r>
              <a:rPr lang="fr-FR" dirty="0" err="1"/>
              <a:t>lists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options (</a:t>
            </a:r>
            <a:r>
              <a:rPr lang="fr-FR" dirty="0" err="1"/>
              <a:t>seven</a:t>
            </a:r>
            <a:r>
              <a:rPr lang="fr-FR" dirty="0"/>
              <a:t> or </a:t>
            </a:r>
            <a:r>
              <a:rPr lang="fr-FR" dirty="0" err="1"/>
              <a:t>less</a:t>
            </a:r>
            <a:r>
              <a:rPr lang="fr-FR" dirty="0"/>
              <a:t>), </a:t>
            </a:r>
            <a:r>
              <a:rPr lang="fr-FR" dirty="0" err="1"/>
              <a:t>order</a:t>
            </a:r>
            <a:r>
              <a:rPr lang="fr-FR" dirty="0"/>
              <a:t> by: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err="1"/>
              <a:t>Sequence</a:t>
            </a:r>
            <a:r>
              <a:rPr lang="fr-FR" dirty="0"/>
              <a:t> of occurrence.</a:t>
            </a:r>
            <a:endParaRPr lang="en-IN" sz="2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Frequency of occurrence.</a:t>
            </a:r>
            <a:endParaRPr lang="en-IN" sz="2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Importance.</a:t>
            </a:r>
            <a:endParaRPr lang="en-IN" sz="2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err="1"/>
              <a:t>Semantic</a:t>
            </a:r>
            <a:r>
              <a:rPr lang="fr-FR" dirty="0"/>
              <a:t> </a:t>
            </a:r>
            <a:r>
              <a:rPr lang="fr-FR" dirty="0" err="1"/>
              <a:t>similarity</a:t>
            </a:r>
            <a:r>
              <a:rPr lang="fr-FR" dirty="0"/>
              <a:t>.</a:t>
            </a:r>
          </a:p>
          <a:p>
            <a:r>
              <a:rPr lang="fr-FR" dirty="0"/>
              <a:t>Use </a:t>
            </a:r>
            <a:r>
              <a:rPr lang="fr-FR" dirty="0" err="1"/>
              <a:t>alphabetic</a:t>
            </a:r>
            <a:r>
              <a:rPr lang="fr-FR" dirty="0"/>
              <a:t> </a:t>
            </a:r>
            <a:r>
              <a:rPr lang="fr-FR" dirty="0" err="1"/>
              <a:t>order</a:t>
            </a:r>
            <a:r>
              <a:rPr lang="fr-FR" dirty="0"/>
              <a:t> for:</a:t>
            </a:r>
            <a:endParaRPr lang="en-IN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Long </a:t>
            </a:r>
            <a:r>
              <a:rPr lang="fr-FR" dirty="0" err="1"/>
              <a:t>lists</a:t>
            </a:r>
            <a:r>
              <a:rPr lang="fr-FR" dirty="0"/>
              <a:t> (</a:t>
            </a:r>
            <a:r>
              <a:rPr lang="fr-FR" dirty="0" err="1"/>
              <a:t>eight</a:t>
            </a:r>
            <a:r>
              <a:rPr lang="fr-FR" dirty="0"/>
              <a:t> or more options).</a:t>
            </a:r>
            <a:endParaRPr lang="en-IN" sz="2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Short </a:t>
            </a:r>
            <a:r>
              <a:rPr lang="fr-FR" dirty="0" err="1"/>
              <a:t>lists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no </a:t>
            </a:r>
            <a:r>
              <a:rPr lang="fr-FR" dirty="0" err="1"/>
              <a:t>obvious</a:t>
            </a:r>
            <a:r>
              <a:rPr lang="fr-FR" dirty="0"/>
              <a:t> pattern or </a:t>
            </a:r>
            <a:r>
              <a:rPr lang="fr-FR" dirty="0" err="1"/>
              <a:t>frequency</a:t>
            </a:r>
            <a:r>
              <a:rPr lang="fr-FR" dirty="0"/>
              <a:t>.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9379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C6EC8-9770-477E-8400-190ACCCE0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6104"/>
            <a:ext cx="10515600" cy="5540859"/>
          </a:xfrm>
        </p:spPr>
        <p:txBody>
          <a:bodyPr/>
          <a:lstStyle/>
          <a:p>
            <a:r>
              <a:rPr lang="fr-FR" dirty="0" err="1"/>
              <a:t>Separate</a:t>
            </a:r>
            <a:r>
              <a:rPr lang="fr-FR" dirty="0"/>
              <a:t> </a:t>
            </a:r>
            <a:r>
              <a:rPr lang="fr-FR" dirty="0" err="1"/>
              <a:t>potentially</a:t>
            </a:r>
            <a:r>
              <a:rPr lang="fr-FR" dirty="0"/>
              <a:t> destructive actions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frequently</a:t>
            </a:r>
            <a:r>
              <a:rPr lang="fr-FR" dirty="0"/>
              <a:t> </a:t>
            </a:r>
            <a:r>
              <a:rPr lang="fr-FR" dirty="0" err="1"/>
              <a:t>chosen</a:t>
            </a:r>
            <a:r>
              <a:rPr lang="fr-FR" dirty="0"/>
              <a:t> items.</a:t>
            </a:r>
            <a:endParaRPr lang="en-IN" sz="2400" dirty="0"/>
          </a:p>
          <a:p>
            <a:r>
              <a:rPr lang="fr-FR" dirty="0"/>
              <a:t>If option usage changes, do not </a:t>
            </a:r>
            <a:r>
              <a:rPr lang="fr-FR" dirty="0" err="1"/>
              <a:t>reorder</a:t>
            </a:r>
            <a:r>
              <a:rPr lang="fr-FR" dirty="0"/>
              <a:t> menus.</a:t>
            </a:r>
            <a:endParaRPr lang="en-IN" sz="2400" dirty="0"/>
          </a:p>
          <a:p>
            <a:r>
              <a:rPr lang="fr-FR" dirty="0" err="1"/>
              <a:t>Maintain</a:t>
            </a:r>
            <a:r>
              <a:rPr lang="fr-FR" dirty="0"/>
              <a:t> a consistent </a:t>
            </a:r>
            <a:r>
              <a:rPr lang="fr-FR" dirty="0" err="1"/>
              <a:t>ordering</a:t>
            </a:r>
            <a:r>
              <a:rPr lang="fr-FR" dirty="0"/>
              <a:t> of options on all </a:t>
            </a:r>
            <a:r>
              <a:rPr lang="fr-FR" dirty="0" err="1"/>
              <a:t>related</a:t>
            </a:r>
            <a:r>
              <a:rPr lang="fr-FR" dirty="0"/>
              <a:t> menus.</a:t>
            </a:r>
            <a:endParaRPr lang="en-IN" sz="2400" dirty="0"/>
          </a:p>
          <a:p>
            <a:pPr lvl="1"/>
            <a:r>
              <a:rPr lang="fr-FR" dirty="0"/>
              <a:t>For variable-</a:t>
            </a:r>
            <a:r>
              <a:rPr lang="fr-FR" dirty="0" err="1"/>
              <a:t>length</a:t>
            </a:r>
            <a:r>
              <a:rPr lang="fr-FR" dirty="0"/>
              <a:t> menus, </a:t>
            </a:r>
            <a:r>
              <a:rPr lang="fr-FR" dirty="0" err="1"/>
              <a:t>maintain</a:t>
            </a:r>
            <a:r>
              <a:rPr lang="fr-FR" dirty="0"/>
              <a:t> consistent relative positions.</a:t>
            </a:r>
            <a:endParaRPr lang="en-IN" sz="2200" dirty="0"/>
          </a:p>
          <a:p>
            <a:pPr lvl="1"/>
            <a:r>
              <a:rPr lang="fr-FR" dirty="0"/>
              <a:t>For </a:t>
            </a:r>
            <a:r>
              <a:rPr lang="fr-FR" dirty="0" err="1"/>
              <a:t>fixed-length</a:t>
            </a:r>
            <a:r>
              <a:rPr lang="fr-FR" dirty="0"/>
              <a:t> menus, </a:t>
            </a:r>
            <a:r>
              <a:rPr lang="fr-FR" dirty="0" err="1"/>
              <a:t>maintain</a:t>
            </a:r>
            <a:r>
              <a:rPr lang="fr-FR" dirty="0"/>
              <a:t> consistent </a:t>
            </a:r>
            <a:r>
              <a:rPr lang="fr-FR" dirty="0" err="1"/>
              <a:t>absolute</a:t>
            </a:r>
            <a:r>
              <a:rPr lang="fr-FR" dirty="0"/>
              <a:t> positions.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027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AC38F-B39F-400B-A7FE-E33F18557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843"/>
            <a:ext cx="10515600" cy="5607120"/>
          </a:xfrm>
        </p:spPr>
        <p:txBody>
          <a:bodyPr/>
          <a:lstStyle/>
          <a:p>
            <a:r>
              <a:rPr lang="fr-FR" b="1" dirty="0" err="1"/>
              <a:t>Groupings</a:t>
            </a:r>
            <a:r>
              <a:rPr lang="en-IN" b="1" dirty="0"/>
              <a:t>:</a:t>
            </a:r>
            <a:endParaRPr lang="en-IN" dirty="0"/>
          </a:p>
          <a:p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groupings</a:t>
            </a:r>
            <a:r>
              <a:rPr lang="fr-FR" dirty="0"/>
              <a:t> of items </a:t>
            </a:r>
            <a:r>
              <a:rPr lang="fr-FR" dirty="0" err="1"/>
              <a:t>that</a:t>
            </a:r>
            <a:r>
              <a:rPr lang="fr-FR" dirty="0"/>
              <a:t> are </a:t>
            </a:r>
            <a:r>
              <a:rPr lang="fr-FR" dirty="0" err="1"/>
              <a:t>logical</a:t>
            </a:r>
            <a:r>
              <a:rPr lang="fr-FR" dirty="0"/>
              <a:t>, distinctive, </a:t>
            </a:r>
            <a:r>
              <a:rPr lang="fr-FR" dirty="0" err="1"/>
              <a:t>meaningful</a:t>
            </a:r>
            <a:r>
              <a:rPr lang="fr-FR" dirty="0"/>
              <a:t>, and </a:t>
            </a:r>
            <a:r>
              <a:rPr lang="fr-FR" dirty="0" err="1"/>
              <a:t>mutually</a:t>
            </a:r>
            <a:r>
              <a:rPr lang="fr-FR" dirty="0"/>
              <a:t> exclusive.</a:t>
            </a:r>
            <a:endParaRPr lang="en-IN" sz="2400" dirty="0"/>
          </a:p>
          <a:p>
            <a:r>
              <a:rPr lang="fr-FR" dirty="0" err="1"/>
              <a:t>Categorize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in </a:t>
            </a:r>
            <a:r>
              <a:rPr lang="fr-FR" dirty="0" err="1"/>
              <a:t>such</a:t>
            </a:r>
            <a:r>
              <a:rPr lang="fr-FR" dirty="0"/>
              <a:t> a </a:t>
            </a:r>
            <a:r>
              <a:rPr lang="fr-FR" dirty="0" err="1"/>
              <a:t>way</a:t>
            </a:r>
            <a:r>
              <a:rPr lang="fr-FR" dirty="0"/>
              <a:t> as to:</a:t>
            </a:r>
            <a:endParaRPr lang="en-IN" sz="2400" dirty="0"/>
          </a:p>
          <a:p>
            <a:pPr lvl="1"/>
            <a:r>
              <a:rPr lang="fr-FR" dirty="0" err="1"/>
              <a:t>Maximize</a:t>
            </a:r>
            <a:r>
              <a:rPr lang="fr-FR" dirty="0"/>
              <a:t> the </a:t>
            </a:r>
            <a:r>
              <a:rPr lang="fr-FR" dirty="0" err="1"/>
              <a:t>similarity</a:t>
            </a:r>
            <a:r>
              <a:rPr lang="fr-FR" dirty="0"/>
              <a:t> of items </a:t>
            </a:r>
            <a:r>
              <a:rPr lang="fr-FR" dirty="0" err="1"/>
              <a:t>within</a:t>
            </a:r>
            <a:r>
              <a:rPr lang="fr-FR" dirty="0"/>
              <a:t> a </a:t>
            </a:r>
            <a:r>
              <a:rPr lang="fr-FR" dirty="0" err="1"/>
              <a:t>category</a:t>
            </a:r>
            <a:r>
              <a:rPr lang="fr-FR" dirty="0"/>
              <a:t>.</a:t>
            </a:r>
            <a:endParaRPr lang="en-IN" sz="2200" dirty="0"/>
          </a:p>
          <a:p>
            <a:pPr lvl="1"/>
            <a:r>
              <a:rPr lang="fr-FR" dirty="0" err="1"/>
              <a:t>Minimize</a:t>
            </a:r>
            <a:r>
              <a:rPr lang="fr-FR" dirty="0"/>
              <a:t> the </a:t>
            </a:r>
            <a:r>
              <a:rPr lang="fr-FR" dirty="0" err="1"/>
              <a:t>similarity</a:t>
            </a:r>
            <a:r>
              <a:rPr lang="fr-FR" dirty="0"/>
              <a:t> of items </a:t>
            </a:r>
            <a:r>
              <a:rPr lang="fr-FR" dirty="0" err="1"/>
              <a:t>across</a:t>
            </a:r>
            <a:r>
              <a:rPr lang="fr-FR" dirty="0"/>
              <a:t> </a:t>
            </a:r>
            <a:r>
              <a:rPr lang="fr-FR" dirty="0" err="1"/>
              <a:t>categories</a:t>
            </a:r>
            <a:r>
              <a:rPr lang="fr-FR" dirty="0"/>
              <a:t>.</a:t>
            </a:r>
            <a:endParaRPr lang="en-IN" sz="2200" dirty="0"/>
          </a:p>
          <a:p>
            <a:r>
              <a:rPr lang="fr-FR" dirty="0" err="1"/>
              <a:t>Present</a:t>
            </a:r>
            <a:r>
              <a:rPr lang="fr-FR" dirty="0"/>
              <a:t> no more </a:t>
            </a:r>
            <a:r>
              <a:rPr lang="fr-FR" dirty="0" err="1"/>
              <a:t>than</a:t>
            </a:r>
            <a:r>
              <a:rPr lang="fr-FR" dirty="0"/>
              <a:t> six or </a:t>
            </a:r>
            <a:r>
              <a:rPr lang="fr-FR" dirty="0" err="1"/>
              <a:t>seven</a:t>
            </a:r>
            <a:r>
              <a:rPr lang="fr-FR" dirty="0"/>
              <a:t> </a:t>
            </a:r>
            <a:r>
              <a:rPr lang="fr-FR" dirty="0" err="1"/>
              <a:t>groupings</a:t>
            </a:r>
            <a:r>
              <a:rPr lang="fr-FR" dirty="0"/>
              <a:t> on a screen.</a:t>
            </a:r>
            <a:endParaRPr lang="en-IN" sz="2400" dirty="0"/>
          </a:p>
          <a:p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categorized</a:t>
            </a:r>
            <a:r>
              <a:rPr lang="fr-FR" dirty="0"/>
              <a:t> </a:t>
            </a:r>
            <a:r>
              <a:rPr lang="fr-FR" dirty="0" err="1"/>
              <a:t>groupings</a:t>
            </a:r>
            <a:r>
              <a:rPr lang="fr-FR" dirty="0"/>
              <a:t> in a </a:t>
            </a:r>
            <a:r>
              <a:rPr lang="fr-FR" dirty="0" err="1"/>
              <a:t>meaningful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.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53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9D4F-56AA-4730-BAC2-AE366353A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0088"/>
            <a:ext cx="10515600" cy="5646876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Sequential Linear Menus:</a:t>
            </a:r>
            <a:r>
              <a:rPr lang="en-IN" dirty="0"/>
              <a:t> </a:t>
            </a:r>
          </a:p>
          <a:p>
            <a:r>
              <a:rPr lang="en-IN" dirty="0"/>
              <a:t>Sequential linear menus are presented on a series of screens possessing only one path.</a:t>
            </a:r>
          </a:p>
          <a:p>
            <a:r>
              <a:rPr lang="en-IN" dirty="0"/>
              <a:t>The menu screens are presented in a predefined order and generally, their objective is for specifying parameters for entering data.</a:t>
            </a:r>
          </a:p>
          <a:p>
            <a:r>
              <a:rPr lang="en-IN" dirty="0"/>
              <a:t>A long sequence may become tedious as menu after menu is presented.</a:t>
            </a:r>
          </a:p>
        </p:txBody>
      </p:sp>
      <p:pic>
        <p:nvPicPr>
          <p:cNvPr id="4" name="image25.png">
            <a:extLst>
              <a:ext uri="{FF2B5EF4-FFF2-40B4-BE49-F238E27FC236}">
                <a16:creationId xmlns:a16="http://schemas.microsoft.com/office/drawing/2014/main" id="{8F40B9A6-45B1-4DBA-86C0-926FE2B9B6D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3460" y="3771679"/>
            <a:ext cx="2650435" cy="180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97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A180-19F6-43A4-B46F-BE0FBBC5D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599"/>
            <a:ext cx="10515600" cy="5633624"/>
          </a:xfrm>
        </p:spPr>
        <p:txBody>
          <a:bodyPr/>
          <a:lstStyle/>
          <a:p>
            <a:r>
              <a:rPr lang="fr-FR" dirty="0"/>
              <a:t>If </a:t>
            </a:r>
            <a:r>
              <a:rPr lang="fr-FR" dirty="0" err="1"/>
              <a:t>meaningful</a:t>
            </a:r>
            <a:r>
              <a:rPr lang="fr-FR" dirty="0"/>
              <a:t> </a:t>
            </a:r>
            <a:r>
              <a:rPr lang="fr-FR" dirty="0" err="1"/>
              <a:t>categories</a:t>
            </a:r>
            <a:r>
              <a:rPr lang="fr-FR" dirty="0"/>
              <a:t>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developed</a:t>
            </a:r>
            <a:r>
              <a:rPr lang="fr-FR" dirty="0"/>
              <a:t> and more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eight</a:t>
            </a:r>
            <a:r>
              <a:rPr lang="fr-FR" dirty="0"/>
              <a:t> options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displayed</a:t>
            </a:r>
            <a:r>
              <a:rPr lang="fr-FR" dirty="0"/>
              <a:t> on a screen,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arbitrary</a:t>
            </a:r>
            <a:r>
              <a:rPr lang="fr-FR" dirty="0"/>
              <a:t> </a:t>
            </a:r>
            <a:r>
              <a:rPr lang="fr-FR" dirty="0" err="1"/>
              <a:t>visual</a:t>
            </a:r>
            <a:r>
              <a:rPr lang="fr-FR" dirty="0"/>
              <a:t> </a:t>
            </a:r>
            <a:r>
              <a:rPr lang="fr-FR" dirty="0" err="1"/>
              <a:t>groupings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:</a:t>
            </a:r>
            <a:endParaRPr lang="en-IN" sz="2400" dirty="0"/>
          </a:p>
          <a:p>
            <a:pPr lvl="1"/>
            <a:r>
              <a:rPr lang="fr-FR" dirty="0" err="1"/>
              <a:t>Consist</a:t>
            </a:r>
            <a:r>
              <a:rPr lang="fr-FR" dirty="0"/>
              <a:t> of about four or five but </a:t>
            </a:r>
            <a:r>
              <a:rPr lang="fr-FR" dirty="0" err="1"/>
              <a:t>never</a:t>
            </a:r>
            <a:r>
              <a:rPr lang="fr-FR" dirty="0"/>
              <a:t> more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seven</a:t>
            </a:r>
            <a:r>
              <a:rPr lang="fr-FR" dirty="0"/>
              <a:t> options.</a:t>
            </a:r>
            <a:endParaRPr lang="en-IN" sz="2200" dirty="0"/>
          </a:p>
          <a:p>
            <a:pPr lvl="1"/>
            <a:r>
              <a:rPr lang="fr-FR" dirty="0"/>
              <a:t>Are of </a:t>
            </a:r>
            <a:r>
              <a:rPr lang="fr-FR" dirty="0" err="1"/>
              <a:t>equal</a:t>
            </a:r>
            <a:r>
              <a:rPr lang="fr-FR" dirty="0"/>
              <a:t> size.</a:t>
            </a:r>
            <a:endParaRPr lang="en-IN" sz="2200" dirty="0"/>
          </a:p>
          <a:p>
            <a:r>
              <a:rPr lang="fr-FR" dirty="0" err="1"/>
              <a:t>Separate</a:t>
            </a:r>
            <a:r>
              <a:rPr lang="fr-FR" dirty="0"/>
              <a:t> </a:t>
            </a:r>
            <a:r>
              <a:rPr lang="fr-FR" dirty="0" err="1"/>
              <a:t>groupings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</a:t>
            </a:r>
            <a:r>
              <a:rPr lang="fr-FR" dirty="0" err="1"/>
              <a:t>either</a:t>
            </a:r>
            <a:r>
              <a:rPr lang="fr-FR" dirty="0"/>
              <a:t>:</a:t>
            </a:r>
            <a:endParaRPr lang="en-IN" sz="2400" dirty="0"/>
          </a:p>
          <a:p>
            <a:pPr lvl="1"/>
            <a:r>
              <a:rPr lang="fr-FR" dirty="0" err="1"/>
              <a:t>Wider</a:t>
            </a:r>
            <a:r>
              <a:rPr lang="fr-FR" dirty="0"/>
              <a:t> </a:t>
            </a:r>
            <a:r>
              <a:rPr lang="fr-FR" dirty="0" err="1"/>
              <a:t>spacing</a:t>
            </a:r>
            <a:r>
              <a:rPr lang="fr-FR" dirty="0"/>
              <a:t>, or</a:t>
            </a:r>
            <a:endParaRPr lang="en-IN" sz="2200" dirty="0"/>
          </a:p>
          <a:p>
            <a:pPr lvl="1"/>
            <a:r>
              <a:rPr lang="fr-FR" dirty="0"/>
              <a:t>A </a:t>
            </a:r>
            <a:r>
              <a:rPr lang="fr-FR" dirty="0" err="1"/>
              <a:t>thin</a:t>
            </a:r>
            <a:r>
              <a:rPr lang="fr-FR" dirty="0"/>
              <a:t> </a:t>
            </a:r>
            <a:r>
              <a:rPr lang="fr-FR" dirty="0" err="1"/>
              <a:t>ruled</a:t>
            </a:r>
            <a:r>
              <a:rPr lang="fr-FR" dirty="0"/>
              <a:t> line.</a:t>
            </a:r>
            <a:endParaRPr lang="en-IN" sz="2200" dirty="0"/>
          </a:p>
          <a:p>
            <a:r>
              <a:rPr lang="fr-FR" dirty="0" err="1"/>
              <a:t>Provide</a:t>
            </a:r>
            <a:r>
              <a:rPr lang="fr-FR" dirty="0"/>
              <a:t> </a:t>
            </a:r>
            <a:r>
              <a:rPr lang="fr-FR" dirty="0" err="1"/>
              <a:t>immediate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 to </a:t>
            </a:r>
            <a:r>
              <a:rPr lang="fr-FR" dirty="0" err="1"/>
              <a:t>critical</a:t>
            </a:r>
            <a:r>
              <a:rPr lang="fr-FR" dirty="0"/>
              <a:t> or </a:t>
            </a:r>
            <a:r>
              <a:rPr lang="fr-FR" dirty="0" err="1"/>
              <a:t>frequently</a:t>
            </a:r>
            <a:r>
              <a:rPr lang="fr-FR" dirty="0"/>
              <a:t> </a:t>
            </a:r>
            <a:r>
              <a:rPr lang="fr-FR" dirty="0" err="1"/>
              <a:t>chosen</a:t>
            </a:r>
            <a:r>
              <a:rPr lang="fr-FR" dirty="0"/>
              <a:t> items.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39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87085-E644-4A13-B80D-28D91B76B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861"/>
            <a:ext cx="10515600" cy="5501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Line </a:t>
            </a:r>
            <a:r>
              <a:rPr lang="fr-FR" b="1" dirty="0" err="1"/>
              <a:t>Separators</a:t>
            </a:r>
            <a:endParaRPr lang="en-IN" dirty="0"/>
          </a:p>
          <a:p>
            <a:r>
              <a:rPr lang="fr-FR" dirty="0" err="1"/>
              <a:t>Separate</a:t>
            </a:r>
            <a:r>
              <a:rPr lang="fr-FR" dirty="0"/>
              <a:t> </a:t>
            </a:r>
            <a:r>
              <a:rPr lang="fr-FR" dirty="0" err="1"/>
              <a:t>vertically</a:t>
            </a:r>
            <a:r>
              <a:rPr lang="fr-FR" dirty="0"/>
              <a:t> </a:t>
            </a:r>
            <a:r>
              <a:rPr lang="fr-FR" dirty="0" err="1"/>
              <a:t>arrayed</a:t>
            </a:r>
            <a:r>
              <a:rPr lang="fr-FR" dirty="0"/>
              <a:t> </a:t>
            </a:r>
            <a:r>
              <a:rPr lang="fr-FR" dirty="0" err="1"/>
              <a:t>groupings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subtle</a:t>
            </a:r>
            <a:r>
              <a:rPr lang="fr-FR" dirty="0"/>
              <a:t> </a:t>
            </a:r>
            <a:r>
              <a:rPr lang="fr-FR" dirty="0" err="1"/>
              <a:t>solid</a:t>
            </a:r>
            <a:r>
              <a:rPr lang="fr-FR" dirty="0"/>
              <a:t> </a:t>
            </a:r>
            <a:r>
              <a:rPr lang="fr-FR" dirty="0" err="1"/>
              <a:t>lines</a:t>
            </a:r>
            <a:r>
              <a:rPr lang="fr-FR" dirty="0"/>
              <a:t>.</a:t>
            </a:r>
            <a:endParaRPr lang="en-IN" sz="2400" dirty="0"/>
          </a:p>
          <a:p>
            <a:r>
              <a:rPr lang="fr-FR" dirty="0" err="1"/>
              <a:t>Separate</a:t>
            </a:r>
            <a:r>
              <a:rPr lang="fr-FR" dirty="0"/>
              <a:t> </a:t>
            </a:r>
            <a:r>
              <a:rPr lang="fr-FR" dirty="0" err="1"/>
              <a:t>vertically</a:t>
            </a:r>
            <a:r>
              <a:rPr lang="fr-FR" dirty="0"/>
              <a:t> </a:t>
            </a:r>
            <a:r>
              <a:rPr lang="fr-FR" dirty="0" err="1"/>
              <a:t>arrayed</a:t>
            </a:r>
            <a:r>
              <a:rPr lang="fr-FR" dirty="0"/>
              <a:t> </a:t>
            </a:r>
            <a:r>
              <a:rPr lang="fr-FR" dirty="0" err="1"/>
              <a:t>subgroupings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subtle</a:t>
            </a:r>
            <a:r>
              <a:rPr lang="fr-FR" dirty="0"/>
              <a:t> </a:t>
            </a:r>
            <a:r>
              <a:rPr lang="fr-FR" dirty="0" err="1"/>
              <a:t>dotted</a:t>
            </a:r>
            <a:r>
              <a:rPr lang="fr-FR" dirty="0"/>
              <a:t> or </a:t>
            </a:r>
            <a:r>
              <a:rPr lang="fr-FR" dirty="0" err="1"/>
              <a:t>dashed</a:t>
            </a:r>
            <a:r>
              <a:rPr lang="fr-FR" dirty="0"/>
              <a:t> </a:t>
            </a:r>
            <a:r>
              <a:rPr lang="fr-FR" dirty="0" err="1"/>
              <a:t>lines</a:t>
            </a:r>
            <a:r>
              <a:rPr lang="fr-FR" dirty="0"/>
              <a:t>.</a:t>
            </a:r>
            <a:endParaRPr lang="en-IN" sz="2400" dirty="0"/>
          </a:p>
          <a:p>
            <a:r>
              <a:rPr lang="fr-FR" dirty="0"/>
              <a:t>For </a:t>
            </a:r>
            <a:r>
              <a:rPr lang="fr-FR" dirty="0" err="1"/>
              <a:t>subgroupings</a:t>
            </a:r>
            <a:r>
              <a:rPr lang="fr-FR" dirty="0"/>
              <a:t> </a:t>
            </a:r>
            <a:r>
              <a:rPr lang="fr-FR" dirty="0" err="1"/>
              <a:t>within</a:t>
            </a:r>
            <a:r>
              <a:rPr lang="fr-FR" dirty="0"/>
              <a:t> a </a:t>
            </a:r>
            <a:r>
              <a:rPr lang="fr-FR" dirty="0" err="1"/>
              <a:t>category</a:t>
            </a:r>
            <a:r>
              <a:rPr lang="fr-FR" dirty="0"/>
              <a:t>:</a:t>
            </a:r>
            <a:endParaRPr lang="en-IN" sz="2400" dirty="0"/>
          </a:p>
          <a:p>
            <a:pPr lvl="1"/>
            <a:r>
              <a:rPr lang="fr-FR" dirty="0" err="1"/>
              <a:t>Left-justify</a:t>
            </a:r>
            <a:r>
              <a:rPr lang="fr-FR" dirty="0"/>
              <a:t> the </a:t>
            </a:r>
            <a:r>
              <a:rPr lang="fr-FR" dirty="0" err="1"/>
              <a:t>lines</a:t>
            </a:r>
            <a:r>
              <a:rPr lang="fr-FR" dirty="0"/>
              <a:t> </a:t>
            </a:r>
            <a:r>
              <a:rPr lang="fr-FR" dirty="0" err="1"/>
              <a:t>under</a:t>
            </a:r>
            <a:r>
              <a:rPr lang="fr-FR" dirty="0"/>
              <a:t> the first </a:t>
            </a:r>
            <a:r>
              <a:rPr lang="fr-FR" dirty="0" err="1"/>
              <a:t>letter</a:t>
            </a:r>
            <a:r>
              <a:rPr lang="fr-FR" dirty="0"/>
              <a:t> of the </a:t>
            </a:r>
            <a:r>
              <a:rPr lang="fr-FR" dirty="0" err="1"/>
              <a:t>columnized</a:t>
            </a:r>
            <a:r>
              <a:rPr lang="fr-FR" dirty="0"/>
              <a:t> </a:t>
            </a:r>
            <a:r>
              <a:rPr lang="fr-FR" dirty="0" err="1"/>
              <a:t>choice</a:t>
            </a:r>
            <a:r>
              <a:rPr lang="fr-FR" dirty="0"/>
              <a:t> descriptions.</a:t>
            </a:r>
            <a:endParaRPr lang="en-IN" sz="2200" dirty="0"/>
          </a:p>
          <a:p>
            <a:pPr lvl="1"/>
            <a:r>
              <a:rPr lang="fr-FR" dirty="0"/>
              <a:t>Right-</a:t>
            </a:r>
            <a:r>
              <a:rPr lang="fr-FR" dirty="0" err="1"/>
              <a:t>justify</a:t>
            </a:r>
            <a:r>
              <a:rPr lang="fr-FR" dirty="0"/>
              <a:t> the </a:t>
            </a:r>
            <a:r>
              <a:rPr lang="fr-FR" dirty="0" err="1"/>
              <a:t>lines</a:t>
            </a:r>
            <a:r>
              <a:rPr lang="fr-FR" dirty="0"/>
              <a:t> </a:t>
            </a:r>
            <a:r>
              <a:rPr lang="fr-FR" dirty="0" err="1"/>
              <a:t>under</a:t>
            </a:r>
            <a:r>
              <a:rPr lang="fr-FR" dirty="0"/>
              <a:t> the last </a:t>
            </a:r>
            <a:r>
              <a:rPr lang="fr-FR" dirty="0" err="1"/>
              <a:t>character</a:t>
            </a:r>
            <a:r>
              <a:rPr lang="fr-FR" dirty="0"/>
              <a:t> of the </a:t>
            </a:r>
            <a:r>
              <a:rPr lang="fr-FR" dirty="0" err="1"/>
              <a:t>longest</a:t>
            </a:r>
            <a:r>
              <a:rPr lang="fr-FR" dirty="0"/>
              <a:t> </a:t>
            </a:r>
            <a:r>
              <a:rPr lang="fr-FR" dirty="0" err="1"/>
              <a:t>choice</a:t>
            </a:r>
            <a:r>
              <a:rPr lang="fr-FR" dirty="0"/>
              <a:t> description.</a:t>
            </a:r>
            <a:endParaRPr lang="en-IN" sz="2200" dirty="0"/>
          </a:p>
          <a:p>
            <a:r>
              <a:rPr lang="fr-FR" dirty="0"/>
              <a:t>For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groupings</a:t>
            </a:r>
            <a:r>
              <a:rPr lang="fr-FR" dirty="0"/>
              <a:t>:</a:t>
            </a:r>
            <a:endParaRPr lang="en-IN" sz="2400" dirty="0"/>
          </a:p>
          <a:p>
            <a:pPr lvl="1"/>
            <a:r>
              <a:rPr lang="fr-FR" dirty="0" err="1"/>
              <a:t>Extend</a:t>
            </a:r>
            <a:r>
              <a:rPr lang="fr-FR" dirty="0"/>
              <a:t> the line to the </a:t>
            </a:r>
            <a:r>
              <a:rPr lang="fr-FR" dirty="0" err="1"/>
              <a:t>left</a:t>
            </a:r>
            <a:r>
              <a:rPr lang="fr-FR" dirty="0"/>
              <a:t> and right menu </a:t>
            </a:r>
            <a:r>
              <a:rPr lang="fr-FR" dirty="0" err="1"/>
              <a:t>borders</a:t>
            </a:r>
            <a:r>
              <a:rPr lang="fr-FR" dirty="0"/>
              <a:t>.</a:t>
            </a:r>
            <a:br>
              <a:rPr lang="fr-FR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2618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7410-F81F-43B3-8C68-361A9203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PHRASING THE MENU: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CF323-723C-49A3-85A5-3DF116D68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menu must </a:t>
            </a:r>
            <a:r>
              <a:rPr lang="fr-FR" dirty="0" err="1"/>
              <a:t>communicate</a:t>
            </a:r>
            <a:r>
              <a:rPr lang="fr-FR" dirty="0"/>
              <a:t> to the user information about:</a:t>
            </a:r>
            <a:endParaRPr lang="en-IN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The nature and </a:t>
            </a:r>
            <a:r>
              <a:rPr lang="fr-FR" dirty="0" err="1"/>
              <a:t>purpose</a:t>
            </a:r>
            <a:r>
              <a:rPr lang="fr-FR" dirty="0"/>
              <a:t> of the menu </a:t>
            </a:r>
            <a:r>
              <a:rPr lang="fr-FR" dirty="0" err="1"/>
              <a:t>itself</a:t>
            </a:r>
            <a:r>
              <a:rPr lang="fr-FR" dirty="0"/>
              <a:t>.</a:t>
            </a:r>
            <a:endParaRPr lang="en-IN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The nature and </a:t>
            </a:r>
            <a:r>
              <a:rPr lang="fr-FR" dirty="0" err="1"/>
              <a:t>purpose</a:t>
            </a:r>
            <a:r>
              <a:rPr lang="fr-FR" dirty="0"/>
              <a:t> of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presented</a:t>
            </a:r>
            <a:r>
              <a:rPr lang="fr-FR" dirty="0"/>
              <a:t> </a:t>
            </a:r>
            <a:r>
              <a:rPr lang="fr-FR" dirty="0" err="1"/>
              <a:t>choice</a:t>
            </a:r>
            <a:r>
              <a:rPr lang="fr-FR" dirty="0"/>
              <a:t>.</a:t>
            </a:r>
            <a:endParaRPr lang="en-IN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How the </a:t>
            </a:r>
            <a:r>
              <a:rPr lang="fr-FR" dirty="0" err="1"/>
              <a:t>proper</a:t>
            </a:r>
            <a:r>
              <a:rPr lang="fr-FR" dirty="0"/>
              <a:t> </a:t>
            </a:r>
            <a:r>
              <a:rPr lang="fr-FR" dirty="0" err="1"/>
              <a:t>choice</a:t>
            </a:r>
            <a:r>
              <a:rPr lang="fr-FR" dirty="0"/>
              <a:t> or </a:t>
            </a:r>
            <a:r>
              <a:rPr lang="fr-FR" dirty="0" err="1"/>
              <a:t>choices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selected</a:t>
            </a:r>
            <a:r>
              <a:rPr lang="fr-FR" dirty="0"/>
              <a:t>.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1262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0D611-4394-4A40-B004-19887173C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6591"/>
            <a:ext cx="10515600" cy="5620372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Menu </a:t>
            </a:r>
            <a:r>
              <a:rPr lang="fr-FR" b="1" dirty="0" err="1"/>
              <a:t>Titles</a:t>
            </a:r>
            <a:endParaRPr lang="en-IN" dirty="0"/>
          </a:p>
          <a:p>
            <a:r>
              <a:rPr lang="fr-FR" dirty="0"/>
              <a:t>Main menu:</a:t>
            </a:r>
            <a:endParaRPr lang="en-IN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err="1"/>
              <a:t>Create</a:t>
            </a:r>
            <a:r>
              <a:rPr lang="fr-FR" dirty="0"/>
              <a:t> a short, simple, </a:t>
            </a:r>
            <a:r>
              <a:rPr lang="fr-FR" dirty="0" err="1"/>
              <a:t>clear</a:t>
            </a:r>
            <a:r>
              <a:rPr lang="fr-FR" dirty="0"/>
              <a:t>, and distinctive </a:t>
            </a:r>
            <a:r>
              <a:rPr lang="fr-FR" dirty="0" err="1"/>
              <a:t>title</a:t>
            </a:r>
            <a:r>
              <a:rPr lang="fr-FR" dirty="0"/>
              <a:t>, </a:t>
            </a:r>
            <a:r>
              <a:rPr lang="fr-FR" dirty="0" err="1"/>
              <a:t>describing</a:t>
            </a:r>
            <a:r>
              <a:rPr lang="fr-FR" dirty="0"/>
              <a:t> the </a:t>
            </a:r>
            <a:r>
              <a:rPr lang="fr-FR" dirty="0" err="1"/>
              <a:t>purpose</a:t>
            </a:r>
            <a:r>
              <a:rPr lang="fr-FR" dirty="0"/>
              <a:t> of the </a:t>
            </a:r>
            <a:r>
              <a:rPr lang="fr-FR" dirty="0" err="1"/>
              <a:t>entire</a:t>
            </a:r>
            <a:r>
              <a:rPr lang="fr-FR" dirty="0"/>
              <a:t> </a:t>
            </a:r>
            <a:r>
              <a:rPr lang="fr-FR" dirty="0" err="1"/>
              <a:t>series</a:t>
            </a:r>
            <a:r>
              <a:rPr lang="fr-FR" dirty="0"/>
              <a:t> of </a:t>
            </a:r>
            <a:r>
              <a:rPr lang="fr-FR" dirty="0" err="1"/>
              <a:t>choices</a:t>
            </a:r>
            <a:r>
              <a:rPr lang="fr-FR" dirty="0"/>
              <a:t>.</a:t>
            </a:r>
            <a:endParaRPr lang="en-IN" sz="2200" dirty="0"/>
          </a:p>
          <a:p>
            <a:r>
              <a:rPr lang="fr-FR" dirty="0" err="1"/>
              <a:t>Submenus</a:t>
            </a:r>
            <a:r>
              <a:rPr lang="fr-FR" dirty="0"/>
              <a:t>:</a:t>
            </a:r>
            <a:endParaRPr lang="en-IN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err="1"/>
              <a:t>Submenu</a:t>
            </a:r>
            <a:r>
              <a:rPr lang="fr-FR" dirty="0"/>
              <a:t> </a:t>
            </a:r>
            <a:r>
              <a:rPr lang="fr-FR" dirty="0" err="1"/>
              <a:t>titles</a:t>
            </a:r>
            <a:r>
              <a:rPr lang="fr-FR" dirty="0"/>
              <a:t>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worded</a:t>
            </a:r>
            <a:r>
              <a:rPr lang="fr-FR" dirty="0"/>
              <a:t> </a:t>
            </a:r>
            <a:r>
              <a:rPr lang="fr-FR" dirty="0" err="1"/>
              <a:t>exactly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as the menu </a:t>
            </a:r>
            <a:r>
              <a:rPr lang="fr-FR" dirty="0" err="1"/>
              <a:t>choice</a:t>
            </a:r>
            <a:r>
              <a:rPr lang="fr-FR" dirty="0"/>
              <a:t> </a:t>
            </a:r>
            <a:r>
              <a:rPr lang="fr-FR" dirty="0" err="1"/>
              <a:t>previously</a:t>
            </a:r>
            <a:r>
              <a:rPr lang="fr-FR" dirty="0"/>
              <a:t> </a:t>
            </a:r>
            <a:r>
              <a:rPr lang="fr-FR" dirty="0" err="1"/>
              <a:t>selected</a:t>
            </a:r>
            <a:r>
              <a:rPr lang="fr-FR" dirty="0"/>
              <a:t> to display </a:t>
            </a:r>
            <a:r>
              <a:rPr lang="fr-FR" dirty="0" err="1"/>
              <a:t>them</a:t>
            </a:r>
            <a:r>
              <a:rPr lang="fr-FR" dirty="0"/>
              <a:t>.</a:t>
            </a:r>
            <a:endParaRPr lang="en-IN" sz="2200" dirty="0"/>
          </a:p>
          <a:p>
            <a:r>
              <a:rPr lang="fr-FR" dirty="0"/>
              <a:t>General:</a:t>
            </a:r>
            <a:endParaRPr lang="en-IN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err="1"/>
              <a:t>Locate</a:t>
            </a:r>
            <a:r>
              <a:rPr lang="fr-FR" dirty="0"/>
              <a:t> the </a:t>
            </a:r>
            <a:r>
              <a:rPr lang="fr-FR" dirty="0" err="1"/>
              <a:t>title</a:t>
            </a:r>
            <a:r>
              <a:rPr lang="fr-FR" dirty="0"/>
              <a:t> at the top of the listing of </a:t>
            </a:r>
            <a:r>
              <a:rPr lang="fr-FR" dirty="0" err="1"/>
              <a:t>choices</a:t>
            </a:r>
            <a:r>
              <a:rPr lang="fr-FR" dirty="0"/>
              <a:t>.</a:t>
            </a:r>
            <a:endParaRPr lang="en-IN" sz="2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err="1"/>
              <a:t>Spell</a:t>
            </a:r>
            <a:r>
              <a:rPr lang="fr-FR" dirty="0"/>
              <a:t> out the </a:t>
            </a:r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fully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either</a:t>
            </a:r>
            <a:r>
              <a:rPr lang="fr-FR" dirty="0"/>
              <a:t> an:</a:t>
            </a:r>
            <a:endParaRPr lang="en-IN" sz="22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err="1"/>
              <a:t>Uppercase</a:t>
            </a:r>
            <a:r>
              <a:rPr lang="fr-FR" dirty="0"/>
              <a:t> font.</a:t>
            </a:r>
            <a:endParaRPr lang="en-IN" sz="1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Mixed-case font in the headline style.</a:t>
            </a:r>
            <a:endParaRPr lang="en-IN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err="1"/>
              <a:t>Superfluous</a:t>
            </a:r>
            <a:r>
              <a:rPr lang="fr-FR" dirty="0"/>
              <a:t> </a:t>
            </a:r>
            <a:r>
              <a:rPr lang="fr-FR" dirty="0" err="1"/>
              <a:t>titles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omitted</a:t>
            </a:r>
            <a:r>
              <a:rPr lang="fr-FR" dirty="0"/>
              <a:t>.</a:t>
            </a:r>
            <a:endParaRPr lang="en-IN" sz="2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968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4AAC4-52F3-43CB-85CF-D753C0DA4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Menu </a:t>
            </a:r>
            <a:r>
              <a:rPr lang="fr-FR" b="1" dirty="0" err="1"/>
              <a:t>Choice</a:t>
            </a:r>
            <a:r>
              <a:rPr lang="fr-FR" b="1" dirty="0"/>
              <a:t> Descriptions :</a:t>
            </a:r>
            <a:endParaRPr lang="en-IN" dirty="0"/>
          </a:p>
          <a:p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meaningful</a:t>
            </a:r>
            <a:r>
              <a:rPr lang="fr-FR" dirty="0"/>
              <a:t> </a:t>
            </a:r>
            <a:r>
              <a:rPr lang="fr-FR" dirty="0" err="1"/>
              <a:t>choice</a:t>
            </a:r>
            <a:r>
              <a:rPr lang="fr-FR" dirty="0"/>
              <a:t> descriptions </a:t>
            </a:r>
            <a:r>
              <a:rPr lang="fr-FR" dirty="0" err="1"/>
              <a:t>that</a:t>
            </a:r>
            <a:r>
              <a:rPr lang="fr-FR" dirty="0"/>
              <a:t> are </a:t>
            </a:r>
            <a:r>
              <a:rPr lang="fr-FR" dirty="0" err="1"/>
              <a:t>familiar</a:t>
            </a:r>
            <a:r>
              <a:rPr lang="fr-FR" dirty="0"/>
              <a:t>, </a:t>
            </a:r>
            <a:r>
              <a:rPr lang="fr-FR" dirty="0" err="1"/>
              <a:t>fully</a:t>
            </a:r>
            <a:r>
              <a:rPr lang="fr-FR" dirty="0"/>
              <a:t> </a:t>
            </a:r>
            <a:r>
              <a:rPr lang="fr-FR" dirty="0" err="1"/>
              <a:t>spelled</a:t>
            </a:r>
            <a:r>
              <a:rPr lang="fr-FR" dirty="0"/>
              <a:t> out, concise and distinctive.</a:t>
            </a:r>
            <a:endParaRPr lang="en-IN" sz="2400" dirty="0"/>
          </a:p>
          <a:p>
            <a:r>
              <a:rPr lang="fr-FR" dirty="0"/>
              <a:t>Descriptions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single </a:t>
            </a:r>
            <a:r>
              <a:rPr lang="fr-FR" dirty="0" err="1"/>
              <a:t>words</a:t>
            </a:r>
            <a:r>
              <a:rPr lang="fr-FR" dirty="0"/>
              <a:t>, compound </a:t>
            </a:r>
            <a:r>
              <a:rPr lang="fr-FR" dirty="0" err="1"/>
              <a:t>words</a:t>
            </a:r>
            <a:r>
              <a:rPr lang="fr-FR" dirty="0"/>
              <a:t>, or multiple </a:t>
            </a:r>
            <a:r>
              <a:rPr lang="fr-FR" dirty="0" err="1"/>
              <a:t>words</a:t>
            </a:r>
            <a:r>
              <a:rPr lang="fr-FR" dirty="0"/>
              <a:t> or phrases.</a:t>
            </a:r>
            <a:endParaRPr lang="en-IN" sz="2400" dirty="0"/>
          </a:p>
          <a:p>
            <a:pPr lvl="1"/>
            <a:r>
              <a:rPr lang="fr-FR" dirty="0"/>
              <a:t>Exception: Menu bar items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single </a:t>
            </a:r>
            <a:r>
              <a:rPr lang="fr-FR" dirty="0" err="1"/>
              <a:t>word</a:t>
            </a:r>
            <a:r>
              <a:rPr lang="fr-FR" dirty="0"/>
              <a:t> (if possible).</a:t>
            </a:r>
            <a:endParaRPr lang="en-IN" sz="2200" dirty="0"/>
          </a:p>
          <a:p>
            <a:r>
              <a:rPr lang="fr-FR" dirty="0"/>
              <a:t>Place the keyword first, </a:t>
            </a:r>
            <a:r>
              <a:rPr lang="fr-FR" dirty="0" err="1"/>
              <a:t>usually</a:t>
            </a:r>
            <a:r>
              <a:rPr lang="fr-FR" dirty="0"/>
              <a:t> a </a:t>
            </a:r>
            <a:r>
              <a:rPr lang="fr-FR" dirty="0" err="1"/>
              <a:t>verb</a:t>
            </a:r>
            <a:r>
              <a:rPr lang="fr-FR" dirty="0"/>
              <a:t>.</a:t>
            </a:r>
            <a:endParaRPr lang="en-IN" sz="2400" dirty="0"/>
          </a:p>
          <a:p>
            <a:r>
              <a:rPr lang="fr-FR" dirty="0"/>
              <a:t>Use the headline style, </a:t>
            </a:r>
            <a:r>
              <a:rPr lang="fr-FR" dirty="0" err="1"/>
              <a:t>capitalizing</a:t>
            </a:r>
            <a:r>
              <a:rPr lang="fr-FR" dirty="0"/>
              <a:t> the first </a:t>
            </a:r>
            <a:r>
              <a:rPr lang="fr-FR" dirty="0" err="1"/>
              <a:t>letter</a:t>
            </a:r>
            <a:r>
              <a:rPr lang="fr-FR" dirty="0"/>
              <a:t> of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significant</a:t>
            </a:r>
            <a:r>
              <a:rPr lang="fr-FR" dirty="0"/>
              <a:t> </a:t>
            </a:r>
            <a:r>
              <a:rPr lang="fr-FR" dirty="0" err="1"/>
              <a:t>word</a:t>
            </a:r>
            <a:r>
              <a:rPr lang="fr-FR" dirty="0"/>
              <a:t> in the </a:t>
            </a:r>
            <a:r>
              <a:rPr lang="fr-FR" dirty="0" err="1"/>
              <a:t>choice</a:t>
            </a:r>
            <a:r>
              <a:rPr lang="fr-FR" dirty="0"/>
              <a:t> description.</a:t>
            </a:r>
            <a:endParaRPr lang="en-IN" sz="2400" dirty="0"/>
          </a:p>
          <a:p>
            <a:r>
              <a:rPr lang="fr-FR" dirty="0"/>
              <a:t>Use </a:t>
            </a:r>
            <a:r>
              <a:rPr lang="fr-FR" dirty="0" err="1"/>
              <a:t>task-oriented</a:t>
            </a:r>
            <a:r>
              <a:rPr lang="fr-FR" dirty="0"/>
              <a:t> not data-</a:t>
            </a:r>
            <a:r>
              <a:rPr lang="fr-FR" dirty="0" err="1"/>
              <a:t>oriented</a:t>
            </a:r>
            <a:r>
              <a:rPr lang="fr-FR" dirty="0"/>
              <a:t> </a:t>
            </a:r>
            <a:r>
              <a:rPr lang="fr-FR" dirty="0" err="1"/>
              <a:t>wording</a:t>
            </a:r>
            <a:r>
              <a:rPr lang="fr-FR" dirty="0"/>
              <a:t>.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1190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44085-C631-4504-8242-9FC4F99EF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r>
              <a:rPr lang="fr-FR" dirty="0"/>
              <a:t>Use </a:t>
            </a:r>
            <a:r>
              <a:rPr lang="fr-FR" dirty="0" err="1"/>
              <a:t>parallel</a:t>
            </a:r>
            <a:r>
              <a:rPr lang="fr-FR" dirty="0"/>
              <a:t> construction.</a:t>
            </a:r>
            <a:endParaRPr lang="en-IN" sz="2400" dirty="0"/>
          </a:p>
          <a:p>
            <a:r>
              <a:rPr lang="fr-FR" dirty="0"/>
              <a:t>A menu </a:t>
            </a:r>
            <a:r>
              <a:rPr lang="fr-FR" dirty="0" err="1"/>
              <a:t>choice</a:t>
            </a:r>
            <a:r>
              <a:rPr lang="fr-FR" dirty="0"/>
              <a:t> must </a:t>
            </a:r>
            <a:r>
              <a:rPr lang="fr-FR" dirty="0" err="1"/>
              <a:t>never</a:t>
            </a:r>
            <a:r>
              <a:rPr lang="fr-FR" dirty="0"/>
              <a:t> have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wording</a:t>
            </a:r>
            <a:r>
              <a:rPr lang="fr-FR" dirty="0"/>
              <a:t> as </a:t>
            </a:r>
            <a:r>
              <a:rPr lang="fr-FR" dirty="0" err="1"/>
              <a:t>its</a:t>
            </a:r>
            <a:r>
              <a:rPr lang="fr-FR" dirty="0"/>
              <a:t> menu </a:t>
            </a:r>
            <a:r>
              <a:rPr lang="fr-FR" dirty="0" err="1"/>
              <a:t>title</a:t>
            </a:r>
            <a:r>
              <a:rPr lang="fr-FR" dirty="0"/>
              <a:t>.</a:t>
            </a:r>
            <a:endParaRPr lang="en-IN" sz="2400" dirty="0"/>
          </a:p>
          <a:p>
            <a:r>
              <a:rPr lang="fr-FR" dirty="0" err="1"/>
              <a:t>Identical</a:t>
            </a:r>
            <a:r>
              <a:rPr lang="fr-FR" dirty="0"/>
              <a:t> </a:t>
            </a:r>
            <a:r>
              <a:rPr lang="fr-FR" dirty="0" err="1"/>
              <a:t>choices</a:t>
            </a:r>
            <a:r>
              <a:rPr lang="fr-FR" dirty="0"/>
              <a:t> on </a:t>
            </a:r>
            <a:r>
              <a:rPr lang="fr-FR" dirty="0" err="1"/>
              <a:t>different</a:t>
            </a:r>
            <a:r>
              <a:rPr lang="fr-FR" dirty="0"/>
              <a:t> menus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worded</a:t>
            </a:r>
            <a:r>
              <a:rPr lang="fr-FR" dirty="0"/>
              <a:t> </a:t>
            </a:r>
            <a:r>
              <a:rPr lang="fr-FR" dirty="0" err="1"/>
              <a:t>identically</a:t>
            </a:r>
            <a:r>
              <a:rPr lang="fr-FR" dirty="0"/>
              <a:t>.</a:t>
            </a:r>
            <a:endParaRPr lang="en-IN" sz="2400" dirty="0"/>
          </a:p>
          <a:p>
            <a:r>
              <a:rPr lang="fr-FR" dirty="0" err="1"/>
              <a:t>Choices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not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numbered</a:t>
            </a:r>
            <a:r>
              <a:rPr lang="fr-FR" dirty="0"/>
              <a:t>.</a:t>
            </a:r>
            <a:endParaRPr lang="en-IN" sz="2400" dirty="0"/>
          </a:p>
          <a:p>
            <a:pPr lvl="1"/>
            <a:r>
              <a:rPr lang="fr-FR" dirty="0"/>
              <a:t>Exception: If the listing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numeric</a:t>
            </a:r>
            <a:r>
              <a:rPr lang="fr-FR" dirty="0"/>
              <a:t> in nature, </a:t>
            </a:r>
            <a:r>
              <a:rPr lang="fr-FR" dirty="0" err="1"/>
              <a:t>graphic</a:t>
            </a:r>
            <a:r>
              <a:rPr lang="fr-FR" dirty="0"/>
              <a:t>, or a </a:t>
            </a:r>
            <a:r>
              <a:rPr lang="fr-FR" dirty="0" err="1"/>
              <a:t>list</a:t>
            </a:r>
            <a:r>
              <a:rPr lang="fr-FR" dirty="0"/>
              <a:t> of </a:t>
            </a:r>
            <a:r>
              <a:rPr lang="fr-FR" dirty="0" err="1"/>
              <a:t>varying</a:t>
            </a:r>
            <a:r>
              <a:rPr lang="fr-FR" dirty="0"/>
              <a:t> items,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numbered</a:t>
            </a:r>
            <a:r>
              <a:rPr lang="fr-FR" dirty="0"/>
              <a:t>.</a:t>
            </a:r>
            <a:endParaRPr lang="en-IN" sz="2400" dirty="0"/>
          </a:p>
          <a:p>
            <a:r>
              <a:rPr lang="fr-FR" dirty="0"/>
              <a:t>Word </a:t>
            </a:r>
            <a:r>
              <a:rPr lang="fr-FR" dirty="0" err="1"/>
              <a:t>choices</a:t>
            </a:r>
            <a:r>
              <a:rPr lang="fr-FR" dirty="0"/>
              <a:t> as </a:t>
            </a:r>
            <a:r>
              <a:rPr lang="fr-FR" dirty="0" err="1"/>
              <a:t>commands</a:t>
            </a:r>
            <a:r>
              <a:rPr lang="fr-FR" dirty="0"/>
              <a:t> to the computer.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2423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16325-2237-41E2-B8DC-387A53D0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339"/>
            <a:ext cx="10515600" cy="5633624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Menu Instructions </a:t>
            </a:r>
            <a:endParaRPr lang="en-IN" dirty="0"/>
          </a:p>
          <a:p>
            <a:r>
              <a:rPr lang="fr-FR" dirty="0"/>
              <a:t>For novice or </a:t>
            </a:r>
            <a:r>
              <a:rPr lang="fr-FR" dirty="0" err="1"/>
              <a:t>inexperienced</a:t>
            </a:r>
            <a:r>
              <a:rPr lang="fr-FR" dirty="0"/>
              <a:t> </a:t>
            </a:r>
            <a:r>
              <a:rPr lang="fr-FR" dirty="0" err="1"/>
              <a:t>users</a:t>
            </a:r>
            <a:r>
              <a:rPr lang="fr-FR" dirty="0"/>
              <a:t>, </a:t>
            </a:r>
            <a:r>
              <a:rPr lang="fr-FR" dirty="0" err="1"/>
              <a:t>provide</a:t>
            </a:r>
            <a:r>
              <a:rPr lang="fr-FR" dirty="0"/>
              <a:t> menu </a:t>
            </a:r>
            <a:r>
              <a:rPr lang="fr-FR" dirty="0" err="1"/>
              <a:t>completion</a:t>
            </a:r>
            <a:r>
              <a:rPr lang="fr-FR" dirty="0"/>
              <a:t> instructions.</a:t>
            </a:r>
            <a:endParaRPr lang="en-IN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Place the instructions in a position </a:t>
            </a:r>
            <a:r>
              <a:rPr lang="fr-FR" dirty="0" err="1"/>
              <a:t>just</a:t>
            </a:r>
            <a:r>
              <a:rPr lang="fr-FR" dirty="0"/>
              <a:t> </a:t>
            </a:r>
            <a:r>
              <a:rPr lang="fr-FR" dirty="0" err="1"/>
              <a:t>preceding</a:t>
            </a:r>
            <a:r>
              <a:rPr lang="fr-FR" dirty="0"/>
              <a:t> the part or parts of the menu to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apply</a:t>
            </a:r>
            <a:r>
              <a:rPr lang="fr-FR" dirty="0"/>
              <a:t>.</a:t>
            </a:r>
          </a:p>
          <a:p>
            <a:pPr lvl="2"/>
            <a:r>
              <a:rPr lang="fr-FR" dirty="0" err="1"/>
              <a:t>Left-justify</a:t>
            </a:r>
            <a:r>
              <a:rPr lang="fr-FR" dirty="0"/>
              <a:t> the instruction and </a:t>
            </a:r>
            <a:r>
              <a:rPr lang="fr-FR" dirty="0" err="1"/>
              <a:t>indent</a:t>
            </a:r>
            <a:r>
              <a:rPr lang="fr-FR" dirty="0"/>
              <a:t> the </a:t>
            </a:r>
            <a:r>
              <a:rPr lang="fr-FR" dirty="0" err="1"/>
              <a:t>related</a:t>
            </a:r>
            <a:r>
              <a:rPr lang="fr-FR" dirty="0"/>
              <a:t> menu </a:t>
            </a:r>
            <a:r>
              <a:rPr lang="fr-FR" dirty="0" err="1"/>
              <a:t>choice</a:t>
            </a:r>
            <a:r>
              <a:rPr lang="fr-FR" dirty="0"/>
              <a:t> descriptions a minimum of </a:t>
            </a:r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spaces</a:t>
            </a:r>
            <a:r>
              <a:rPr lang="fr-FR" dirty="0"/>
              <a:t> to the right.</a:t>
            </a:r>
            <a:endParaRPr lang="en-IN" sz="1800" dirty="0"/>
          </a:p>
          <a:p>
            <a:pPr lvl="2"/>
            <a:r>
              <a:rPr lang="fr-FR" dirty="0" err="1"/>
              <a:t>Leave</a:t>
            </a:r>
            <a:r>
              <a:rPr lang="fr-FR" dirty="0"/>
              <a:t> a </a:t>
            </a:r>
            <a:r>
              <a:rPr lang="fr-FR" dirty="0" err="1"/>
              <a:t>space</a:t>
            </a:r>
            <a:r>
              <a:rPr lang="fr-FR" dirty="0"/>
              <a:t> line, if possible, </a:t>
            </a:r>
            <a:r>
              <a:rPr lang="fr-FR" dirty="0" err="1"/>
              <a:t>between</a:t>
            </a:r>
            <a:r>
              <a:rPr lang="fr-FR" dirty="0"/>
              <a:t> the instructions and the </a:t>
            </a:r>
            <a:r>
              <a:rPr lang="fr-FR" dirty="0" err="1"/>
              <a:t>related</a:t>
            </a:r>
            <a:r>
              <a:rPr lang="fr-FR" dirty="0"/>
              <a:t> menu </a:t>
            </a:r>
            <a:r>
              <a:rPr lang="fr-FR" dirty="0" err="1"/>
              <a:t>choice</a:t>
            </a:r>
            <a:r>
              <a:rPr lang="fr-FR" dirty="0"/>
              <a:t> descriptions.</a:t>
            </a:r>
            <a:endParaRPr lang="en-IN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err="1"/>
              <a:t>Present</a:t>
            </a:r>
            <a:r>
              <a:rPr lang="fr-FR" dirty="0"/>
              <a:t> instructions in a mixed-case font in sentence style.</a:t>
            </a:r>
          </a:p>
          <a:p>
            <a:r>
              <a:rPr lang="fr-FR" dirty="0"/>
              <a:t>For expert </a:t>
            </a:r>
            <a:r>
              <a:rPr lang="fr-FR" dirty="0" err="1"/>
              <a:t>users</a:t>
            </a:r>
            <a:r>
              <a:rPr lang="fr-FR" dirty="0"/>
              <a:t>,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these</a:t>
            </a:r>
            <a:r>
              <a:rPr lang="fr-FR" dirty="0"/>
              <a:t> instructions </a:t>
            </a:r>
            <a:r>
              <a:rPr lang="fr-FR" dirty="0" err="1"/>
              <a:t>easy</a:t>
            </a:r>
            <a:r>
              <a:rPr lang="fr-FR" dirty="0"/>
              <a:t> to ignore by:</a:t>
            </a:r>
            <a:endParaRPr lang="en-IN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err="1"/>
              <a:t>Presenting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in a consistent location.</a:t>
            </a:r>
            <a:endParaRPr lang="en-IN" sz="2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err="1"/>
              <a:t>Displaying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in a unique type style and/or </a:t>
            </a:r>
            <a:r>
              <a:rPr lang="fr-FR" dirty="0" err="1"/>
              <a:t>color</a:t>
            </a:r>
            <a:r>
              <a:rPr lang="fr-FR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7314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D009D-8040-4B16-86E3-B66DDEEBA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339"/>
            <a:ext cx="10515600" cy="5633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Intent </a:t>
            </a:r>
            <a:r>
              <a:rPr lang="fr-FR" b="1" dirty="0" err="1"/>
              <a:t>Indicators</a:t>
            </a:r>
            <a:endParaRPr lang="en-IN" dirty="0"/>
          </a:p>
          <a:p>
            <a:r>
              <a:rPr lang="fr-FR" dirty="0"/>
              <a:t>Cascade </a:t>
            </a:r>
            <a:r>
              <a:rPr lang="fr-FR" dirty="0" err="1"/>
              <a:t>indicator</a:t>
            </a:r>
            <a:r>
              <a:rPr lang="fr-FR" dirty="0"/>
              <a:t>:</a:t>
            </a:r>
            <a:endParaRPr lang="en-IN" sz="2400" dirty="0"/>
          </a:p>
          <a:p>
            <a:pPr lvl="1"/>
            <a:r>
              <a:rPr lang="fr-FR" dirty="0"/>
              <a:t>To </a:t>
            </a:r>
            <a:r>
              <a:rPr lang="fr-FR" dirty="0" err="1"/>
              <a:t>indicate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of an item </a:t>
            </a:r>
            <a:r>
              <a:rPr lang="fr-FR" dirty="0" err="1"/>
              <a:t>will</a:t>
            </a:r>
            <a:r>
              <a:rPr lang="fr-FR" dirty="0"/>
              <a:t> lead to a </a:t>
            </a:r>
            <a:r>
              <a:rPr lang="fr-FR" dirty="0" err="1"/>
              <a:t>submenu</a:t>
            </a:r>
            <a:r>
              <a:rPr lang="fr-FR" dirty="0"/>
              <a:t>, place a triangle or right-</a:t>
            </a:r>
            <a:r>
              <a:rPr lang="fr-FR" dirty="0" err="1"/>
              <a:t>pointing</a:t>
            </a:r>
            <a:r>
              <a:rPr lang="fr-FR" dirty="0"/>
              <a:t> </a:t>
            </a:r>
            <a:r>
              <a:rPr lang="fr-FR" dirty="0" err="1"/>
              <a:t>solid</a:t>
            </a:r>
            <a:r>
              <a:rPr lang="fr-FR" dirty="0"/>
              <a:t> </a:t>
            </a:r>
            <a:r>
              <a:rPr lang="fr-FR" dirty="0" err="1"/>
              <a:t>arrow</a:t>
            </a:r>
            <a:r>
              <a:rPr lang="fr-FR" dirty="0"/>
              <a:t> </a:t>
            </a:r>
            <a:r>
              <a:rPr lang="fr-FR" dirty="0" err="1"/>
              <a:t>following</a:t>
            </a:r>
            <a:r>
              <a:rPr lang="fr-FR" dirty="0"/>
              <a:t> the </a:t>
            </a:r>
            <a:r>
              <a:rPr lang="fr-FR" dirty="0" err="1"/>
              <a:t>choice</a:t>
            </a:r>
            <a:r>
              <a:rPr lang="fr-FR" dirty="0"/>
              <a:t>.</a:t>
            </a:r>
            <a:endParaRPr lang="en-IN" sz="2200" dirty="0"/>
          </a:p>
          <a:p>
            <a:pPr lvl="1"/>
            <a:r>
              <a:rPr lang="fr-FR" dirty="0"/>
              <a:t>A cascade </a:t>
            </a:r>
            <a:r>
              <a:rPr lang="fr-FR" dirty="0" err="1"/>
              <a:t>indicator</a:t>
            </a:r>
            <a:r>
              <a:rPr lang="fr-FR" dirty="0"/>
              <a:t> must </a:t>
            </a:r>
            <a:r>
              <a:rPr lang="fr-FR" dirty="0" err="1"/>
              <a:t>designate</a:t>
            </a:r>
            <a:r>
              <a:rPr lang="fr-FR" dirty="0"/>
              <a:t>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cascaded</a:t>
            </a:r>
            <a:r>
              <a:rPr lang="fr-FR" dirty="0"/>
              <a:t> menu.</a:t>
            </a:r>
            <a:endParaRPr lang="en-IN" sz="2200" dirty="0"/>
          </a:p>
          <a:p>
            <a:r>
              <a:rPr lang="fr-FR" dirty="0"/>
              <a:t>To a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indicator</a:t>
            </a:r>
            <a:r>
              <a:rPr lang="fr-FR" dirty="0"/>
              <a:t>:</a:t>
            </a:r>
            <a:endParaRPr lang="en-IN" sz="2400" dirty="0"/>
          </a:p>
          <a:p>
            <a:pPr lvl="1"/>
            <a:r>
              <a:rPr lang="fr-FR" dirty="0"/>
              <a:t>For </a:t>
            </a:r>
            <a:r>
              <a:rPr lang="fr-FR" dirty="0" err="1"/>
              <a:t>choices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result</a:t>
            </a:r>
            <a:r>
              <a:rPr lang="fr-FR" dirty="0"/>
              <a:t> in </a:t>
            </a:r>
            <a:r>
              <a:rPr lang="fr-FR" dirty="0" err="1"/>
              <a:t>displaying</a:t>
            </a:r>
            <a:r>
              <a:rPr lang="fr-FR" dirty="0"/>
              <a:t> a </a:t>
            </a:r>
            <a:r>
              <a:rPr lang="fr-FR" dirty="0" err="1"/>
              <a:t>window</a:t>
            </a:r>
            <a:r>
              <a:rPr lang="fr-FR" dirty="0"/>
              <a:t> to </a:t>
            </a:r>
            <a:r>
              <a:rPr lang="fr-FR" dirty="0" err="1"/>
              <a:t>collect</a:t>
            </a:r>
            <a:r>
              <a:rPr lang="fr-FR" dirty="0"/>
              <a:t> more information, place an </a:t>
            </a:r>
            <a:r>
              <a:rPr lang="fr-FR" dirty="0" err="1"/>
              <a:t>ellipsis</a:t>
            </a:r>
            <a:r>
              <a:rPr lang="fr-FR" dirty="0"/>
              <a:t> (. . .) </a:t>
            </a:r>
            <a:r>
              <a:rPr lang="fr-FR" dirty="0" err="1"/>
              <a:t>immediately</a:t>
            </a:r>
            <a:r>
              <a:rPr lang="fr-FR" dirty="0"/>
              <a:t> </a:t>
            </a:r>
            <a:r>
              <a:rPr lang="fr-FR" dirty="0" err="1"/>
              <a:t>following</a:t>
            </a:r>
            <a:r>
              <a:rPr lang="fr-FR" dirty="0"/>
              <a:t> the </a:t>
            </a:r>
            <a:r>
              <a:rPr lang="fr-FR" dirty="0" err="1"/>
              <a:t>choice</a:t>
            </a:r>
            <a:r>
              <a:rPr lang="fr-FR" dirty="0"/>
              <a:t>.</a:t>
            </a:r>
            <a:endParaRPr lang="en-IN" sz="2200" dirty="0"/>
          </a:p>
          <a:p>
            <a:pPr lvl="2"/>
            <a:r>
              <a:rPr lang="fr-FR" dirty="0"/>
              <a:t>Exceptions—do not use </a:t>
            </a:r>
            <a:r>
              <a:rPr lang="fr-FR" dirty="0" err="1"/>
              <a:t>when</a:t>
            </a:r>
            <a:r>
              <a:rPr lang="fr-FR" dirty="0"/>
              <a:t> an action:</a:t>
            </a:r>
            <a:endParaRPr lang="en-IN" sz="1800" dirty="0"/>
          </a:p>
          <a:p>
            <a:pPr lvl="3"/>
            <a:r>
              <a:rPr lang="fr-FR" dirty="0"/>
              <a:t>Causes a warning </a:t>
            </a:r>
            <a:r>
              <a:rPr lang="fr-FR" dirty="0" err="1"/>
              <a:t>window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displayed</a:t>
            </a:r>
            <a:r>
              <a:rPr lang="fr-FR" dirty="0"/>
              <a:t>.</a:t>
            </a:r>
            <a:endParaRPr lang="en-IN" sz="1600" dirty="0"/>
          </a:p>
          <a:p>
            <a:pPr lvl="3"/>
            <a:r>
              <a:rPr lang="fr-FR" dirty="0"/>
              <a:t>May or </a:t>
            </a:r>
            <a:r>
              <a:rPr lang="fr-FR" dirty="0" err="1"/>
              <a:t>may</a:t>
            </a:r>
            <a:r>
              <a:rPr lang="fr-FR" dirty="0"/>
              <a:t> not lead to a </a:t>
            </a:r>
            <a:r>
              <a:rPr lang="fr-FR" dirty="0" err="1"/>
              <a:t>window</a:t>
            </a:r>
            <a:r>
              <a:rPr lang="fr-FR" dirty="0"/>
              <a:t>.</a:t>
            </a:r>
            <a:endParaRPr lang="en-IN" sz="1600" dirty="0"/>
          </a:p>
          <a:p>
            <a:r>
              <a:rPr lang="fr-FR" dirty="0"/>
              <a:t>Direct action items:</a:t>
            </a:r>
            <a:endParaRPr lang="en-IN" sz="2400" dirty="0"/>
          </a:p>
          <a:p>
            <a:pPr lvl="1"/>
            <a:r>
              <a:rPr lang="fr-FR" dirty="0"/>
              <a:t>For </a:t>
            </a:r>
            <a:r>
              <a:rPr lang="fr-FR" dirty="0" err="1"/>
              <a:t>choices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directly</a:t>
            </a:r>
            <a:r>
              <a:rPr lang="fr-FR" dirty="0"/>
              <a:t> </a:t>
            </a:r>
            <a:r>
              <a:rPr lang="fr-FR" dirty="0" err="1"/>
              <a:t>perform</a:t>
            </a:r>
            <a:r>
              <a:rPr lang="fr-FR" dirty="0"/>
              <a:t> an action, no </a:t>
            </a:r>
            <a:r>
              <a:rPr lang="fr-FR" dirty="0" err="1"/>
              <a:t>special</a:t>
            </a:r>
            <a:r>
              <a:rPr lang="fr-FR" dirty="0"/>
              <a:t> </a:t>
            </a:r>
            <a:r>
              <a:rPr lang="fr-FR" dirty="0" err="1"/>
              <a:t>indicator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placed</a:t>
            </a:r>
            <a:r>
              <a:rPr lang="fr-FR" dirty="0"/>
              <a:t> on the menu.</a:t>
            </a:r>
            <a:endParaRPr lang="en-IN" sz="4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48240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0D216-E378-4ED3-B31E-B5EE0C93A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3826"/>
            <a:ext cx="10515600" cy="5713137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Keyboard Equivalents </a:t>
            </a:r>
            <a:endParaRPr lang="en-IN" dirty="0"/>
          </a:p>
          <a:p>
            <a:r>
              <a:rPr lang="fr-FR" dirty="0"/>
              <a:t>To </a:t>
            </a:r>
            <a:r>
              <a:rPr lang="fr-FR" dirty="0" err="1"/>
              <a:t>facilitate</a:t>
            </a:r>
            <a:r>
              <a:rPr lang="fr-FR" dirty="0"/>
              <a:t> keyboard </a:t>
            </a:r>
            <a:r>
              <a:rPr lang="fr-FR" dirty="0" err="1"/>
              <a:t>selection</a:t>
            </a:r>
            <a:r>
              <a:rPr lang="fr-FR" dirty="0"/>
              <a:t> of a menu </a:t>
            </a:r>
            <a:r>
              <a:rPr lang="fr-FR" dirty="0" err="1"/>
              <a:t>choice</a:t>
            </a:r>
            <a:r>
              <a:rPr lang="fr-FR" dirty="0"/>
              <a:t>, </a:t>
            </a:r>
            <a:r>
              <a:rPr lang="fr-FR" dirty="0" err="1"/>
              <a:t>each</a:t>
            </a:r>
            <a:r>
              <a:rPr lang="fr-FR" dirty="0"/>
              <a:t> menu item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assigned</a:t>
            </a:r>
            <a:r>
              <a:rPr lang="fr-FR" dirty="0"/>
              <a:t> a keyboard </a:t>
            </a:r>
            <a:r>
              <a:rPr lang="fr-FR" dirty="0" err="1"/>
              <a:t>equivalent</a:t>
            </a:r>
            <a:r>
              <a:rPr lang="fr-FR" dirty="0"/>
              <a:t> </a:t>
            </a:r>
            <a:r>
              <a:rPr lang="fr-FR" dirty="0" err="1"/>
              <a:t>mnemonic</a:t>
            </a:r>
            <a:r>
              <a:rPr lang="fr-FR" dirty="0"/>
              <a:t>.</a:t>
            </a:r>
          </a:p>
          <a:p>
            <a:endParaRPr lang="en-IN" dirty="0"/>
          </a:p>
        </p:txBody>
      </p:sp>
      <p:pic>
        <p:nvPicPr>
          <p:cNvPr id="5" name="image29.jpeg">
            <a:extLst>
              <a:ext uri="{FF2B5EF4-FFF2-40B4-BE49-F238E27FC236}">
                <a16:creationId xmlns:a16="http://schemas.microsoft.com/office/drawing/2014/main" id="{0EA38DD9-C714-40D3-8049-8D26DC04A59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4678" y="834887"/>
            <a:ext cx="3750365" cy="196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594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7DD25-EACC-4655-995D-6C07CBB20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6591"/>
            <a:ext cx="10515600" cy="5620372"/>
          </a:xfrm>
        </p:spPr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mnemonic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the first </a:t>
            </a:r>
            <a:r>
              <a:rPr lang="fr-FR" dirty="0" err="1"/>
              <a:t>character</a:t>
            </a:r>
            <a:r>
              <a:rPr lang="fr-FR" dirty="0"/>
              <a:t> of the menu </a:t>
            </a:r>
            <a:r>
              <a:rPr lang="fr-FR" dirty="0" err="1"/>
              <a:t>item’s</a:t>
            </a:r>
            <a:r>
              <a:rPr lang="fr-FR" dirty="0"/>
              <a:t> description.</a:t>
            </a:r>
            <a:endParaRPr lang="en-IN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If duplication </a:t>
            </a:r>
            <a:r>
              <a:rPr lang="fr-FR" dirty="0" err="1"/>
              <a:t>exists</a:t>
            </a:r>
            <a:r>
              <a:rPr lang="fr-FR" dirty="0"/>
              <a:t> in first </a:t>
            </a:r>
            <a:r>
              <a:rPr lang="fr-FR" dirty="0" err="1"/>
              <a:t>characters</a:t>
            </a:r>
            <a:r>
              <a:rPr lang="fr-FR" dirty="0"/>
              <a:t>, use </a:t>
            </a:r>
            <a:r>
              <a:rPr lang="fr-FR" dirty="0" err="1"/>
              <a:t>another</a:t>
            </a:r>
            <a:r>
              <a:rPr lang="fr-FR" dirty="0"/>
              <a:t> </a:t>
            </a:r>
            <a:r>
              <a:rPr lang="fr-FR" dirty="0" err="1"/>
              <a:t>character</a:t>
            </a:r>
            <a:r>
              <a:rPr lang="fr-FR" dirty="0"/>
              <a:t> in the </a:t>
            </a:r>
            <a:r>
              <a:rPr lang="fr-FR" dirty="0" err="1"/>
              <a:t>duplicated</a:t>
            </a:r>
            <a:r>
              <a:rPr lang="fr-FR" dirty="0"/>
              <a:t> </a:t>
            </a:r>
            <a:r>
              <a:rPr lang="fr-FR" dirty="0" err="1"/>
              <a:t>item’s</a:t>
            </a:r>
            <a:r>
              <a:rPr lang="fr-FR" dirty="0"/>
              <a:t> description.</a:t>
            </a:r>
            <a:endParaRPr lang="en-IN" sz="2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err="1"/>
              <a:t>Preferably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the first </a:t>
            </a:r>
            <a:r>
              <a:rPr lang="fr-FR" dirty="0" err="1"/>
              <a:t>succeeding</a:t>
            </a:r>
            <a:r>
              <a:rPr lang="fr-FR" dirty="0"/>
              <a:t> consonant.</a:t>
            </a:r>
          </a:p>
          <a:p>
            <a:r>
              <a:rPr lang="fr-FR" dirty="0" err="1"/>
              <a:t>Designate</a:t>
            </a:r>
            <a:r>
              <a:rPr lang="fr-FR" dirty="0"/>
              <a:t> the </a:t>
            </a:r>
            <a:r>
              <a:rPr lang="fr-FR" dirty="0" err="1"/>
              <a:t>mnemonic</a:t>
            </a:r>
            <a:r>
              <a:rPr lang="fr-FR" dirty="0"/>
              <a:t> </a:t>
            </a:r>
            <a:r>
              <a:rPr lang="fr-FR" dirty="0" err="1"/>
              <a:t>character</a:t>
            </a:r>
            <a:r>
              <a:rPr lang="fr-FR" dirty="0"/>
              <a:t> by </a:t>
            </a:r>
            <a:r>
              <a:rPr lang="fr-FR" dirty="0" err="1"/>
              <a:t>underlining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.</a:t>
            </a:r>
            <a:endParaRPr lang="en-IN" sz="2400" dirty="0"/>
          </a:p>
          <a:p>
            <a:r>
              <a:rPr lang="fr-FR" dirty="0"/>
              <a:t>Use </a:t>
            </a:r>
            <a:r>
              <a:rPr lang="fr-FR" dirty="0" err="1"/>
              <a:t>industry</a:t>
            </a:r>
            <a:r>
              <a:rPr lang="fr-FR" dirty="0"/>
              <a:t>-standard keyboard </a:t>
            </a:r>
            <a:r>
              <a:rPr lang="fr-FR" dirty="0" err="1"/>
              <a:t>access</a:t>
            </a:r>
            <a:r>
              <a:rPr lang="fr-FR" dirty="0"/>
              <a:t> </a:t>
            </a:r>
            <a:r>
              <a:rPr lang="fr-FR" dirty="0" err="1"/>
              <a:t>equivalents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.</a:t>
            </a:r>
            <a:endParaRPr lang="en-IN" sz="2400" dirty="0"/>
          </a:p>
          <a:p>
            <a:pPr>
              <a:buFont typeface="Wingdings" panose="05000000000000000000" pitchFamily="2" charset="2"/>
              <a:buChar char="ü"/>
            </a:pPr>
            <a:endParaRPr lang="en-IN" sz="2600" dirty="0"/>
          </a:p>
          <a:p>
            <a:endParaRPr lang="en-IN" dirty="0"/>
          </a:p>
        </p:txBody>
      </p:sp>
      <p:pic>
        <p:nvPicPr>
          <p:cNvPr id="4" name="image30.png">
            <a:extLst>
              <a:ext uri="{FF2B5EF4-FFF2-40B4-BE49-F238E27FC236}">
                <a16:creationId xmlns:a16="http://schemas.microsoft.com/office/drawing/2014/main" id="{76A204B5-4E69-488A-91E0-66E9609A60E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7699" y="3849136"/>
            <a:ext cx="1913917" cy="199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2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55720-185E-415E-A8E5-4907E6190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0087"/>
            <a:ext cx="10515600" cy="5646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Simultaneous Menu:</a:t>
            </a:r>
          </a:p>
          <a:p>
            <a:r>
              <a:rPr lang="en-IN" dirty="0"/>
              <a:t>Instead of being presented on separate screens, all menu options are available simultaneously.</a:t>
            </a:r>
          </a:p>
          <a:p>
            <a:r>
              <a:rPr lang="en-IN" dirty="0"/>
              <a:t>The menu may be completed in the order desired by the user, choices being skipped and returned to later.</a:t>
            </a:r>
          </a:p>
          <a:p>
            <a:r>
              <a:rPr lang="en-IN" dirty="0"/>
              <a:t>Problems with simultaneous menus are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For large collections of menu alternatives causes screen clutter easily.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Also be very confusing.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image26.png">
            <a:extLst>
              <a:ext uri="{FF2B5EF4-FFF2-40B4-BE49-F238E27FC236}">
                <a16:creationId xmlns:a16="http://schemas.microsoft.com/office/drawing/2014/main" id="{18BB8C58-F95B-4D1C-85C4-BED77A48D1D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3061" y="4028426"/>
            <a:ext cx="2152401" cy="172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946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FE3FB-E1AA-41DE-97E3-33E725155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0330"/>
            <a:ext cx="10515600" cy="5686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Keyboard </a:t>
            </a:r>
            <a:r>
              <a:rPr lang="fr-FR" b="1" dirty="0" err="1"/>
              <a:t>Accelerators</a:t>
            </a:r>
            <a:r>
              <a:rPr lang="fr-FR" b="1" dirty="0"/>
              <a:t> :</a:t>
            </a:r>
          </a:p>
          <a:p>
            <a:r>
              <a:rPr lang="fr-FR" dirty="0"/>
              <a:t>For </a:t>
            </a:r>
            <a:r>
              <a:rPr lang="fr-FR" dirty="0" err="1"/>
              <a:t>frequently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items, </a:t>
            </a:r>
            <a:r>
              <a:rPr lang="fr-FR" dirty="0" err="1"/>
              <a:t>provide</a:t>
            </a:r>
            <a:r>
              <a:rPr lang="fr-FR" dirty="0"/>
              <a:t> a keyboard </a:t>
            </a:r>
            <a:r>
              <a:rPr lang="fr-FR" dirty="0" err="1"/>
              <a:t>accelerator</a:t>
            </a:r>
            <a:r>
              <a:rPr lang="fr-FR" dirty="0"/>
              <a:t> to </a:t>
            </a:r>
            <a:r>
              <a:rPr lang="fr-FR" dirty="0" err="1"/>
              <a:t>facilitate</a:t>
            </a:r>
            <a:r>
              <a:rPr lang="fr-FR" dirty="0"/>
              <a:t> keyboard </a:t>
            </a:r>
            <a:r>
              <a:rPr lang="fr-FR" dirty="0" err="1"/>
              <a:t>selection</a:t>
            </a:r>
            <a:r>
              <a:rPr lang="fr-FR" dirty="0"/>
              <a:t>.</a:t>
            </a:r>
            <a:endParaRPr lang="en-IN" sz="2400" dirty="0"/>
          </a:p>
          <a:p>
            <a:r>
              <a:rPr lang="fr-FR" dirty="0"/>
              <a:t>The </a:t>
            </a:r>
            <a:r>
              <a:rPr lang="fr-FR" dirty="0" err="1"/>
              <a:t>accelerator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one </a:t>
            </a:r>
            <a:r>
              <a:rPr lang="fr-FR" dirty="0" err="1"/>
              <a:t>function</a:t>
            </a:r>
            <a:r>
              <a:rPr lang="fr-FR" dirty="0"/>
              <a:t> key or a combination of keys.</a:t>
            </a:r>
            <a:endParaRPr lang="en-IN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err="1"/>
              <a:t>Function</a:t>
            </a:r>
            <a:r>
              <a:rPr lang="fr-FR" dirty="0"/>
              <a:t> key </a:t>
            </a:r>
            <a:r>
              <a:rPr lang="fr-FR" dirty="0" err="1"/>
              <a:t>shortcuts</a:t>
            </a:r>
            <a:r>
              <a:rPr lang="fr-FR" dirty="0"/>
              <a:t> are </a:t>
            </a:r>
            <a:r>
              <a:rPr lang="fr-FR" dirty="0" err="1"/>
              <a:t>easier</a:t>
            </a:r>
            <a:r>
              <a:rPr lang="fr-FR" dirty="0"/>
              <a:t> to </a:t>
            </a:r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modifier plus </a:t>
            </a:r>
            <a:r>
              <a:rPr lang="fr-FR" dirty="0" err="1"/>
              <a:t>letter</a:t>
            </a:r>
            <a:r>
              <a:rPr lang="fr-FR" dirty="0"/>
              <a:t> </a:t>
            </a:r>
            <a:r>
              <a:rPr lang="fr-FR" dirty="0" err="1"/>
              <a:t>shortcuts</a:t>
            </a:r>
            <a:r>
              <a:rPr lang="fr-FR" dirty="0"/>
              <a:t>.</a:t>
            </a:r>
            <a:endParaRPr lang="en-IN" sz="2200" dirty="0"/>
          </a:p>
          <a:p>
            <a:r>
              <a:rPr lang="fr-FR" dirty="0"/>
              <a:t>Pressing no more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keys </a:t>
            </a:r>
            <a:r>
              <a:rPr lang="fr-FR" dirty="0" err="1"/>
              <a:t>simultaneously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preferred</a:t>
            </a:r>
            <a:r>
              <a:rPr lang="fr-FR" dirty="0"/>
              <a:t>.</a:t>
            </a:r>
            <a:endParaRPr lang="en-IN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Do not </a:t>
            </a:r>
            <a:r>
              <a:rPr lang="fr-FR" dirty="0" err="1"/>
              <a:t>exceed</a:t>
            </a:r>
            <a:r>
              <a:rPr lang="fr-FR" dirty="0"/>
              <a:t> </a:t>
            </a:r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simultaneous</a:t>
            </a:r>
            <a:r>
              <a:rPr lang="fr-FR" dirty="0"/>
              <a:t> </a:t>
            </a:r>
            <a:r>
              <a:rPr lang="fr-FR" dirty="0" err="1"/>
              <a:t>keystrokes</a:t>
            </a:r>
            <a:r>
              <a:rPr lang="fr-FR" dirty="0"/>
              <a:t>.</a:t>
            </a:r>
            <a:endParaRPr lang="en-IN" sz="2200" dirty="0"/>
          </a:p>
          <a:p>
            <a:r>
              <a:rPr lang="fr-FR" dirty="0"/>
              <a:t>Use a plus (+) </a:t>
            </a:r>
            <a:r>
              <a:rPr lang="fr-FR" dirty="0" err="1"/>
              <a:t>sign</a:t>
            </a:r>
            <a:r>
              <a:rPr lang="fr-FR" dirty="0"/>
              <a:t> to </a:t>
            </a:r>
            <a:r>
              <a:rPr lang="fr-FR" dirty="0" err="1"/>
              <a:t>indicate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or more keys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pressed</a:t>
            </a:r>
            <a:r>
              <a:rPr lang="fr-FR" dirty="0"/>
              <a:t> at the </a:t>
            </a:r>
            <a:r>
              <a:rPr lang="fr-FR" dirty="0" err="1"/>
              <a:t>same</a:t>
            </a:r>
            <a:r>
              <a:rPr lang="fr-FR" dirty="0"/>
              <a:t> time. </a:t>
            </a:r>
          </a:p>
          <a:p>
            <a:r>
              <a:rPr lang="fr-FR" dirty="0" err="1"/>
              <a:t>Separate</a:t>
            </a:r>
            <a:r>
              <a:rPr lang="fr-FR" dirty="0"/>
              <a:t> the </a:t>
            </a:r>
            <a:r>
              <a:rPr lang="fr-FR" dirty="0" err="1"/>
              <a:t>accelerator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item description by </a:t>
            </a:r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spaces</a:t>
            </a:r>
            <a:r>
              <a:rPr lang="fr-FR" dirty="0"/>
              <a:t>.</a:t>
            </a:r>
            <a:endParaRPr lang="en-IN" sz="2400" dirty="0"/>
          </a:p>
          <a:p>
            <a:r>
              <a:rPr lang="fr-FR" dirty="0"/>
              <a:t>Right-</a:t>
            </a:r>
            <a:r>
              <a:rPr lang="fr-FR" dirty="0" err="1"/>
              <a:t>align</a:t>
            </a:r>
            <a:r>
              <a:rPr lang="fr-FR" dirty="0"/>
              <a:t> the key descriptions.</a:t>
            </a:r>
            <a:endParaRPr lang="en-IN" sz="2400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212418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B7BC6-DBA4-490B-9682-5EA73821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0087"/>
            <a:ext cx="10515600" cy="5646876"/>
          </a:xfrm>
        </p:spPr>
        <p:txBody>
          <a:bodyPr/>
          <a:lstStyle/>
          <a:p>
            <a:r>
              <a:rPr lang="fr-FR" dirty="0"/>
              <a:t>Do not use </a:t>
            </a:r>
            <a:r>
              <a:rPr lang="fr-FR" dirty="0" err="1"/>
              <a:t>accelerators</a:t>
            </a:r>
            <a:r>
              <a:rPr lang="fr-FR" dirty="0"/>
              <a:t> for:</a:t>
            </a:r>
            <a:endParaRPr lang="en-IN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Menu items </a:t>
            </a:r>
            <a:r>
              <a:rPr lang="fr-FR" dirty="0" err="1"/>
              <a:t>that</a:t>
            </a:r>
            <a:r>
              <a:rPr lang="fr-FR" dirty="0"/>
              <a:t> have </a:t>
            </a:r>
            <a:r>
              <a:rPr lang="fr-FR" dirty="0" err="1"/>
              <a:t>cascaded</a:t>
            </a:r>
            <a:r>
              <a:rPr lang="fr-FR" dirty="0"/>
              <a:t> menus.</a:t>
            </a:r>
            <a:endParaRPr lang="en-IN" sz="2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Pop-up menus.</a:t>
            </a:r>
            <a:endParaRPr lang="en-IN" sz="22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26870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AC4A1-6D7B-4D1F-A959-79DFBFFC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SELECTING MENU CHOICES: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E0013-C2F3-4C87-973A-69DA6BB18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Initial </a:t>
            </a:r>
            <a:r>
              <a:rPr lang="fr-FR" b="1" dirty="0" err="1"/>
              <a:t>Cursor</a:t>
            </a:r>
            <a:r>
              <a:rPr lang="fr-FR" b="1" dirty="0"/>
              <a:t> </a:t>
            </a:r>
            <a:r>
              <a:rPr lang="fr-FR" b="1" dirty="0" err="1"/>
              <a:t>Positioning</a:t>
            </a:r>
            <a:endParaRPr lang="en-IN" dirty="0"/>
          </a:p>
          <a:p>
            <a:r>
              <a:rPr lang="fr-FR" dirty="0"/>
              <a:t>If one option has a </a:t>
            </a:r>
            <a:r>
              <a:rPr lang="fr-FR" dirty="0" err="1"/>
              <a:t>significantly</a:t>
            </a:r>
            <a:r>
              <a:rPr lang="fr-FR" dirty="0"/>
              <a:t> </a:t>
            </a:r>
            <a:r>
              <a:rPr lang="fr-FR" dirty="0" err="1"/>
              <a:t>higher</a:t>
            </a:r>
            <a:r>
              <a:rPr lang="fr-FR" dirty="0"/>
              <a:t> </a:t>
            </a:r>
            <a:r>
              <a:rPr lang="fr-FR" dirty="0" err="1"/>
              <a:t>probability</a:t>
            </a:r>
            <a:r>
              <a:rPr lang="fr-FR" dirty="0"/>
              <a:t> of </a:t>
            </a:r>
            <a:r>
              <a:rPr lang="fr-FR" dirty="0" err="1"/>
              <a:t>selection</a:t>
            </a:r>
            <a:r>
              <a:rPr lang="fr-FR" dirty="0"/>
              <a:t>, position the </a:t>
            </a:r>
            <a:r>
              <a:rPr lang="fr-FR" dirty="0" err="1"/>
              <a:t>cursor</a:t>
            </a:r>
            <a:r>
              <a:rPr lang="fr-FR" dirty="0"/>
              <a:t> at </a:t>
            </a:r>
            <a:r>
              <a:rPr lang="fr-FR" dirty="0" err="1"/>
              <a:t>that</a:t>
            </a:r>
            <a:r>
              <a:rPr lang="fr-FR" dirty="0"/>
              <a:t> option.</a:t>
            </a:r>
            <a:endParaRPr lang="en-IN" sz="2400" dirty="0"/>
          </a:p>
          <a:p>
            <a:r>
              <a:rPr lang="fr-FR" dirty="0"/>
              <a:t>If </a:t>
            </a:r>
            <a:r>
              <a:rPr lang="fr-FR" dirty="0" err="1"/>
              <a:t>repeating</a:t>
            </a:r>
            <a:r>
              <a:rPr lang="fr-FR" dirty="0"/>
              <a:t> the </a:t>
            </a:r>
            <a:r>
              <a:rPr lang="fr-FR" dirty="0" err="1"/>
              <a:t>previously</a:t>
            </a:r>
            <a:r>
              <a:rPr lang="fr-FR" dirty="0"/>
              <a:t> </a:t>
            </a:r>
            <a:r>
              <a:rPr lang="fr-FR" dirty="0" err="1"/>
              <a:t>selected</a:t>
            </a:r>
            <a:r>
              <a:rPr lang="fr-FR" dirty="0"/>
              <a:t> option has the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/>
              <a:t>probability</a:t>
            </a:r>
            <a:r>
              <a:rPr lang="fr-FR" dirty="0"/>
              <a:t> of occurrence, position the </a:t>
            </a:r>
            <a:r>
              <a:rPr lang="fr-FR" dirty="0" err="1"/>
              <a:t>cursor</a:t>
            </a:r>
            <a:r>
              <a:rPr lang="fr-FR" dirty="0"/>
              <a:t> at </a:t>
            </a:r>
            <a:r>
              <a:rPr lang="fr-FR" dirty="0" err="1"/>
              <a:t>this</a:t>
            </a:r>
            <a:r>
              <a:rPr lang="fr-FR" dirty="0"/>
              <a:t> option.</a:t>
            </a:r>
            <a:endParaRPr lang="en-IN" sz="2400" dirty="0"/>
          </a:p>
          <a:p>
            <a:r>
              <a:rPr lang="fr-FR" dirty="0"/>
              <a:t>If no option has a </a:t>
            </a:r>
            <a:r>
              <a:rPr lang="fr-FR" dirty="0" err="1"/>
              <a:t>significantly</a:t>
            </a:r>
            <a:r>
              <a:rPr lang="fr-FR" dirty="0"/>
              <a:t> </a:t>
            </a:r>
            <a:r>
              <a:rPr lang="fr-FR" dirty="0" err="1"/>
              <a:t>higher</a:t>
            </a:r>
            <a:r>
              <a:rPr lang="fr-FR" dirty="0"/>
              <a:t> </a:t>
            </a:r>
            <a:r>
              <a:rPr lang="fr-FR" dirty="0" err="1"/>
              <a:t>probability</a:t>
            </a:r>
            <a:r>
              <a:rPr lang="fr-FR" dirty="0"/>
              <a:t> of </a:t>
            </a:r>
            <a:r>
              <a:rPr lang="fr-FR" dirty="0" err="1"/>
              <a:t>selection</a:t>
            </a:r>
            <a:r>
              <a:rPr lang="fr-FR" dirty="0"/>
              <a:t>, position the </a:t>
            </a:r>
            <a:r>
              <a:rPr lang="fr-FR" dirty="0" err="1"/>
              <a:t>cursor</a:t>
            </a:r>
            <a:r>
              <a:rPr lang="fr-FR" dirty="0"/>
              <a:t> at the first option.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492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1E79C-8856-4366-AF6E-C80E37493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583"/>
            <a:ext cx="10515600" cy="56733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 err="1"/>
              <a:t>Choice</a:t>
            </a:r>
            <a:r>
              <a:rPr lang="fr-FR" b="1" dirty="0"/>
              <a:t> </a:t>
            </a:r>
            <a:r>
              <a:rPr lang="fr-FR" b="1" dirty="0" err="1"/>
              <a:t>Selection</a:t>
            </a:r>
            <a:r>
              <a:rPr lang="fr-FR" b="1" dirty="0"/>
              <a:t>:</a:t>
            </a:r>
            <a:endParaRPr lang="en-IN" b="1" dirty="0"/>
          </a:p>
          <a:p>
            <a:r>
              <a:rPr lang="fr-FR" b="1" dirty="0"/>
              <a:t>Pointers:</a:t>
            </a:r>
          </a:p>
          <a:p>
            <a:r>
              <a:rPr lang="fr-FR" dirty="0"/>
              <a:t>Select the </a:t>
            </a:r>
            <a:r>
              <a:rPr lang="fr-FR" dirty="0" err="1"/>
              <a:t>choice</a:t>
            </a:r>
            <a:r>
              <a:rPr lang="fr-FR" dirty="0"/>
              <a:t> by </a:t>
            </a:r>
            <a:r>
              <a:rPr lang="fr-FR" dirty="0" err="1"/>
              <a:t>directly</a:t>
            </a:r>
            <a:r>
              <a:rPr lang="fr-FR" dirty="0"/>
              <a:t> </a:t>
            </a:r>
            <a:r>
              <a:rPr lang="fr-FR" dirty="0" err="1"/>
              <a:t>pointing</a:t>
            </a:r>
            <a:r>
              <a:rPr lang="fr-FR" dirty="0"/>
              <a:t> at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mechanical</a:t>
            </a:r>
            <a:r>
              <a:rPr lang="fr-FR" dirty="0"/>
              <a:t> </a:t>
            </a:r>
            <a:r>
              <a:rPr lang="fr-FR" dirty="0" err="1"/>
              <a:t>device</a:t>
            </a:r>
            <a:r>
              <a:rPr lang="fr-FR" dirty="0"/>
              <a:t> </a:t>
            </a:r>
            <a:r>
              <a:rPr lang="fr-FR" dirty="0" err="1"/>
              <a:t>such</a:t>
            </a:r>
            <a:r>
              <a:rPr lang="fr-FR" dirty="0"/>
              <a:t> as a mouse or trackball pointer, or light </a:t>
            </a:r>
            <a:r>
              <a:rPr lang="fr-FR" dirty="0" err="1"/>
              <a:t>pen</a:t>
            </a:r>
            <a:r>
              <a:rPr lang="fr-FR" dirty="0"/>
              <a:t>, or </a:t>
            </a:r>
            <a:r>
              <a:rPr lang="fr-FR" dirty="0" err="1"/>
              <a:t>pointing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one’s</a:t>
            </a:r>
            <a:r>
              <a:rPr lang="fr-FR" dirty="0"/>
              <a:t> finger.</a:t>
            </a:r>
            <a:endParaRPr lang="en-IN" dirty="0"/>
          </a:p>
          <a:p>
            <a:r>
              <a:rPr lang="fr-FR" dirty="0"/>
              <a:t>If </a:t>
            </a:r>
            <a:r>
              <a:rPr lang="fr-FR" dirty="0" err="1"/>
              <a:t>pointing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mechanical</a:t>
            </a:r>
            <a:r>
              <a:rPr lang="fr-FR" dirty="0"/>
              <a:t> </a:t>
            </a:r>
            <a:r>
              <a:rPr lang="fr-FR" dirty="0" err="1"/>
              <a:t>device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selection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:</a:t>
            </a:r>
            <a:endParaRPr lang="en-IN" sz="2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The </a:t>
            </a:r>
            <a:r>
              <a:rPr lang="fr-FR" dirty="0" err="1"/>
              <a:t>selectable</a:t>
            </a:r>
            <a:r>
              <a:rPr lang="fr-FR" dirty="0"/>
              <a:t> </a:t>
            </a:r>
            <a:r>
              <a:rPr lang="fr-FR" dirty="0" err="1"/>
              <a:t>target</a:t>
            </a:r>
            <a:r>
              <a:rPr lang="fr-FR" dirty="0"/>
              <a:t> area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at least </a:t>
            </a:r>
            <a:r>
              <a:rPr lang="fr-FR" dirty="0" err="1"/>
              <a:t>twice</a:t>
            </a:r>
            <a:r>
              <a:rPr lang="fr-FR" dirty="0"/>
              <a:t> the size of the active area of the </a:t>
            </a:r>
            <a:r>
              <a:rPr lang="fr-FR" dirty="0" err="1"/>
              <a:t>pointing</a:t>
            </a:r>
            <a:r>
              <a:rPr lang="fr-FR" dirty="0"/>
              <a:t> </a:t>
            </a:r>
            <a:r>
              <a:rPr lang="fr-FR" dirty="0" err="1"/>
              <a:t>device</a:t>
            </a:r>
            <a:r>
              <a:rPr lang="fr-FR" dirty="0"/>
              <a:t> or </a:t>
            </a:r>
            <a:r>
              <a:rPr lang="fr-FR" dirty="0" err="1"/>
              <a:t>displayed</a:t>
            </a:r>
            <a:r>
              <a:rPr lang="fr-FR" dirty="0"/>
              <a:t> pointer. In no case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6 </a:t>
            </a:r>
            <a:r>
              <a:rPr lang="fr-FR" dirty="0" err="1"/>
              <a:t>millimeters</a:t>
            </a:r>
            <a:r>
              <a:rPr lang="fr-FR" dirty="0"/>
              <a:t> square.</a:t>
            </a:r>
            <a:endParaRPr lang="en-IN" sz="2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err="1"/>
              <a:t>Adequate</a:t>
            </a:r>
            <a:r>
              <a:rPr lang="fr-FR" dirty="0"/>
              <a:t> </a:t>
            </a:r>
            <a:r>
              <a:rPr lang="fr-FR" dirty="0" err="1"/>
              <a:t>separation</a:t>
            </a:r>
            <a:r>
              <a:rPr lang="fr-FR" dirty="0"/>
              <a:t>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provided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adjacent </a:t>
            </a:r>
            <a:r>
              <a:rPr lang="fr-FR" dirty="0" err="1"/>
              <a:t>target</a:t>
            </a:r>
            <a:r>
              <a:rPr lang="fr-FR" dirty="0"/>
              <a:t> areas.</a:t>
            </a:r>
            <a:endParaRPr lang="en-IN" sz="2200" dirty="0"/>
          </a:p>
          <a:p>
            <a:r>
              <a:rPr lang="fr-FR" dirty="0"/>
              <a:t>If finger </a:t>
            </a:r>
            <a:r>
              <a:rPr lang="fr-FR" dirty="0" err="1"/>
              <a:t>pointing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selection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:</a:t>
            </a:r>
            <a:endParaRPr lang="en-IN" sz="2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The </a:t>
            </a:r>
            <a:r>
              <a:rPr lang="fr-FR" dirty="0" err="1"/>
              <a:t>touch</a:t>
            </a:r>
            <a:r>
              <a:rPr lang="fr-FR" dirty="0"/>
              <a:t> area must </a:t>
            </a:r>
            <a:r>
              <a:rPr lang="fr-FR" dirty="0" err="1"/>
              <a:t>be</a:t>
            </a:r>
            <a:r>
              <a:rPr lang="fr-FR" dirty="0"/>
              <a:t> a minimum of 20 to 30 </a:t>
            </a:r>
            <a:r>
              <a:rPr lang="fr-FR" dirty="0" err="1"/>
              <a:t>millimeters</a:t>
            </a:r>
            <a:r>
              <a:rPr lang="fr-FR" dirty="0"/>
              <a:t> square.</a:t>
            </a:r>
            <a:endParaRPr lang="en-IN" sz="2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The </a:t>
            </a:r>
            <a:r>
              <a:rPr lang="fr-FR" dirty="0" err="1"/>
              <a:t>touch</a:t>
            </a:r>
            <a:r>
              <a:rPr lang="fr-FR" dirty="0"/>
              <a:t> area must </a:t>
            </a:r>
            <a:r>
              <a:rPr lang="fr-FR" dirty="0" err="1"/>
              <a:t>encompass</a:t>
            </a:r>
            <a:r>
              <a:rPr lang="fr-FR" dirty="0"/>
              <a:t> the </a:t>
            </a:r>
            <a:r>
              <a:rPr lang="fr-FR" dirty="0" err="1"/>
              <a:t>entire</a:t>
            </a:r>
            <a:r>
              <a:rPr lang="fr-FR" dirty="0"/>
              <a:t> </a:t>
            </a:r>
            <a:r>
              <a:rPr lang="fr-FR" dirty="0" err="1"/>
              <a:t>caption</a:t>
            </a:r>
            <a:r>
              <a:rPr lang="fr-FR" dirty="0"/>
              <a:t> plus one </a:t>
            </a:r>
            <a:r>
              <a:rPr lang="fr-FR" dirty="0" err="1"/>
              <a:t>character</a:t>
            </a:r>
            <a:r>
              <a:rPr lang="fr-FR" dirty="0"/>
              <a:t> </a:t>
            </a:r>
            <a:r>
              <a:rPr lang="fr-FR" dirty="0" err="1"/>
              <a:t>around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2397332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2E56D-3533-45DC-9A01-2D562178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0330"/>
            <a:ext cx="10515600" cy="5686633"/>
          </a:xfrm>
        </p:spPr>
        <p:txBody>
          <a:bodyPr/>
          <a:lstStyle/>
          <a:p>
            <a:r>
              <a:rPr lang="fr-FR" b="1" dirty="0"/>
              <a:t>Keyboard:</a:t>
            </a:r>
            <a:endParaRPr lang="en-IN" sz="2400" b="1" dirty="0"/>
          </a:p>
          <a:p>
            <a:r>
              <a:rPr lang="fr-FR" dirty="0"/>
              <a:t>If </a:t>
            </a:r>
            <a:r>
              <a:rPr lang="fr-FR" dirty="0" err="1"/>
              <a:t>moving</a:t>
            </a:r>
            <a:r>
              <a:rPr lang="fr-FR" dirty="0"/>
              <a:t> the </a:t>
            </a:r>
            <a:r>
              <a:rPr lang="fr-FR" dirty="0" err="1"/>
              <a:t>cursor</a:t>
            </a:r>
            <a:r>
              <a:rPr lang="fr-FR" dirty="0"/>
              <a:t> to a menu </a:t>
            </a:r>
            <a:r>
              <a:rPr lang="fr-FR" dirty="0" err="1"/>
              <a:t>choice</a:t>
            </a:r>
            <a:r>
              <a:rPr lang="fr-FR" dirty="0"/>
              <a:t>:</a:t>
            </a:r>
            <a:endParaRPr lang="en-IN" sz="2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The up and down </a:t>
            </a:r>
            <a:r>
              <a:rPr lang="fr-FR" dirty="0" err="1"/>
              <a:t>arrow</a:t>
            </a:r>
            <a:r>
              <a:rPr lang="fr-FR" dirty="0"/>
              <a:t> keys </a:t>
            </a:r>
            <a:r>
              <a:rPr lang="fr-FR" dirty="0" err="1"/>
              <a:t>should</a:t>
            </a:r>
            <a:r>
              <a:rPr lang="fr-FR" dirty="0"/>
              <a:t> move the </a:t>
            </a:r>
            <a:r>
              <a:rPr lang="fr-FR" dirty="0" err="1"/>
              <a:t>cursor</a:t>
            </a:r>
            <a:r>
              <a:rPr lang="fr-FR" dirty="0"/>
              <a:t> up or down </a:t>
            </a:r>
            <a:r>
              <a:rPr lang="fr-FR" dirty="0" err="1"/>
              <a:t>vertically</a:t>
            </a:r>
            <a:r>
              <a:rPr lang="fr-FR" dirty="0"/>
              <a:t> </a:t>
            </a:r>
            <a:r>
              <a:rPr lang="fr-FR" dirty="0" err="1"/>
              <a:t>oriented</a:t>
            </a:r>
            <a:r>
              <a:rPr lang="fr-FR" dirty="0"/>
              <a:t> menu options.</a:t>
            </a:r>
            <a:endParaRPr lang="en-IN" sz="2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The </a:t>
            </a:r>
            <a:r>
              <a:rPr lang="fr-FR" dirty="0" err="1"/>
              <a:t>left</a:t>
            </a:r>
            <a:r>
              <a:rPr lang="fr-FR" dirty="0"/>
              <a:t> and right </a:t>
            </a:r>
            <a:r>
              <a:rPr lang="fr-FR" dirty="0" err="1"/>
              <a:t>cursor</a:t>
            </a:r>
            <a:r>
              <a:rPr lang="fr-FR" dirty="0"/>
              <a:t> keys </a:t>
            </a:r>
            <a:r>
              <a:rPr lang="fr-FR" dirty="0" err="1"/>
              <a:t>should</a:t>
            </a:r>
            <a:r>
              <a:rPr lang="fr-FR" dirty="0"/>
              <a:t> move the </a:t>
            </a:r>
            <a:r>
              <a:rPr lang="fr-FR" dirty="0" err="1"/>
              <a:t>cursor</a:t>
            </a:r>
            <a:r>
              <a:rPr lang="fr-FR" dirty="0"/>
              <a:t> </a:t>
            </a:r>
            <a:r>
              <a:rPr lang="fr-FR" dirty="0" err="1"/>
              <a:t>left</a:t>
            </a:r>
            <a:r>
              <a:rPr lang="fr-FR" dirty="0"/>
              <a:t> or right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horizontally</a:t>
            </a:r>
            <a:r>
              <a:rPr lang="fr-FR" dirty="0"/>
              <a:t> </a:t>
            </a:r>
            <a:r>
              <a:rPr lang="fr-FR" dirty="0" err="1"/>
              <a:t>oriented</a:t>
            </a:r>
            <a:r>
              <a:rPr lang="fr-FR" dirty="0"/>
              <a:t> menu options.</a:t>
            </a:r>
            <a:endParaRPr lang="en-IN" sz="2200" dirty="0"/>
          </a:p>
          <a:p>
            <a:r>
              <a:rPr lang="fr-FR" dirty="0"/>
              <a:t>If </a:t>
            </a:r>
            <a:r>
              <a:rPr lang="fr-FR" dirty="0" err="1"/>
              <a:t>keying</a:t>
            </a:r>
            <a:r>
              <a:rPr lang="fr-FR" dirty="0"/>
              <a:t> a </a:t>
            </a:r>
            <a:r>
              <a:rPr lang="fr-FR" dirty="0" err="1"/>
              <a:t>choice</a:t>
            </a:r>
            <a:r>
              <a:rPr lang="fr-FR" dirty="0"/>
              <a:t> identifier value </a:t>
            </a:r>
            <a:r>
              <a:rPr lang="fr-FR" dirty="0" err="1"/>
              <a:t>within</a:t>
            </a:r>
            <a:r>
              <a:rPr lang="fr-FR" dirty="0"/>
              <a:t> an entry </a:t>
            </a:r>
            <a:r>
              <a:rPr lang="fr-FR" dirty="0" err="1"/>
              <a:t>field</a:t>
            </a:r>
            <a:r>
              <a:rPr lang="fr-FR" dirty="0"/>
              <a:t>:</a:t>
            </a:r>
            <a:endParaRPr lang="en-IN" sz="2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err="1"/>
              <a:t>Locate</a:t>
            </a:r>
            <a:r>
              <a:rPr lang="fr-FR" dirty="0"/>
              <a:t> the entry </a:t>
            </a:r>
            <a:r>
              <a:rPr lang="fr-FR" dirty="0" err="1"/>
              <a:t>field</a:t>
            </a:r>
            <a:r>
              <a:rPr lang="fr-FR" dirty="0"/>
              <a:t> at the </a:t>
            </a:r>
            <a:r>
              <a:rPr lang="fr-FR" dirty="0" err="1"/>
              <a:t>bottom</a:t>
            </a:r>
            <a:r>
              <a:rPr lang="fr-FR" dirty="0"/>
              <a:t> of the last </a:t>
            </a:r>
            <a:r>
              <a:rPr lang="fr-FR" dirty="0" err="1"/>
              <a:t>choice</a:t>
            </a:r>
            <a:r>
              <a:rPr lang="fr-FR" dirty="0"/>
              <a:t> in the </a:t>
            </a:r>
            <a:r>
              <a:rPr lang="fr-FR" dirty="0" err="1"/>
              <a:t>array</a:t>
            </a:r>
            <a:r>
              <a:rPr lang="fr-FR" dirty="0"/>
              <a:t> of </a:t>
            </a:r>
            <a:r>
              <a:rPr lang="fr-FR" dirty="0" err="1"/>
              <a:t>choices</a:t>
            </a:r>
            <a:r>
              <a:rPr lang="fr-FR" dirty="0"/>
              <a:t>.</a:t>
            </a:r>
            <a:endParaRPr lang="en-IN" sz="2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err="1"/>
              <a:t>Uppercase</a:t>
            </a:r>
            <a:r>
              <a:rPr lang="fr-FR" dirty="0"/>
              <a:t>, </a:t>
            </a:r>
            <a:r>
              <a:rPr lang="fr-FR" dirty="0" err="1"/>
              <a:t>lowercase</a:t>
            </a:r>
            <a:r>
              <a:rPr lang="fr-FR" dirty="0"/>
              <a:t>, and mixed -case </a:t>
            </a:r>
            <a:r>
              <a:rPr lang="fr-FR" dirty="0" err="1"/>
              <a:t>typed</a:t>
            </a:r>
            <a:r>
              <a:rPr lang="fr-FR" dirty="0"/>
              <a:t> entries </a:t>
            </a:r>
            <a:r>
              <a:rPr lang="fr-FR" dirty="0" err="1"/>
              <a:t>should</a:t>
            </a:r>
            <a:r>
              <a:rPr lang="fr-FR" dirty="0"/>
              <a:t> all </a:t>
            </a:r>
            <a:r>
              <a:rPr lang="fr-FR" dirty="0" err="1"/>
              <a:t>be</a:t>
            </a:r>
            <a:r>
              <a:rPr lang="fr-FR" dirty="0"/>
              <a:t> acceptable.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6139748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8B42-708F-4327-ACB5-A6D6F5159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078"/>
            <a:ext cx="10515600" cy="5699885"/>
          </a:xfrm>
        </p:spPr>
        <p:txBody>
          <a:bodyPr/>
          <a:lstStyle/>
          <a:p>
            <a:r>
              <a:rPr lang="fr-FR" b="1" dirty="0" err="1"/>
              <a:t>Selection</a:t>
            </a:r>
            <a:r>
              <a:rPr lang="fr-FR" b="1" dirty="0"/>
              <a:t>/</a:t>
            </a:r>
            <a:r>
              <a:rPr lang="fr-FR" b="1" dirty="0" err="1"/>
              <a:t>execution</a:t>
            </a:r>
            <a:r>
              <a:rPr lang="fr-FR" b="1" dirty="0"/>
              <a:t>:</a:t>
            </a:r>
            <a:endParaRPr lang="en-IN" sz="2400" b="1" dirty="0"/>
          </a:p>
          <a:p>
            <a:r>
              <a:rPr lang="fr-FR" dirty="0" err="1"/>
              <a:t>Provide</a:t>
            </a:r>
            <a:r>
              <a:rPr lang="fr-FR" dirty="0"/>
              <a:t> </a:t>
            </a:r>
            <a:r>
              <a:rPr lang="fr-FR" dirty="0" err="1"/>
              <a:t>separate</a:t>
            </a:r>
            <a:r>
              <a:rPr lang="fr-FR" dirty="0"/>
              <a:t> actions for </a:t>
            </a:r>
            <a:r>
              <a:rPr lang="fr-FR" dirty="0" err="1"/>
              <a:t>selecting</a:t>
            </a:r>
            <a:r>
              <a:rPr lang="fr-FR" dirty="0"/>
              <a:t> and </a:t>
            </a:r>
            <a:r>
              <a:rPr lang="fr-FR" dirty="0" err="1"/>
              <a:t>executing</a:t>
            </a:r>
            <a:r>
              <a:rPr lang="fr-FR" dirty="0"/>
              <a:t> menu options.</a:t>
            </a:r>
            <a:endParaRPr lang="en-IN" sz="2600" dirty="0"/>
          </a:p>
          <a:p>
            <a:r>
              <a:rPr lang="fr-FR" dirty="0" err="1"/>
              <a:t>Indicate</a:t>
            </a:r>
            <a:r>
              <a:rPr lang="fr-FR" dirty="0"/>
              <a:t> the </a:t>
            </a:r>
            <a:r>
              <a:rPr lang="fr-FR" dirty="0" err="1"/>
              <a:t>selected</a:t>
            </a:r>
            <a:r>
              <a:rPr lang="fr-FR" dirty="0"/>
              <a:t> </a:t>
            </a:r>
            <a:r>
              <a:rPr lang="fr-FR" dirty="0" err="1"/>
              <a:t>choice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</a:t>
            </a:r>
            <a:r>
              <a:rPr lang="fr-FR" dirty="0" err="1"/>
              <a:t>either</a:t>
            </a:r>
            <a:r>
              <a:rPr lang="fr-FR" dirty="0"/>
              <a:t>:</a:t>
            </a:r>
            <a:endParaRPr lang="en-IN" sz="2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err="1"/>
              <a:t>Highlighting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distinctive display technique.</a:t>
            </a:r>
            <a:endParaRPr lang="en-IN" sz="2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err="1"/>
              <a:t>Modifying</a:t>
            </a:r>
            <a:r>
              <a:rPr lang="fr-FR" dirty="0"/>
              <a:t> the </a:t>
            </a:r>
            <a:r>
              <a:rPr lang="fr-FR" dirty="0" err="1"/>
              <a:t>shape</a:t>
            </a:r>
            <a:r>
              <a:rPr lang="fr-FR" dirty="0"/>
              <a:t> of the </a:t>
            </a:r>
            <a:r>
              <a:rPr lang="fr-FR" dirty="0" err="1"/>
              <a:t>cursor</a:t>
            </a:r>
            <a:r>
              <a:rPr lang="fr-FR" dirty="0"/>
              <a:t>.</a:t>
            </a:r>
            <a:endParaRPr lang="en-IN" sz="2200" dirty="0"/>
          </a:p>
          <a:p>
            <a:r>
              <a:rPr lang="fr-FR" dirty="0"/>
              <a:t>Permit </a:t>
            </a:r>
            <a:r>
              <a:rPr lang="fr-FR" dirty="0" err="1"/>
              <a:t>unselecting</a:t>
            </a:r>
            <a:r>
              <a:rPr lang="fr-FR" dirty="0"/>
              <a:t> </a:t>
            </a:r>
            <a:r>
              <a:rPr lang="fr-FR" dirty="0" err="1"/>
              <a:t>choice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execution</a:t>
            </a:r>
            <a:r>
              <a:rPr lang="fr-FR" dirty="0"/>
              <a:t>.</a:t>
            </a:r>
            <a:endParaRPr lang="en-IN" sz="2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If a menu </a:t>
            </a:r>
            <a:r>
              <a:rPr lang="fr-FR" dirty="0" err="1"/>
              <a:t>is</a:t>
            </a:r>
            <a:r>
              <a:rPr lang="fr-FR" dirty="0"/>
              <a:t> multiple </a:t>
            </a:r>
            <a:r>
              <a:rPr lang="fr-FR" dirty="0" err="1"/>
              <a:t>choice</a:t>
            </a:r>
            <a:r>
              <a:rPr lang="fr-FR" dirty="0"/>
              <a:t>, permit all options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selected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execution</a:t>
            </a:r>
            <a:r>
              <a:rPr lang="fr-FR" dirty="0"/>
              <a:t>.</a:t>
            </a:r>
            <a:endParaRPr lang="en-IN" sz="2200" dirty="0"/>
          </a:p>
          <a:p>
            <a:r>
              <a:rPr lang="fr-FR" b="1" dirty="0" err="1"/>
              <a:t>Combining</a:t>
            </a:r>
            <a:r>
              <a:rPr lang="fr-FR" b="1" dirty="0"/>
              <a:t> techniques:</a:t>
            </a:r>
            <a:endParaRPr lang="en-IN" sz="2400" b="1" dirty="0"/>
          </a:p>
          <a:p>
            <a:r>
              <a:rPr lang="fr-FR" dirty="0"/>
              <a:t>Permit alternative </a:t>
            </a:r>
            <a:r>
              <a:rPr lang="fr-FR" dirty="0" err="1"/>
              <a:t>selection</a:t>
            </a:r>
            <a:r>
              <a:rPr lang="fr-FR" dirty="0"/>
              <a:t> techniques, to </a:t>
            </a:r>
            <a:r>
              <a:rPr lang="fr-FR" dirty="0" err="1"/>
              <a:t>provide</a:t>
            </a:r>
            <a:r>
              <a:rPr lang="fr-FR" dirty="0"/>
              <a:t> </a:t>
            </a:r>
            <a:r>
              <a:rPr lang="fr-FR" dirty="0" err="1"/>
              <a:t>flexibility</a:t>
            </a:r>
            <a:r>
              <a:rPr lang="fr-FR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13666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8A1EC-21D8-4993-AA15-B7A1F4FCC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843"/>
            <a:ext cx="10515600" cy="5607120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Defaults:</a:t>
            </a:r>
            <a:endParaRPr lang="en-IN" dirty="0"/>
          </a:p>
          <a:p>
            <a:r>
              <a:rPr lang="fr-FR" dirty="0" err="1"/>
              <a:t>Provide</a:t>
            </a:r>
            <a:r>
              <a:rPr lang="fr-FR" dirty="0"/>
              <a:t> a default </a:t>
            </a:r>
            <a:r>
              <a:rPr lang="fr-FR" dirty="0" err="1"/>
              <a:t>whenever</a:t>
            </a:r>
            <a:r>
              <a:rPr lang="fr-FR" dirty="0"/>
              <a:t> possible.</a:t>
            </a:r>
            <a:endParaRPr lang="en-IN" sz="2400" dirty="0"/>
          </a:p>
          <a:p>
            <a:r>
              <a:rPr lang="fr-FR" dirty="0"/>
              <a:t>Display as </a:t>
            </a:r>
            <a:r>
              <a:rPr lang="fr-FR" dirty="0" err="1"/>
              <a:t>bold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.</a:t>
            </a:r>
            <a:endParaRPr lang="en-IN" sz="2400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 err="1"/>
              <a:t>Unavailable</a:t>
            </a:r>
            <a:r>
              <a:rPr lang="fr-FR" b="1" dirty="0"/>
              <a:t> </a:t>
            </a:r>
            <a:r>
              <a:rPr lang="fr-FR" b="1" dirty="0" err="1"/>
              <a:t>Choices</a:t>
            </a:r>
            <a:r>
              <a:rPr lang="fr-FR" b="1" dirty="0"/>
              <a:t>:</a:t>
            </a:r>
            <a:endParaRPr lang="en-IN" dirty="0"/>
          </a:p>
          <a:p>
            <a:r>
              <a:rPr lang="fr-FR" dirty="0" err="1"/>
              <a:t>Unavailable</a:t>
            </a:r>
            <a:r>
              <a:rPr lang="fr-FR" dirty="0"/>
              <a:t> </a:t>
            </a:r>
            <a:r>
              <a:rPr lang="fr-FR" dirty="0" err="1"/>
              <a:t>choices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dimmed</a:t>
            </a:r>
            <a:r>
              <a:rPr lang="fr-FR" dirty="0"/>
              <a:t> or “</a:t>
            </a:r>
            <a:r>
              <a:rPr lang="fr-FR" dirty="0" err="1"/>
              <a:t>grayed</a:t>
            </a:r>
            <a:r>
              <a:rPr lang="fr-FR" dirty="0"/>
              <a:t> out.”</a:t>
            </a:r>
            <a:endParaRPr lang="en-IN" sz="2400" dirty="0"/>
          </a:p>
          <a:p>
            <a:r>
              <a:rPr lang="fr-FR" dirty="0"/>
              <a:t>Do not </a:t>
            </a:r>
            <a:r>
              <a:rPr lang="fr-FR" dirty="0" err="1"/>
              <a:t>add</a:t>
            </a:r>
            <a:r>
              <a:rPr lang="fr-FR" dirty="0"/>
              <a:t> or </a:t>
            </a:r>
            <a:r>
              <a:rPr lang="fr-FR" dirty="0" err="1"/>
              <a:t>remove</a:t>
            </a:r>
            <a:r>
              <a:rPr lang="fr-FR" dirty="0"/>
              <a:t> items </a:t>
            </a:r>
            <a:r>
              <a:rPr lang="fr-FR" dirty="0" err="1"/>
              <a:t>from</a:t>
            </a:r>
            <a:r>
              <a:rPr lang="fr-FR" dirty="0"/>
              <a:t> a menu </a:t>
            </a:r>
            <a:r>
              <a:rPr lang="fr-FR" dirty="0" err="1"/>
              <a:t>unless</a:t>
            </a:r>
            <a:r>
              <a:rPr lang="fr-FR" dirty="0"/>
              <a:t> the user </a:t>
            </a:r>
            <a:r>
              <a:rPr lang="fr-FR" dirty="0" err="1"/>
              <a:t>takes</a:t>
            </a:r>
            <a:r>
              <a:rPr lang="fr-FR" dirty="0"/>
              <a:t> explicit action to </a:t>
            </a:r>
            <a:r>
              <a:rPr lang="fr-FR" dirty="0" err="1"/>
              <a:t>add</a:t>
            </a:r>
            <a:r>
              <a:rPr lang="fr-FR" dirty="0"/>
              <a:t> or </a:t>
            </a:r>
            <a:r>
              <a:rPr lang="fr-FR" dirty="0" err="1"/>
              <a:t>remove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the application.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1852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C8188-E563-4354-9E08-E004FCEF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Mark </a:t>
            </a:r>
            <a:r>
              <a:rPr lang="fr-FR" b="1" dirty="0" err="1"/>
              <a:t>Toggles</a:t>
            </a:r>
            <a:r>
              <a:rPr lang="fr-FR" b="1" dirty="0"/>
              <a:t> or Settings:</a:t>
            </a:r>
          </a:p>
          <a:p>
            <a:r>
              <a:rPr lang="fr-FR" dirty="0" err="1"/>
              <a:t>Purpose</a:t>
            </a:r>
            <a:r>
              <a:rPr lang="fr-FR" dirty="0"/>
              <a:t>:</a:t>
            </a:r>
            <a:endParaRPr lang="en-IN" sz="2400" dirty="0"/>
          </a:p>
          <a:p>
            <a:pPr lvl="1"/>
            <a:r>
              <a:rPr lang="fr-FR" dirty="0"/>
              <a:t>Use to </a:t>
            </a:r>
            <a:r>
              <a:rPr lang="fr-FR" dirty="0" err="1"/>
              <a:t>designate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an item or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active or inactive over a </a:t>
            </a:r>
            <a:r>
              <a:rPr lang="fr-FR" dirty="0" err="1"/>
              <a:t>relatively</a:t>
            </a:r>
            <a:r>
              <a:rPr lang="fr-FR" dirty="0"/>
              <a:t> long </a:t>
            </a:r>
            <a:r>
              <a:rPr lang="fr-FR" dirty="0" err="1"/>
              <a:t>period</a:t>
            </a:r>
            <a:r>
              <a:rPr lang="fr-FR" dirty="0"/>
              <a:t> of time.</a:t>
            </a:r>
            <a:endParaRPr lang="en-IN" sz="2200" dirty="0"/>
          </a:p>
          <a:p>
            <a:pPr lvl="1"/>
            <a:r>
              <a:rPr lang="fr-FR" dirty="0"/>
              <a:t>Use to </a:t>
            </a:r>
            <a:r>
              <a:rPr lang="fr-FR" dirty="0" err="1"/>
              <a:t>provide</a:t>
            </a:r>
            <a:r>
              <a:rPr lang="fr-FR" dirty="0"/>
              <a:t> a </a:t>
            </a:r>
            <a:r>
              <a:rPr lang="fr-FR" dirty="0" err="1"/>
              <a:t>reminder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an item or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active or inactive.</a:t>
            </a:r>
            <a:endParaRPr lang="en-IN" sz="2200" dirty="0"/>
          </a:p>
          <a:p>
            <a:r>
              <a:rPr lang="fr-FR" dirty="0"/>
              <a:t>Guidelines:</a:t>
            </a:r>
            <a:endParaRPr lang="en-IN" sz="2400" dirty="0"/>
          </a:p>
          <a:p>
            <a:pPr lvl="1"/>
            <a:r>
              <a:rPr lang="fr-FR" dirty="0"/>
              <a:t>Position the </a:t>
            </a:r>
            <a:r>
              <a:rPr lang="fr-FR" dirty="0" err="1"/>
              <a:t>indicator</a:t>
            </a:r>
            <a:r>
              <a:rPr lang="fr-FR" dirty="0"/>
              <a:t> </a:t>
            </a:r>
            <a:r>
              <a:rPr lang="fr-FR" dirty="0" err="1"/>
              <a:t>directly</a:t>
            </a:r>
            <a:r>
              <a:rPr lang="fr-FR" dirty="0"/>
              <a:t> to the </a:t>
            </a:r>
            <a:r>
              <a:rPr lang="fr-FR" dirty="0" err="1"/>
              <a:t>left</a:t>
            </a:r>
            <a:r>
              <a:rPr lang="fr-FR" dirty="0"/>
              <a:t> of the option.</a:t>
            </a:r>
            <a:endParaRPr lang="en-IN" sz="2200" dirty="0"/>
          </a:p>
        </p:txBody>
      </p:sp>
      <p:pic>
        <p:nvPicPr>
          <p:cNvPr id="4" name="image31.jpeg">
            <a:extLst>
              <a:ext uri="{FF2B5EF4-FFF2-40B4-BE49-F238E27FC236}">
                <a16:creationId xmlns:a16="http://schemas.microsoft.com/office/drawing/2014/main" id="{A59A5A5A-8ED3-4442-B7E4-846A50DF895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4278" y="3745852"/>
            <a:ext cx="2199861" cy="231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173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70E99-78AB-47CB-BB3C-E9CA1B31B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339"/>
            <a:ext cx="10515600" cy="5633624"/>
          </a:xfrm>
        </p:spPr>
        <p:txBody>
          <a:bodyPr/>
          <a:lstStyle/>
          <a:p>
            <a:pPr marL="0" indent="0">
              <a:buNone/>
            </a:pPr>
            <a:r>
              <a:rPr lang="fr-FR" b="1" dirty="0" err="1"/>
              <a:t>Toggled</a:t>
            </a:r>
            <a:r>
              <a:rPr lang="fr-FR" b="1" dirty="0"/>
              <a:t> Menu Items</a:t>
            </a:r>
            <a:endParaRPr lang="en-IN" dirty="0"/>
          </a:p>
          <a:p>
            <a:r>
              <a:rPr lang="fr-FR" dirty="0" err="1"/>
              <a:t>Purpose</a:t>
            </a:r>
            <a:r>
              <a:rPr lang="fr-FR" dirty="0"/>
              <a:t>:</a:t>
            </a:r>
            <a:endParaRPr lang="en-IN" sz="2400" dirty="0"/>
          </a:p>
          <a:p>
            <a:pPr lvl="1"/>
            <a:r>
              <a:rPr lang="fr-FR" dirty="0"/>
              <a:t>Use to </a:t>
            </a:r>
            <a:r>
              <a:rPr lang="fr-FR" dirty="0" err="1"/>
              <a:t>designate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opposite </a:t>
            </a:r>
            <a:r>
              <a:rPr lang="fr-FR" dirty="0" err="1"/>
              <a:t>commands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are </a:t>
            </a:r>
            <a:r>
              <a:rPr lang="fr-FR" dirty="0" err="1"/>
              <a:t>accessed</a:t>
            </a:r>
            <a:r>
              <a:rPr lang="fr-FR" dirty="0"/>
              <a:t> </a:t>
            </a:r>
            <a:r>
              <a:rPr lang="fr-FR" dirty="0" err="1"/>
              <a:t>frequently</a:t>
            </a:r>
            <a:r>
              <a:rPr lang="fr-FR" dirty="0"/>
              <a:t>.</a:t>
            </a:r>
            <a:endParaRPr lang="en-IN" sz="2200" dirty="0"/>
          </a:p>
          <a:p>
            <a:pPr lvl="1"/>
            <a:r>
              <a:rPr lang="fr-FR" dirty="0"/>
              <a:t>Use </a:t>
            </a:r>
            <a:r>
              <a:rPr lang="fr-FR" dirty="0" err="1"/>
              <a:t>when</a:t>
            </a:r>
            <a:r>
              <a:rPr lang="fr-FR" dirty="0"/>
              <a:t> the menu item </a:t>
            </a:r>
            <a:r>
              <a:rPr lang="fr-FR" dirty="0" err="1"/>
              <a:t>displayed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clearly</a:t>
            </a:r>
            <a:r>
              <a:rPr lang="fr-FR" dirty="0"/>
              <a:t> </a:t>
            </a:r>
            <a:r>
              <a:rPr lang="fr-FR" dirty="0" err="1"/>
              <a:t>indicate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the opposite condition </a:t>
            </a:r>
            <a:r>
              <a:rPr lang="fr-FR" dirty="0" err="1"/>
              <a:t>currently</a:t>
            </a:r>
            <a:r>
              <a:rPr lang="fr-FR" dirty="0"/>
              <a:t> </a:t>
            </a:r>
            <a:r>
              <a:rPr lang="fr-FR" dirty="0" err="1"/>
              <a:t>exists</a:t>
            </a:r>
            <a:r>
              <a:rPr lang="fr-FR" dirty="0"/>
              <a:t>.</a:t>
            </a:r>
            <a:endParaRPr lang="en-IN" sz="2200" dirty="0"/>
          </a:p>
          <a:p>
            <a:r>
              <a:rPr lang="fr-FR" dirty="0"/>
              <a:t>Guidelines:</a:t>
            </a:r>
            <a:endParaRPr lang="en-IN" sz="2400" dirty="0"/>
          </a:p>
          <a:p>
            <a:pPr lvl="1"/>
            <a:r>
              <a:rPr lang="fr-FR" dirty="0" err="1"/>
              <a:t>Provide</a:t>
            </a:r>
            <a:r>
              <a:rPr lang="fr-FR" dirty="0"/>
              <a:t> a </a:t>
            </a:r>
            <a:r>
              <a:rPr lang="fr-FR" dirty="0" err="1"/>
              <a:t>meaningful</a:t>
            </a:r>
            <a:r>
              <a:rPr lang="fr-FR" dirty="0"/>
              <a:t>, </a:t>
            </a:r>
            <a:r>
              <a:rPr lang="fr-FR" dirty="0" err="1"/>
              <a:t>fully</a:t>
            </a:r>
            <a:r>
              <a:rPr lang="fr-FR" dirty="0"/>
              <a:t> </a:t>
            </a:r>
            <a:r>
              <a:rPr lang="fr-FR" dirty="0" err="1"/>
              <a:t>spelled</a:t>
            </a:r>
            <a:r>
              <a:rPr lang="fr-FR" dirty="0"/>
              <a:t>-out description of the action.</a:t>
            </a:r>
            <a:endParaRPr lang="en-IN" sz="2200" dirty="0"/>
          </a:p>
          <a:p>
            <a:pPr lvl="1"/>
            <a:r>
              <a:rPr lang="fr-FR" dirty="0"/>
              <a:t>Begin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verb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unambiguously</a:t>
            </a:r>
            <a:r>
              <a:rPr lang="fr-FR" dirty="0"/>
              <a:t> </a:t>
            </a:r>
            <a:r>
              <a:rPr lang="fr-FR" dirty="0" err="1"/>
              <a:t>represents</a:t>
            </a:r>
            <a:r>
              <a:rPr lang="fr-FR" dirty="0"/>
              <a:t> the </a:t>
            </a:r>
            <a:r>
              <a:rPr lang="fr-FR" dirty="0" err="1"/>
              <a:t>outcome</a:t>
            </a:r>
            <a:r>
              <a:rPr lang="fr-FR" dirty="0"/>
              <a:t> of the command.</a:t>
            </a:r>
            <a:endParaRPr lang="en-IN" sz="2200" dirty="0"/>
          </a:p>
          <a:p>
            <a:pPr lvl="1"/>
            <a:r>
              <a:rPr lang="fr-FR" dirty="0"/>
              <a:t>Use mixed-case </a:t>
            </a:r>
            <a:r>
              <a:rPr lang="fr-FR" dirty="0" err="1"/>
              <a:t>letters</a:t>
            </a:r>
            <a:r>
              <a:rPr lang="fr-FR" dirty="0"/>
              <a:t>, </a:t>
            </a:r>
            <a:r>
              <a:rPr lang="fr-FR" dirty="0" err="1"/>
              <a:t>with</a:t>
            </a:r>
            <a:r>
              <a:rPr lang="fr-FR" dirty="0"/>
              <a:t> the first </a:t>
            </a:r>
            <a:r>
              <a:rPr lang="fr-FR" dirty="0" err="1"/>
              <a:t>letter</a:t>
            </a:r>
            <a:r>
              <a:rPr lang="fr-FR" dirty="0"/>
              <a:t> of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capitalized</a:t>
            </a:r>
            <a:r>
              <a:rPr lang="fr-FR" dirty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06221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A0D9-86FC-4577-ACAA-8A4AE590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KINDS OF GRAPHICAL MENUS: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E84CF-2038-4D1E-948C-6BF9A50F4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b="1" dirty="0"/>
              <a:t>Menu Bar:</a:t>
            </a:r>
          </a:p>
          <a:p>
            <a:r>
              <a:rPr lang="fr-FR" dirty="0" err="1"/>
              <a:t>Proper</a:t>
            </a:r>
            <a:r>
              <a:rPr lang="fr-FR" dirty="0"/>
              <a:t> usage:</a:t>
            </a:r>
            <a:endParaRPr lang="en-IN" sz="2400" dirty="0"/>
          </a:p>
          <a:p>
            <a:pPr lvl="1"/>
            <a:r>
              <a:rPr lang="fr-FR" dirty="0"/>
              <a:t>To </a:t>
            </a:r>
            <a:r>
              <a:rPr lang="fr-FR" dirty="0" err="1"/>
              <a:t>identify</a:t>
            </a:r>
            <a:r>
              <a:rPr lang="fr-FR" dirty="0"/>
              <a:t> and </a:t>
            </a:r>
            <a:r>
              <a:rPr lang="fr-FR" dirty="0" err="1"/>
              <a:t>provide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 to </a:t>
            </a:r>
            <a:r>
              <a:rPr lang="fr-FR" dirty="0" err="1"/>
              <a:t>common</a:t>
            </a:r>
            <a:r>
              <a:rPr lang="fr-FR" dirty="0"/>
              <a:t> and </a:t>
            </a:r>
            <a:r>
              <a:rPr lang="fr-FR" dirty="0" err="1"/>
              <a:t>frequently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application actions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takes</a:t>
            </a:r>
            <a:r>
              <a:rPr lang="fr-FR" dirty="0"/>
              <a:t> place in a </a:t>
            </a:r>
            <a:r>
              <a:rPr lang="fr-FR" dirty="0" err="1"/>
              <a:t>wide</a:t>
            </a:r>
            <a:r>
              <a:rPr lang="fr-FR" dirty="0"/>
              <a:t> </a:t>
            </a:r>
            <a:r>
              <a:rPr lang="fr-FR" dirty="0" err="1"/>
              <a:t>variety</a:t>
            </a:r>
            <a:r>
              <a:rPr lang="fr-FR" dirty="0"/>
              <a:t> of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.</a:t>
            </a:r>
            <a:endParaRPr lang="en-IN" sz="2200" dirty="0"/>
          </a:p>
          <a:p>
            <a:pPr lvl="1"/>
            <a:r>
              <a:rPr lang="fr-FR" dirty="0"/>
              <a:t>A menu bar </a:t>
            </a:r>
            <a:r>
              <a:rPr lang="fr-FR" dirty="0" err="1"/>
              <a:t>choice</a:t>
            </a:r>
            <a:r>
              <a:rPr lang="fr-FR" dirty="0"/>
              <a:t> by </a:t>
            </a:r>
            <a:r>
              <a:rPr lang="fr-FR" dirty="0" err="1"/>
              <a:t>itself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not </a:t>
            </a:r>
            <a:r>
              <a:rPr lang="fr-FR" dirty="0" err="1"/>
              <a:t>initiate</a:t>
            </a:r>
            <a:r>
              <a:rPr lang="fr-FR" dirty="0"/>
              <a:t> an action.</a:t>
            </a:r>
            <a:endParaRPr lang="en-IN" sz="2200" dirty="0"/>
          </a:p>
          <a:p>
            <a:r>
              <a:rPr lang="fr-FR" dirty="0"/>
              <a:t>The </a:t>
            </a:r>
            <a:r>
              <a:rPr lang="fr-FR" dirty="0" err="1"/>
              <a:t>advantages</a:t>
            </a:r>
            <a:r>
              <a:rPr lang="fr-FR" dirty="0"/>
              <a:t> of menu bars are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:</a:t>
            </a:r>
            <a:endParaRPr lang="en-IN" sz="2400" dirty="0"/>
          </a:p>
          <a:p>
            <a:pPr lvl="1"/>
            <a:r>
              <a:rPr lang="fr-FR" dirty="0"/>
              <a:t>Are </a:t>
            </a:r>
            <a:r>
              <a:rPr lang="fr-FR" dirty="0" err="1"/>
              <a:t>always</a:t>
            </a:r>
            <a:r>
              <a:rPr lang="fr-FR" dirty="0"/>
              <a:t> visible, </a:t>
            </a:r>
            <a:r>
              <a:rPr lang="fr-FR" dirty="0" err="1"/>
              <a:t>reminding</a:t>
            </a:r>
            <a:r>
              <a:rPr lang="fr-FR" dirty="0"/>
              <a:t> the user of </a:t>
            </a:r>
            <a:r>
              <a:rPr lang="fr-FR" dirty="0" err="1"/>
              <a:t>their</a:t>
            </a:r>
            <a:r>
              <a:rPr lang="fr-FR" dirty="0"/>
              <a:t> existence.</a:t>
            </a:r>
            <a:endParaRPr lang="en-IN" dirty="0"/>
          </a:p>
          <a:p>
            <a:pPr lvl="1"/>
            <a:r>
              <a:rPr lang="fr-FR" dirty="0"/>
              <a:t>Are </a:t>
            </a:r>
            <a:r>
              <a:rPr lang="fr-FR" dirty="0" err="1"/>
              <a:t>easy</a:t>
            </a:r>
            <a:r>
              <a:rPr lang="fr-FR" dirty="0"/>
              <a:t> to </a:t>
            </a:r>
            <a:r>
              <a:rPr lang="fr-FR" dirty="0" err="1"/>
              <a:t>browse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.</a:t>
            </a:r>
            <a:endParaRPr lang="en-IN" dirty="0"/>
          </a:p>
          <a:p>
            <a:pPr lvl="1"/>
            <a:r>
              <a:rPr lang="fr-FR" dirty="0"/>
              <a:t>Are </a:t>
            </a:r>
            <a:r>
              <a:rPr lang="fr-FR" dirty="0" err="1"/>
              <a:t>easy</a:t>
            </a:r>
            <a:r>
              <a:rPr lang="fr-FR" dirty="0"/>
              <a:t> to </a:t>
            </a:r>
            <a:r>
              <a:rPr lang="fr-FR" dirty="0" err="1"/>
              <a:t>locate</a:t>
            </a:r>
            <a:r>
              <a:rPr lang="fr-FR" dirty="0"/>
              <a:t> </a:t>
            </a:r>
            <a:r>
              <a:rPr lang="fr-FR" dirty="0" err="1"/>
              <a:t>consistently</a:t>
            </a:r>
            <a:r>
              <a:rPr lang="fr-FR" dirty="0"/>
              <a:t> on the screen.</a:t>
            </a:r>
          </a:p>
          <a:p>
            <a:pPr lvl="1"/>
            <a:r>
              <a:rPr lang="fr-FR" dirty="0" err="1"/>
              <a:t>Allow</a:t>
            </a:r>
            <a:r>
              <a:rPr lang="fr-FR" dirty="0"/>
              <a:t> for use of keyboard </a:t>
            </a:r>
            <a:r>
              <a:rPr lang="fr-FR" dirty="0" err="1"/>
              <a:t>equivalents</a:t>
            </a:r>
            <a:endParaRPr lang="en-IN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7267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57236-A7AF-49E8-A0C3-40EB55F84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Hierarchical Menus: </a:t>
            </a:r>
          </a:p>
          <a:p>
            <a:r>
              <a:rPr lang="en-IN" dirty="0"/>
              <a:t>A hierarchical structure results in an increasing refinement of choice as menus are stepped through</a:t>
            </a:r>
          </a:p>
          <a:p>
            <a:r>
              <a:rPr lang="en-IN" dirty="0"/>
              <a:t>For example, from options to sub-options, from categories to subcategories, from pages to sections to subsections and so on. </a:t>
            </a:r>
          </a:p>
          <a:p>
            <a:r>
              <a:rPr lang="en-IN" dirty="0"/>
              <a:t>A hierarchical structure can best be represented as an inverse tree, leading to more and more branches as one moves downward through it. </a:t>
            </a:r>
          </a:p>
          <a:p>
            <a:r>
              <a:rPr lang="en-IN" dirty="0"/>
              <a:t>Common examples of hierarchical design today are found in menu bars with their associated pull-downs.</a:t>
            </a:r>
          </a:p>
        </p:txBody>
      </p:sp>
    </p:spTree>
    <p:extLst>
      <p:ext uri="{BB962C8B-B14F-4D97-AF65-F5344CB8AC3E}">
        <p14:creationId xmlns:p14="http://schemas.microsoft.com/office/powerpoint/2010/main" val="1917081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B4F6C-8BCF-4EDB-8813-147FBB1DA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6591"/>
            <a:ext cx="10515600" cy="5620372"/>
          </a:xfrm>
        </p:spPr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disadvantages</a:t>
            </a:r>
            <a:r>
              <a:rPr lang="fr-FR" dirty="0"/>
              <a:t> of menu bars are </a:t>
            </a:r>
            <a:r>
              <a:rPr lang="fr-FR" dirty="0" err="1"/>
              <a:t>that</a:t>
            </a:r>
            <a:r>
              <a:rPr lang="fr-FR" dirty="0"/>
              <a:t>:</a:t>
            </a:r>
            <a:endParaRPr lang="en-IN" sz="2400" dirty="0"/>
          </a:p>
          <a:p>
            <a:pPr lvl="1"/>
            <a:r>
              <a:rPr lang="fr-FR" dirty="0" err="1"/>
              <a:t>They</a:t>
            </a:r>
            <a:r>
              <a:rPr lang="fr-FR" dirty="0"/>
              <a:t> consume a full </a:t>
            </a:r>
            <a:r>
              <a:rPr lang="fr-FR" dirty="0" err="1"/>
              <a:t>row</a:t>
            </a:r>
            <a:r>
              <a:rPr lang="fr-FR" dirty="0"/>
              <a:t> of screen </a:t>
            </a:r>
            <a:r>
              <a:rPr lang="fr-FR" dirty="0" err="1"/>
              <a:t>space</a:t>
            </a:r>
            <a:r>
              <a:rPr lang="fr-FR" dirty="0"/>
              <a:t>.</a:t>
            </a:r>
            <a:endParaRPr lang="en-IN" sz="2000" dirty="0"/>
          </a:p>
          <a:p>
            <a:pPr lvl="1"/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require</a:t>
            </a:r>
            <a:r>
              <a:rPr lang="fr-FR" dirty="0"/>
              <a:t> </a:t>
            </a:r>
            <a:r>
              <a:rPr lang="fr-FR" dirty="0" err="1"/>
              <a:t>looking</a:t>
            </a:r>
            <a:r>
              <a:rPr lang="fr-FR" dirty="0"/>
              <a:t> </a:t>
            </a:r>
            <a:r>
              <a:rPr lang="fr-FR" dirty="0" err="1"/>
              <a:t>away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main </a:t>
            </a:r>
            <a:r>
              <a:rPr lang="fr-FR" dirty="0" err="1"/>
              <a:t>working</a:t>
            </a:r>
            <a:r>
              <a:rPr lang="fr-FR" dirty="0"/>
              <a:t> area to </a:t>
            </a:r>
            <a:r>
              <a:rPr lang="fr-FR" dirty="0" err="1"/>
              <a:t>find</a:t>
            </a:r>
            <a:r>
              <a:rPr lang="fr-FR" dirty="0"/>
              <a:t>.</a:t>
            </a:r>
            <a:endParaRPr lang="en-IN" sz="2000" dirty="0"/>
          </a:p>
          <a:p>
            <a:pPr lvl="1"/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require</a:t>
            </a:r>
            <a:r>
              <a:rPr lang="fr-FR" dirty="0"/>
              <a:t> </a:t>
            </a:r>
            <a:r>
              <a:rPr lang="fr-FR" dirty="0" err="1"/>
              <a:t>moving</a:t>
            </a:r>
            <a:r>
              <a:rPr lang="fr-FR" dirty="0"/>
              <a:t> pointer </a:t>
            </a:r>
            <a:r>
              <a:rPr lang="fr-FR" dirty="0" err="1"/>
              <a:t>from</a:t>
            </a:r>
            <a:r>
              <a:rPr lang="fr-FR" dirty="0"/>
              <a:t> the main </a:t>
            </a:r>
            <a:r>
              <a:rPr lang="fr-FR" dirty="0" err="1"/>
              <a:t>working</a:t>
            </a:r>
            <a:r>
              <a:rPr lang="fr-FR" dirty="0"/>
              <a:t> area to select.</a:t>
            </a:r>
            <a:endParaRPr lang="en-IN" sz="2000" dirty="0"/>
          </a:p>
          <a:p>
            <a:pPr lvl="1"/>
            <a:r>
              <a:rPr lang="fr-FR" dirty="0"/>
              <a:t>The menu options are </a:t>
            </a:r>
            <a:r>
              <a:rPr lang="fr-FR" dirty="0" err="1"/>
              <a:t>smaller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full-size buttons, </a:t>
            </a:r>
            <a:r>
              <a:rPr lang="fr-FR" dirty="0" err="1"/>
              <a:t>slowing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time.</a:t>
            </a:r>
            <a:endParaRPr lang="en-IN" sz="2000" dirty="0"/>
          </a:p>
          <a:p>
            <a:pPr lvl="1"/>
            <a:r>
              <a:rPr lang="fr-FR" dirty="0" err="1"/>
              <a:t>Their</a:t>
            </a:r>
            <a:r>
              <a:rPr lang="fr-FR" dirty="0"/>
              <a:t> horizontal orientation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less</a:t>
            </a:r>
            <a:r>
              <a:rPr lang="fr-FR" dirty="0"/>
              <a:t> efficient for scanning.</a:t>
            </a:r>
            <a:endParaRPr lang="en-IN" sz="2000" dirty="0"/>
          </a:p>
          <a:p>
            <a:pPr lvl="1"/>
            <a:r>
              <a:rPr lang="fr-FR" dirty="0" err="1"/>
              <a:t>Their</a:t>
            </a:r>
            <a:r>
              <a:rPr lang="fr-FR" dirty="0"/>
              <a:t> horizontal orientation </a:t>
            </a:r>
            <a:r>
              <a:rPr lang="fr-FR" dirty="0" err="1"/>
              <a:t>limits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choices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displayed</a:t>
            </a:r>
            <a:endParaRPr lang="en-IN" dirty="0"/>
          </a:p>
        </p:txBody>
      </p:sp>
      <p:pic>
        <p:nvPicPr>
          <p:cNvPr id="4" name="image32.png">
            <a:extLst>
              <a:ext uri="{FF2B5EF4-FFF2-40B4-BE49-F238E27FC236}">
                <a16:creationId xmlns:a16="http://schemas.microsoft.com/office/drawing/2014/main" id="{B26405F9-5E0C-4A2F-B917-999140123B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6452" y="4049520"/>
            <a:ext cx="6705599" cy="74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496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8179-FFA2-4F64-ADD2-6095C2CD7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9357"/>
            <a:ext cx="10515600" cy="5527606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2. Pull-Down Menu</a:t>
            </a:r>
            <a:endParaRPr lang="en-IN" dirty="0"/>
          </a:p>
          <a:p>
            <a:r>
              <a:rPr lang="fr-FR" dirty="0" err="1"/>
              <a:t>Proper</a:t>
            </a:r>
            <a:r>
              <a:rPr lang="fr-FR" dirty="0"/>
              <a:t> usage:</a:t>
            </a:r>
            <a:endParaRPr lang="en-IN" sz="2400" dirty="0"/>
          </a:p>
          <a:p>
            <a:pPr lvl="1"/>
            <a:r>
              <a:rPr lang="fr-FR" dirty="0"/>
              <a:t>To </a:t>
            </a:r>
            <a:r>
              <a:rPr lang="fr-FR" dirty="0" err="1"/>
              <a:t>initiate</a:t>
            </a:r>
            <a:r>
              <a:rPr lang="fr-FR" dirty="0"/>
              <a:t> </a:t>
            </a:r>
            <a:r>
              <a:rPr lang="fr-FR" dirty="0" err="1"/>
              <a:t>frequently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application actions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take</a:t>
            </a:r>
            <a:r>
              <a:rPr lang="fr-FR" dirty="0"/>
              <a:t> place on a </a:t>
            </a:r>
            <a:r>
              <a:rPr lang="fr-FR" dirty="0" err="1"/>
              <a:t>wide</a:t>
            </a:r>
            <a:r>
              <a:rPr lang="fr-FR" dirty="0"/>
              <a:t> </a:t>
            </a:r>
            <a:r>
              <a:rPr lang="fr-FR" dirty="0" err="1"/>
              <a:t>variety</a:t>
            </a:r>
            <a:r>
              <a:rPr lang="fr-FR" dirty="0"/>
              <a:t> of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.</a:t>
            </a:r>
            <a:endParaRPr lang="en-IN" sz="2200" dirty="0"/>
          </a:p>
          <a:p>
            <a:pPr lvl="1"/>
            <a:r>
              <a:rPr lang="fr-FR" dirty="0"/>
              <a:t>A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items.</a:t>
            </a:r>
            <a:endParaRPr lang="en-IN" sz="2200" dirty="0"/>
          </a:p>
          <a:p>
            <a:pPr lvl="1"/>
            <a:r>
              <a:rPr lang="fr-FR" dirty="0"/>
              <a:t>Items best </a:t>
            </a:r>
            <a:r>
              <a:rPr lang="fr-FR" dirty="0" err="1"/>
              <a:t>represented</a:t>
            </a:r>
            <a:r>
              <a:rPr lang="fr-FR" dirty="0"/>
              <a:t> </a:t>
            </a:r>
            <a:r>
              <a:rPr lang="fr-FR" dirty="0" err="1"/>
              <a:t>textually</a:t>
            </a:r>
            <a:r>
              <a:rPr lang="fr-FR" dirty="0"/>
              <a:t>.</a:t>
            </a:r>
            <a:endParaRPr lang="en-IN" sz="2200" dirty="0"/>
          </a:p>
          <a:p>
            <a:pPr lvl="1"/>
            <a:r>
              <a:rPr lang="fr-FR" dirty="0"/>
              <a:t>Items </a:t>
            </a:r>
            <a:r>
              <a:rPr lang="fr-FR" dirty="0" err="1"/>
              <a:t>whose</a:t>
            </a:r>
            <a:r>
              <a:rPr lang="fr-FR" dirty="0"/>
              <a:t> content </a:t>
            </a:r>
            <a:r>
              <a:rPr lang="fr-FR" dirty="0" err="1"/>
              <a:t>rarely</a:t>
            </a:r>
            <a:r>
              <a:rPr lang="fr-FR" dirty="0"/>
              <a:t> changes.</a:t>
            </a:r>
            <a:endParaRPr lang="en-IN" sz="2200" dirty="0"/>
          </a:p>
          <a:p>
            <a:r>
              <a:rPr lang="fr-FR" dirty="0"/>
              <a:t>The </a:t>
            </a:r>
            <a:r>
              <a:rPr lang="fr-FR" dirty="0" err="1"/>
              <a:t>advantages</a:t>
            </a:r>
            <a:r>
              <a:rPr lang="fr-FR" dirty="0"/>
              <a:t> of pull-down menus are:</a:t>
            </a:r>
            <a:endParaRPr lang="en-IN" sz="2400" dirty="0"/>
          </a:p>
          <a:p>
            <a:pPr lvl="1"/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located</a:t>
            </a:r>
            <a:r>
              <a:rPr lang="fr-FR" dirty="0"/>
              <a:t> </a:t>
            </a:r>
            <a:r>
              <a:rPr lang="fr-FR" dirty="0" err="1"/>
              <a:t>relatively</a:t>
            </a:r>
            <a:r>
              <a:rPr lang="fr-FR" dirty="0"/>
              <a:t> </a:t>
            </a:r>
            <a:r>
              <a:rPr lang="fr-FR" dirty="0" err="1"/>
              <a:t>consistently</a:t>
            </a:r>
            <a:r>
              <a:rPr lang="fr-FR" dirty="0"/>
              <a:t> on the screen.</a:t>
            </a:r>
            <a:endParaRPr lang="en-IN" dirty="0"/>
          </a:p>
          <a:p>
            <a:pPr lvl="1"/>
            <a:r>
              <a:rPr lang="fr-FR" dirty="0"/>
              <a:t>No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consumed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are not </a:t>
            </a:r>
            <a:r>
              <a:rPr lang="fr-FR" dirty="0" err="1"/>
              <a:t>used</a:t>
            </a:r>
            <a:r>
              <a:rPr lang="fr-FR" dirty="0"/>
              <a:t>.</a:t>
            </a:r>
            <a:endParaRPr lang="en-IN" dirty="0"/>
          </a:p>
          <a:p>
            <a:pPr lvl="1"/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easy</a:t>
            </a:r>
            <a:r>
              <a:rPr lang="fr-FR" dirty="0"/>
              <a:t> to </a:t>
            </a:r>
            <a:r>
              <a:rPr lang="fr-FR" dirty="0" err="1"/>
              <a:t>browse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.</a:t>
            </a:r>
            <a:endParaRPr lang="en-IN" dirty="0"/>
          </a:p>
          <a:p>
            <a:pPr lvl="1"/>
            <a:r>
              <a:rPr lang="fr-FR" dirty="0" err="1"/>
              <a:t>Their</a:t>
            </a:r>
            <a:r>
              <a:rPr lang="fr-FR" dirty="0"/>
              <a:t> vertical orientation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most</a:t>
            </a:r>
            <a:r>
              <a:rPr lang="fr-FR" dirty="0"/>
              <a:t> efficient for scanning and </a:t>
            </a:r>
            <a:r>
              <a:rPr lang="fr-FR" dirty="0" err="1"/>
              <a:t>grouping</a:t>
            </a:r>
            <a:r>
              <a:rPr lang="fr-FR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8584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F7D3-0099-4EBB-9C3C-BC64B34F6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078"/>
            <a:ext cx="10515600" cy="5699885"/>
          </a:xfrm>
        </p:spPr>
        <p:txBody>
          <a:bodyPr/>
          <a:lstStyle/>
          <a:p>
            <a:pPr lvl="1"/>
            <a:r>
              <a:rPr lang="fr-FR" dirty="0" err="1"/>
              <a:t>Their</a:t>
            </a:r>
            <a:r>
              <a:rPr lang="fr-FR" dirty="0"/>
              <a:t> vertical orientation </a:t>
            </a:r>
            <a:r>
              <a:rPr lang="fr-FR" dirty="0" err="1"/>
              <a:t>permits</a:t>
            </a:r>
            <a:r>
              <a:rPr lang="fr-FR" dirty="0"/>
              <a:t> more </a:t>
            </a:r>
            <a:r>
              <a:rPr lang="fr-FR" dirty="0" err="1"/>
              <a:t>choices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displayed</a:t>
            </a:r>
            <a:r>
              <a:rPr lang="fr-FR" dirty="0"/>
              <a:t>.</a:t>
            </a:r>
            <a:endParaRPr lang="en-IN" dirty="0"/>
          </a:p>
          <a:p>
            <a:pPr lvl="1"/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for display of </a:t>
            </a:r>
            <a:r>
              <a:rPr lang="fr-FR" dirty="0" err="1"/>
              <a:t>both</a:t>
            </a:r>
            <a:r>
              <a:rPr lang="fr-FR" dirty="0"/>
              <a:t> keyboard </a:t>
            </a:r>
            <a:r>
              <a:rPr lang="fr-FR" dirty="0" err="1"/>
              <a:t>equivalents</a:t>
            </a:r>
            <a:r>
              <a:rPr lang="fr-FR" dirty="0"/>
              <a:t> and </a:t>
            </a:r>
            <a:r>
              <a:rPr lang="fr-FR" dirty="0" err="1"/>
              <a:t>accelerators</a:t>
            </a:r>
            <a:r>
              <a:rPr lang="fr-FR" dirty="0"/>
              <a:t>.</a:t>
            </a:r>
            <a:endParaRPr lang="en-IN" dirty="0"/>
          </a:p>
          <a:p>
            <a:r>
              <a:rPr lang="fr-FR" dirty="0"/>
              <a:t>The </a:t>
            </a:r>
            <a:r>
              <a:rPr lang="fr-FR" dirty="0" err="1"/>
              <a:t>disadvantages</a:t>
            </a:r>
            <a:r>
              <a:rPr lang="fr-FR" dirty="0"/>
              <a:t> of pull-down menus are:</a:t>
            </a:r>
            <a:endParaRPr lang="en-IN" sz="2400" dirty="0"/>
          </a:p>
          <a:p>
            <a:pPr lvl="1"/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require</a:t>
            </a:r>
            <a:r>
              <a:rPr lang="fr-FR" dirty="0"/>
              <a:t> </a:t>
            </a:r>
            <a:r>
              <a:rPr lang="fr-FR" dirty="0" err="1"/>
              <a:t>searching</a:t>
            </a:r>
            <a:r>
              <a:rPr lang="fr-FR" dirty="0"/>
              <a:t> and </a:t>
            </a:r>
            <a:r>
              <a:rPr lang="fr-FR" dirty="0" err="1"/>
              <a:t>selecting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menu </a:t>
            </a:r>
            <a:r>
              <a:rPr lang="fr-FR" dirty="0" err="1"/>
              <a:t>before</a:t>
            </a:r>
            <a:r>
              <a:rPr lang="fr-FR" dirty="0"/>
              <a:t> seeing options.</a:t>
            </a:r>
            <a:endParaRPr lang="en-IN" sz="2000" dirty="0"/>
          </a:p>
          <a:p>
            <a:pPr lvl="1"/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require</a:t>
            </a:r>
            <a:r>
              <a:rPr lang="fr-FR" dirty="0"/>
              <a:t> </a:t>
            </a:r>
            <a:r>
              <a:rPr lang="fr-FR" dirty="0" err="1"/>
              <a:t>looking</a:t>
            </a:r>
            <a:r>
              <a:rPr lang="fr-FR" dirty="0"/>
              <a:t> </a:t>
            </a:r>
            <a:r>
              <a:rPr lang="fr-FR" dirty="0" err="1"/>
              <a:t>away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main </a:t>
            </a:r>
            <a:r>
              <a:rPr lang="fr-FR" dirty="0" err="1"/>
              <a:t>working</a:t>
            </a:r>
            <a:r>
              <a:rPr lang="fr-FR" dirty="0"/>
              <a:t> area to </a:t>
            </a:r>
            <a:r>
              <a:rPr lang="fr-FR" dirty="0" err="1"/>
              <a:t>read</a:t>
            </a:r>
            <a:r>
              <a:rPr lang="fr-FR" dirty="0"/>
              <a:t>.</a:t>
            </a:r>
            <a:endParaRPr lang="en-IN" sz="2000" dirty="0"/>
          </a:p>
          <a:p>
            <a:pPr lvl="1"/>
            <a:r>
              <a:rPr lang="fr-FR" dirty="0"/>
              <a:t>The </a:t>
            </a:r>
            <a:r>
              <a:rPr lang="fr-FR" dirty="0" err="1"/>
              <a:t>require</a:t>
            </a:r>
            <a:r>
              <a:rPr lang="fr-FR" dirty="0"/>
              <a:t> </a:t>
            </a:r>
            <a:r>
              <a:rPr lang="fr-FR" dirty="0" err="1"/>
              <a:t>moving</a:t>
            </a:r>
            <a:r>
              <a:rPr lang="fr-FR" dirty="0"/>
              <a:t> the pointer out of </a:t>
            </a:r>
            <a:r>
              <a:rPr lang="fr-FR" dirty="0" err="1"/>
              <a:t>working</a:t>
            </a:r>
            <a:r>
              <a:rPr lang="fr-FR" dirty="0"/>
              <a:t> area to select (</a:t>
            </a:r>
            <a:r>
              <a:rPr lang="fr-FR" dirty="0" err="1"/>
              <a:t>unless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keyboard </a:t>
            </a:r>
            <a:r>
              <a:rPr lang="fr-FR" dirty="0" err="1"/>
              <a:t>equivalents</a:t>
            </a:r>
            <a:r>
              <a:rPr lang="fr-FR" dirty="0"/>
              <a:t>).</a:t>
            </a:r>
            <a:endParaRPr lang="en-IN" sz="2000" dirty="0"/>
          </a:p>
          <a:p>
            <a:pPr lvl="1"/>
            <a:r>
              <a:rPr lang="fr-FR" dirty="0"/>
              <a:t>The items are </a:t>
            </a:r>
            <a:r>
              <a:rPr lang="fr-FR" dirty="0" err="1"/>
              <a:t>smaller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full-size buttons, </a:t>
            </a:r>
            <a:r>
              <a:rPr lang="fr-FR" dirty="0" err="1"/>
              <a:t>slowing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time.</a:t>
            </a:r>
            <a:endParaRPr lang="en-IN" dirty="0"/>
          </a:p>
        </p:txBody>
      </p:sp>
      <p:pic>
        <p:nvPicPr>
          <p:cNvPr id="4" name="image34.png">
            <a:extLst>
              <a:ext uri="{FF2B5EF4-FFF2-40B4-BE49-F238E27FC236}">
                <a16:creationId xmlns:a16="http://schemas.microsoft.com/office/drawing/2014/main" id="{7F007E36-CB9A-4FFA-8CB6-376BE55136F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0365" y="4426115"/>
            <a:ext cx="4837044" cy="13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131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73EE1-DDDF-416E-9149-3687F5B89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096"/>
            <a:ext cx="10515600" cy="5593867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3. </a:t>
            </a:r>
            <a:r>
              <a:rPr lang="fr-FR" b="1" dirty="0" err="1"/>
              <a:t>Cascading</a:t>
            </a:r>
            <a:r>
              <a:rPr lang="fr-FR" b="1" dirty="0"/>
              <a:t> Menus:</a:t>
            </a:r>
            <a:endParaRPr lang="fr-FR" dirty="0"/>
          </a:p>
          <a:p>
            <a:r>
              <a:rPr lang="fr-FR" dirty="0" err="1"/>
              <a:t>Proper</a:t>
            </a:r>
            <a:r>
              <a:rPr lang="fr-FR" dirty="0"/>
              <a:t> usage:</a:t>
            </a:r>
            <a:endParaRPr lang="en-IN" sz="2400" dirty="0"/>
          </a:p>
          <a:p>
            <a:pPr lvl="1"/>
            <a:r>
              <a:rPr lang="fr-FR" dirty="0"/>
              <a:t>To </a:t>
            </a:r>
            <a:r>
              <a:rPr lang="fr-FR" dirty="0" err="1"/>
              <a:t>reduce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choices</a:t>
            </a:r>
            <a:r>
              <a:rPr lang="fr-FR" dirty="0"/>
              <a:t> </a:t>
            </a:r>
            <a:r>
              <a:rPr lang="fr-FR" dirty="0" err="1"/>
              <a:t>presented</a:t>
            </a:r>
            <a:r>
              <a:rPr lang="fr-FR" dirty="0"/>
              <a:t> </a:t>
            </a:r>
            <a:r>
              <a:rPr lang="fr-FR" dirty="0" err="1"/>
              <a:t>together</a:t>
            </a:r>
            <a:r>
              <a:rPr lang="fr-FR" dirty="0"/>
              <a:t> for </a:t>
            </a:r>
            <a:r>
              <a:rPr lang="fr-FR" dirty="0" err="1"/>
              <a:t>selection</a:t>
            </a:r>
            <a:r>
              <a:rPr lang="fr-FR" dirty="0"/>
              <a:t> (</a:t>
            </a:r>
            <a:r>
              <a:rPr lang="fr-FR" dirty="0" err="1"/>
              <a:t>reduce</a:t>
            </a:r>
            <a:r>
              <a:rPr lang="fr-FR" dirty="0"/>
              <a:t> menu </a:t>
            </a:r>
            <a:r>
              <a:rPr lang="fr-FR" dirty="0" err="1"/>
              <a:t>breadth</a:t>
            </a:r>
            <a:r>
              <a:rPr lang="fr-FR" dirty="0"/>
              <a:t>).</a:t>
            </a:r>
            <a:endParaRPr lang="en-IN" sz="2200" dirty="0"/>
          </a:p>
          <a:p>
            <a:pPr lvl="1"/>
            <a:r>
              <a:rPr lang="fr-FR" dirty="0" err="1"/>
              <a:t>When</a:t>
            </a:r>
            <a:r>
              <a:rPr lang="fr-FR" dirty="0"/>
              <a:t> a </a:t>
            </a:r>
            <a:r>
              <a:rPr lang="fr-FR" dirty="0" err="1"/>
              <a:t>choice</a:t>
            </a:r>
            <a:r>
              <a:rPr lang="fr-FR" dirty="0"/>
              <a:t> leads to a short, </a:t>
            </a:r>
            <a:r>
              <a:rPr lang="fr-FR" dirty="0" err="1"/>
              <a:t>fixed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of single-</a:t>
            </a:r>
            <a:r>
              <a:rPr lang="fr-FR" dirty="0" err="1"/>
              <a:t>choice</a:t>
            </a:r>
            <a:r>
              <a:rPr lang="fr-FR" dirty="0"/>
              <a:t> </a:t>
            </a:r>
            <a:r>
              <a:rPr lang="fr-FR" dirty="0" err="1"/>
              <a:t>properties</a:t>
            </a:r>
            <a:r>
              <a:rPr lang="fr-FR" dirty="0"/>
              <a:t>.</a:t>
            </a:r>
            <a:endParaRPr lang="en-IN" sz="2200" dirty="0"/>
          </a:p>
          <a:p>
            <a:pPr lvl="1"/>
            <a:r>
              <a:rPr lang="fr-FR" dirty="0"/>
              <a:t>To </a:t>
            </a:r>
            <a:r>
              <a:rPr lang="fr-FR" dirty="0" err="1"/>
              <a:t>simplify</a:t>
            </a:r>
            <a:r>
              <a:rPr lang="fr-FR" dirty="0"/>
              <a:t> a </a:t>
            </a:r>
            <a:r>
              <a:rPr lang="fr-FR" dirty="0" err="1"/>
              <a:t>higher-level</a:t>
            </a:r>
            <a:r>
              <a:rPr lang="fr-FR" dirty="0"/>
              <a:t> menu.</a:t>
            </a:r>
            <a:endParaRPr lang="en-IN" sz="2200" dirty="0"/>
          </a:p>
          <a:p>
            <a:pPr lvl="1"/>
            <a:r>
              <a:rPr lang="fr-FR" dirty="0" err="1"/>
              <a:t>Avoid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for </a:t>
            </a:r>
            <a:r>
              <a:rPr lang="fr-FR" dirty="0" err="1"/>
              <a:t>frequent</a:t>
            </a:r>
            <a:r>
              <a:rPr lang="fr-FR" dirty="0"/>
              <a:t>, </a:t>
            </a:r>
            <a:r>
              <a:rPr lang="fr-FR" dirty="0" err="1"/>
              <a:t>repetitive</a:t>
            </a:r>
            <a:r>
              <a:rPr lang="fr-FR" dirty="0"/>
              <a:t> </a:t>
            </a:r>
            <a:r>
              <a:rPr lang="fr-FR" dirty="0" err="1"/>
              <a:t>commands</a:t>
            </a:r>
            <a:r>
              <a:rPr lang="fr-FR" dirty="0"/>
              <a:t>.</a:t>
            </a:r>
            <a:endParaRPr lang="en-IN" sz="2200" dirty="0"/>
          </a:p>
          <a:p>
            <a:r>
              <a:rPr lang="fr-FR" dirty="0"/>
              <a:t>The </a:t>
            </a:r>
            <a:r>
              <a:rPr lang="fr-FR" dirty="0" err="1"/>
              <a:t>advantages</a:t>
            </a:r>
            <a:r>
              <a:rPr lang="fr-FR" dirty="0"/>
              <a:t> of </a:t>
            </a:r>
            <a:r>
              <a:rPr lang="fr-FR" dirty="0" err="1"/>
              <a:t>cascading</a:t>
            </a:r>
            <a:r>
              <a:rPr lang="fr-FR" dirty="0"/>
              <a:t> menus are </a:t>
            </a:r>
            <a:r>
              <a:rPr lang="fr-FR" dirty="0" err="1"/>
              <a:t>that</a:t>
            </a:r>
            <a:r>
              <a:rPr lang="fr-FR" dirty="0"/>
              <a:t>:</a:t>
            </a:r>
            <a:endParaRPr lang="en-IN" sz="2400" dirty="0"/>
          </a:p>
          <a:p>
            <a:pPr lvl="1"/>
            <a:r>
              <a:rPr lang="fr-FR" dirty="0"/>
              <a:t>The top-</a:t>
            </a:r>
            <a:r>
              <a:rPr lang="fr-FR" dirty="0" err="1"/>
              <a:t>level</a:t>
            </a:r>
            <a:r>
              <a:rPr lang="fr-FR" dirty="0"/>
              <a:t> menus are </a:t>
            </a:r>
            <a:r>
              <a:rPr lang="fr-FR" dirty="0" err="1"/>
              <a:t>simplified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choices</a:t>
            </a:r>
            <a:r>
              <a:rPr lang="fr-FR" dirty="0"/>
              <a:t> are </a:t>
            </a:r>
            <a:r>
              <a:rPr lang="fr-FR" dirty="0" err="1"/>
              <a:t>hidden</a:t>
            </a:r>
            <a:r>
              <a:rPr lang="fr-FR" dirty="0"/>
              <a:t>.</a:t>
            </a:r>
            <a:endParaRPr lang="en-IN" sz="2000" dirty="0"/>
          </a:p>
          <a:p>
            <a:pPr lvl="1"/>
            <a:r>
              <a:rPr lang="fr-FR" dirty="0"/>
              <a:t>High-</a:t>
            </a:r>
            <a:r>
              <a:rPr lang="fr-FR" dirty="0" err="1"/>
              <a:t>level</a:t>
            </a:r>
            <a:r>
              <a:rPr lang="fr-FR" dirty="0"/>
              <a:t> command </a:t>
            </a:r>
            <a:r>
              <a:rPr lang="fr-FR" dirty="0" err="1"/>
              <a:t>browsing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easier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subtopics</a:t>
            </a:r>
            <a:r>
              <a:rPr lang="fr-FR" dirty="0"/>
              <a:t> are </a:t>
            </a:r>
            <a:r>
              <a:rPr lang="fr-FR" dirty="0" err="1"/>
              <a:t>hidden</a:t>
            </a:r>
            <a:r>
              <a:rPr lang="fr-FR" dirty="0"/>
              <a:t>.</a:t>
            </a:r>
            <a:endParaRPr lang="en-IN" sz="2400" dirty="0"/>
          </a:p>
          <a:p>
            <a:r>
              <a:rPr lang="fr-FR" dirty="0"/>
              <a:t>The </a:t>
            </a:r>
            <a:r>
              <a:rPr lang="fr-FR" dirty="0" err="1"/>
              <a:t>disadvantages</a:t>
            </a:r>
            <a:r>
              <a:rPr lang="fr-FR" dirty="0"/>
              <a:t> of </a:t>
            </a:r>
            <a:r>
              <a:rPr lang="fr-FR" dirty="0" err="1"/>
              <a:t>cascading</a:t>
            </a:r>
            <a:r>
              <a:rPr lang="fr-FR" dirty="0"/>
              <a:t> menus are:</a:t>
            </a:r>
            <a:endParaRPr lang="en-IN" sz="2400" dirty="0"/>
          </a:p>
          <a:p>
            <a:pPr lvl="1"/>
            <a:r>
              <a:rPr lang="fr-FR" dirty="0"/>
              <a:t>Access to </a:t>
            </a:r>
            <a:r>
              <a:rPr lang="fr-FR" dirty="0" err="1"/>
              <a:t>submenu</a:t>
            </a:r>
            <a:r>
              <a:rPr lang="fr-FR" dirty="0"/>
              <a:t> items </a:t>
            </a:r>
            <a:r>
              <a:rPr lang="fr-FR" dirty="0" err="1"/>
              <a:t>requires</a:t>
            </a:r>
            <a:r>
              <a:rPr lang="fr-FR" dirty="0"/>
              <a:t> more </a:t>
            </a:r>
            <a:r>
              <a:rPr lang="fr-FR" dirty="0" err="1"/>
              <a:t>steps</a:t>
            </a:r>
            <a:r>
              <a:rPr lang="fr-FR" dirty="0"/>
              <a:t>.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1027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7B9A-2138-4C15-A192-4E0EFC9CC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2365"/>
            <a:ext cx="10515600" cy="5474598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fr-FR" b="1" dirty="0"/>
              <a:t>4. Pop-up Menus</a:t>
            </a:r>
            <a:endParaRPr lang="en-IN" dirty="0"/>
          </a:p>
          <a:p>
            <a:r>
              <a:rPr lang="fr-FR" dirty="0"/>
              <a:t>Use to </a:t>
            </a:r>
            <a:r>
              <a:rPr lang="fr-FR" dirty="0" err="1"/>
              <a:t>present</a:t>
            </a:r>
            <a:r>
              <a:rPr lang="fr-FR" dirty="0"/>
              <a:t> alternatives or </a:t>
            </a:r>
            <a:r>
              <a:rPr lang="fr-FR" dirty="0" err="1"/>
              <a:t>choices</a:t>
            </a:r>
            <a:r>
              <a:rPr lang="fr-FR" dirty="0"/>
              <a:t> </a:t>
            </a:r>
            <a:r>
              <a:rPr lang="fr-FR" dirty="0" err="1"/>
              <a:t>within</a:t>
            </a:r>
            <a:r>
              <a:rPr lang="fr-FR" dirty="0"/>
              <a:t> the </a:t>
            </a:r>
            <a:r>
              <a:rPr lang="fr-FR" dirty="0" err="1"/>
              <a:t>context</a:t>
            </a:r>
            <a:r>
              <a:rPr lang="fr-FR" dirty="0"/>
              <a:t> of the </a:t>
            </a:r>
            <a:r>
              <a:rPr lang="fr-FR" dirty="0" err="1"/>
              <a:t>task</a:t>
            </a:r>
            <a:r>
              <a:rPr lang="fr-FR" dirty="0"/>
              <a:t>.</a:t>
            </a:r>
            <a:endParaRPr lang="en-IN" sz="2400" dirty="0"/>
          </a:p>
          <a:p>
            <a:r>
              <a:rPr lang="fr-FR" dirty="0"/>
              <a:t>The </a:t>
            </a:r>
            <a:r>
              <a:rPr lang="fr-FR" dirty="0" err="1"/>
              <a:t>advantages</a:t>
            </a:r>
            <a:r>
              <a:rPr lang="fr-FR" dirty="0"/>
              <a:t> of pop-up menus are:</a:t>
            </a:r>
            <a:endParaRPr lang="en-IN" sz="2400" dirty="0"/>
          </a:p>
          <a:p>
            <a:pPr lvl="1"/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appear</a:t>
            </a:r>
            <a:r>
              <a:rPr lang="fr-FR" dirty="0"/>
              <a:t> in the </a:t>
            </a:r>
            <a:r>
              <a:rPr lang="fr-FR" dirty="0" err="1"/>
              <a:t>working</a:t>
            </a:r>
            <a:r>
              <a:rPr lang="fr-FR" dirty="0"/>
              <a:t> area.</a:t>
            </a:r>
            <a:endParaRPr lang="en-IN" sz="2000" dirty="0"/>
          </a:p>
          <a:p>
            <a:pPr lvl="1"/>
            <a:r>
              <a:rPr lang="fr-FR" dirty="0" err="1"/>
              <a:t>They</a:t>
            </a:r>
            <a:r>
              <a:rPr lang="fr-FR" dirty="0"/>
              <a:t> do not use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not </a:t>
            </a:r>
            <a:r>
              <a:rPr lang="fr-FR" dirty="0" err="1"/>
              <a:t>displayed</a:t>
            </a:r>
            <a:r>
              <a:rPr lang="fr-FR" dirty="0"/>
              <a:t>.</a:t>
            </a:r>
            <a:endParaRPr lang="en-IN" sz="2000" dirty="0"/>
          </a:p>
          <a:p>
            <a:pPr lvl="1"/>
            <a:r>
              <a:rPr lang="fr-FR" dirty="0"/>
              <a:t>No pointer </a:t>
            </a:r>
            <a:r>
              <a:rPr lang="fr-FR" dirty="0" err="1"/>
              <a:t>movement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needed</a:t>
            </a:r>
            <a:r>
              <a:rPr lang="fr-FR" dirty="0"/>
              <a:t> if </a:t>
            </a:r>
            <a:r>
              <a:rPr lang="fr-FR" dirty="0" err="1"/>
              <a:t>selected</a:t>
            </a:r>
            <a:r>
              <a:rPr lang="fr-FR" dirty="0"/>
              <a:t> by </a:t>
            </a:r>
            <a:r>
              <a:rPr lang="fr-FR" dirty="0" err="1"/>
              <a:t>button</a:t>
            </a:r>
            <a:r>
              <a:rPr lang="fr-FR" dirty="0"/>
              <a:t>.</a:t>
            </a:r>
            <a:endParaRPr lang="en-IN" sz="2000" dirty="0"/>
          </a:p>
        </p:txBody>
      </p:sp>
      <p:pic>
        <p:nvPicPr>
          <p:cNvPr id="4" name="image35.jpeg">
            <a:extLst>
              <a:ext uri="{FF2B5EF4-FFF2-40B4-BE49-F238E27FC236}">
                <a16:creationId xmlns:a16="http://schemas.microsoft.com/office/drawing/2014/main" id="{9B6FFBE6-B6DF-43B9-9CE3-68A5FFBD5AB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0209" y="681037"/>
            <a:ext cx="2769703" cy="166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151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23489-95E4-4637-BE34-7EF3DA398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096"/>
            <a:ext cx="10515600" cy="5593867"/>
          </a:xfrm>
        </p:spPr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disadvantages</a:t>
            </a:r>
            <a:r>
              <a:rPr lang="fr-FR" dirty="0"/>
              <a:t> of pop-up menus are:</a:t>
            </a:r>
            <a:endParaRPr lang="en-IN" sz="2400" dirty="0"/>
          </a:p>
          <a:p>
            <a:pPr lvl="1"/>
            <a:r>
              <a:rPr lang="fr-FR" dirty="0" err="1"/>
              <a:t>Their</a:t>
            </a:r>
            <a:r>
              <a:rPr lang="fr-FR" dirty="0"/>
              <a:t> existence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learned</a:t>
            </a:r>
            <a:r>
              <a:rPr lang="fr-FR" dirty="0"/>
              <a:t> and </a:t>
            </a:r>
            <a:r>
              <a:rPr lang="fr-FR" dirty="0" err="1"/>
              <a:t>remembered</a:t>
            </a:r>
            <a:r>
              <a:rPr lang="fr-FR" dirty="0"/>
              <a:t>.</a:t>
            </a:r>
            <a:endParaRPr lang="en-IN" sz="2000" dirty="0"/>
          </a:p>
          <a:p>
            <a:pPr lvl="1"/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require</a:t>
            </a:r>
            <a:r>
              <a:rPr lang="fr-FR" dirty="0"/>
              <a:t> a </a:t>
            </a:r>
            <a:r>
              <a:rPr lang="fr-FR" dirty="0" err="1"/>
              <a:t>special</a:t>
            </a:r>
            <a:r>
              <a:rPr lang="fr-FR" dirty="0"/>
              <a:t> action to </a:t>
            </a:r>
            <a:r>
              <a:rPr lang="fr-FR" dirty="0" err="1"/>
              <a:t>see</a:t>
            </a:r>
            <a:r>
              <a:rPr lang="fr-FR" dirty="0"/>
              <a:t> the menu (mouse click).</a:t>
            </a:r>
            <a:endParaRPr lang="en-IN" sz="2000" dirty="0"/>
          </a:p>
          <a:p>
            <a:pPr lvl="1"/>
            <a:r>
              <a:rPr lang="fr-FR" dirty="0"/>
              <a:t>Items are </a:t>
            </a:r>
            <a:r>
              <a:rPr lang="fr-FR" dirty="0" err="1"/>
              <a:t>smaller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full-size buttons, </a:t>
            </a:r>
            <a:r>
              <a:rPr lang="fr-FR" dirty="0" err="1"/>
              <a:t>slowing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time.</a:t>
            </a:r>
            <a:endParaRPr lang="en-IN" sz="2000" dirty="0"/>
          </a:p>
          <a:p>
            <a:pPr lvl="1"/>
            <a:r>
              <a:rPr lang="fr-FR" dirty="0" err="1"/>
              <a:t>Their</a:t>
            </a:r>
            <a:r>
              <a:rPr lang="fr-FR" dirty="0"/>
              <a:t> display locations </a:t>
            </a:r>
            <a:r>
              <a:rPr lang="fr-FR" dirty="0" err="1"/>
              <a:t>may</a:t>
            </a:r>
            <a:r>
              <a:rPr lang="fr-FR" dirty="0"/>
              <a:t> not </a:t>
            </a:r>
            <a:r>
              <a:rPr lang="fr-FR" dirty="0" err="1"/>
              <a:t>be</a:t>
            </a:r>
            <a:r>
              <a:rPr lang="fr-FR" dirty="0"/>
              <a:t> consistent.</a:t>
            </a:r>
            <a:endParaRPr lang="en-IN" sz="2000" dirty="0"/>
          </a:p>
          <a:p>
            <a:endParaRPr lang="en-IN" dirty="0"/>
          </a:p>
        </p:txBody>
      </p:sp>
      <p:pic>
        <p:nvPicPr>
          <p:cNvPr id="4" name="image36.png">
            <a:extLst>
              <a:ext uri="{FF2B5EF4-FFF2-40B4-BE49-F238E27FC236}">
                <a16:creationId xmlns:a16="http://schemas.microsoft.com/office/drawing/2014/main" id="{6BD57331-8083-43FC-A40A-63107E0F330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2817" y="3141745"/>
            <a:ext cx="2186609" cy="168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459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92EB4-D926-434D-A81A-7CB582192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6348"/>
            <a:ext cx="10515600" cy="5580615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5. Tear-off Menus</a:t>
            </a:r>
            <a:endParaRPr lang="en-IN" dirty="0"/>
          </a:p>
          <a:p>
            <a:r>
              <a:rPr lang="fr-FR" dirty="0"/>
              <a:t>It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called</a:t>
            </a:r>
            <a:r>
              <a:rPr lang="fr-FR" dirty="0"/>
              <a:t> a </a:t>
            </a:r>
            <a:r>
              <a:rPr lang="fr-FR" dirty="0" err="1"/>
              <a:t>pushpin</a:t>
            </a:r>
            <a:r>
              <a:rPr lang="fr-FR" dirty="0"/>
              <a:t>, </a:t>
            </a:r>
            <a:r>
              <a:rPr lang="fr-FR" dirty="0" err="1"/>
              <a:t>detachable</a:t>
            </a:r>
            <a:r>
              <a:rPr lang="fr-FR" dirty="0"/>
              <a:t>, or roll-up menu.</a:t>
            </a:r>
          </a:p>
          <a:p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purpose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present</a:t>
            </a:r>
            <a:r>
              <a:rPr lang="fr-FR" dirty="0"/>
              <a:t> alternatives or </a:t>
            </a:r>
            <a:r>
              <a:rPr lang="fr-FR" dirty="0" err="1"/>
              <a:t>choices</a:t>
            </a:r>
            <a:r>
              <a:rPr lang="fr-FR" dirty="0"/>
              <a:t> to the user </a:t>
            </a:r>
            <a:r>
              <a:rPr lang="fr-FR" dirty="0" err="1"/>
              <a:t>that</a:t>
            </a:r>
            <a:r>
              <a:rPr lang="fr-FR" dirty="0"/>
              <a:t> are </a:t>
            </a:r>
            <a:r>
              <a:rPr lang="fr-FR" dirty="0" err="1"/>
              <a:t>frequently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and </a:t>
            </a:r>
            <a:r>
              <a:rPr lang="fr-FR" dirty="0" err="1"/>
              <a:t>rarely</a:t>
            </a:r>
            <a:r>
              <a:rPr lang="fr-FR" dirty="0"/>
              <a:t> </a:t>
            </a:r>
            <a:r>
              <a:rPr lang="fr-FR" dirty="0" err="1"/>
              <a:t>changing</a:t>
            </a:r>
            <a:r>
              <a:rPr lang="fr-FR" dirty="0"/>
              <a:t> in content.</a:t>
            </a:r>
            <a:endParaRPr lang="en-IN" sz="2400" dirty="0"/>
          </a:p>
          <a:p>
            <a:r>
              <a:rPr lang="fr-FR" dirty="0"/>
              <a:t>Follow all relevant guidelines for pull-down menus.</a:t>
            </a:r>
            <a:endParaRPr lang="en-IN" sz="2400" dirty="0"/>
          </a:p>
          <a:p>
            <a:r>
              <a:rPr lang="fr-FR" dirty="0" err="1"/>
              <a:t>Advantages</a:t>
            </a:r>
            <a:r>
              <a:rPr lang="fr-FR" dirty="0"/>
              <a:t>/</a:t>
            </a:r>
            <a:r>
              <a:rPr lang="fr-FR" dirty="0" err="1"/>
              <a:t>disadvantages</a:t>
            </a:r>
            <a:r>
              <a:rPr lang="fr-FR" dirty="0"/>
              <a:t>. </a:t>
            </a:r>
          </a:p>
          <a:p>
            <a:pPr lvl="1"/>
            <a:r>
              <a:rPr lang="fr-FR" dirty="0"/>
              <a:t>No 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consumed</a:t>
            </a:r>
            <a:r>
              <a:rPr lang="fr-FR" dirty="0"/>
              <a:t> on the screen </a:t>
            </a:r>
            <a:r>
              <a:rPr lang="fr-FR" dirty="0" err="1"/>
              <a:t>when</a:t>
            </a:r>
            <a:r>
              <a:rPr lang="fr-FR" dirty="0"/>
              <a:t> the menu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needed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needed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can </a:t>
            </a:r>
            <a:r>
              <a:rPr lang="fr-FR" dirty="0" err="1"/>
              <a:t>remain</a:t>
            </a:r>
            <a:r>
              <a:rPr lang="fr-FR" dirty="0"/>
              <a:t> </a:t>
            </a:r>
            <a:r>
              <a:rPr lang="fr-FR" dirty="0" err="1"/>
              <a:t>continuously</a:t>
            </a:r>
            <a:r>
              <a:rPr lang="fr-FR" dirty="0"/>
              <a:t> </a:t>
            </a:r>
            <a:r>
              <a:rPr lang="fr-FR" dirty="0" err="1"/>
              <a:t>displayed</a:t>
            </a:r>
            <a:r>
              <a:rPr lang="fr-FR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76626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0AAF7-AB33-4803-A5EC-625474BF8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3826"/>
            <a:ext cx="10515600" cy="5713137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6. </a:t>
            </a:r>
            <a:r>
              <a:rPr lang="fr-FR" b="1" dirty="0" err="1"/>
              <a:t>Iconic</a:t>
            </a:r>
            <a:r>
              <a:rPr lang="fr-FR" b="1" dirty="0"/>
              <a:t> Menus</a:t>
            </a:r>
            <a:r>
              <a:rPr lang="en-IN" b="1" dirty="0"/>
              <a:t>:</a:t>
            </a:r>
            <a:endParaRPr lang="en-IN" dirty="0"/>
          </a:p>
          <a:p>
            <a:r>
              <a:rPr lang="fr-FR" dirty="0"/>
              <a:t>Use to </a:t>
            </a:r>
            <a:r>
              <a:rPr lang="fr-FR" dirty="0" err="1"/>
              <a:t>remind</a:t>
            </a:r>
            <a:r>
              <a:rPr lang="fr-FR" dirty="0"/>
              <a:t> </a:t>
            </a:r>
            <a:r>
              <a:rPr lang="fr-FR" dirty="0" err="1"/>
              <a:t>users</a:t>
            </a:r>
            <a:r>
              <a:rPr lang="fr-FR" dirty="0"/>
              <a:t> of the </a:t>
            </a:r>
            <a:r>
              <a:rPr lang="fr-FR" dirty="0" err="1"/>
              <a:t>functions</a:t>
            </a:r>
            <a:r>
              <a:rPr lang="fr-FR" dirty="0"/>
              <a:t>, </a:t>
            </a:r>
            <a:r>
              <a:rPr lang="fr-FR" dirty="0" err="1"/>
              <a:t>commands</a:t>
            </a:r>
            <a:r>
              <a:rPr lang="fr-FR" dirty="0"/>
              <a:t>, </a:t>
            </a:r>
            <a:r>
              <a:rPr lang="fr-FR" dirty="0" err="1"/>
              <a:t>attributes</a:t>
            </a:r>
            <a:r>
              <a:rPr lang="fr-FR" dirty="0"/>
              <a:t>, or application </a:t>
            </a:r>
            <a:r>
              <a:rPr lang="fr-FR" dirty="0" err="1"/>
              <a:t>choices</a:t>
            </a:r>
            <a:r>
              <a:rPr lang="fr-FR" dirty="0"/>
              <a:t> </a:t>
            </a:r>
            <a:r>
              <a:rPr lang="fr-FR" dirty="0" err="1"/>
              <a:t>available</a:t>
            </a:r>
            <a:r>
              <a:rPr lang="fr-FR" dirty="0"/>
              <a:t>.</a:t>
            </a:r>
            <a:endParaRPr lang="en-IN" sz="2400" dirty="0"/>
          </a:p>
          <a:p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icons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:</a:t>
            </a:r>
            <a:endParaRPr lang="en-IN" sz="2400" dirty="0"/>
          </a:p>
          <a:p>
            <a:pPr lvl="1"/>
            <a:r>
              <a:rPr lang="fr-FR" dirty="0"/>
              <a:t>Help </a:t>
            </a:r>
            <a:r>
              <a:rPr lang="fr-FR" dirty="0" err="1"/>
              <a:t>enhance</a:t>
            </a:r>
            <a:r>
              <a:rPr lang="fr-FR" dirty="0"/>
              <a:t> recognition and </a:t>
            </a:r>
            <a:r>
              <a:rPr lang="fr-FR" dirty="0" err="1"/>
              <a:t>hasten</a:t>
            </a:r>
            <a:r>
              <a:rPr lang="fr-FR" dirty="0"/>
              <a:t> option </a:t>
            </a:r>
            <a:r>
              <a:rPr lang="fr-FR" dirty="0" err="1"/>
              <a:t>selection</a:t>
            </a:r>
            <a:r>
              <a:rPr lang="fr-FR" dirty="0"/>
              <a:t>.</a:t>
            </a:r>
            <a:endParaRPr lang="en-IN" sz="2200" dirty="0"/>
          </a:p>
          <a:p>
            <a:pPr lvl="1"/>
            <a:r>
              <a:rPr lang="fr-FR" dirty="0"/>
              <a:t>Are </a:t>
            </a:r>
            <a:r>
              <a:rPr lang="fr-FR" dirty="0" err="1"/>
              <a:t>concrete</a:t>
            </a:r>
            <a:r>
              <a:rPr lang="fr-FR" dirty="0"/>
              <a:t> and </a:t>
            </a:r>
            <a:r>
              <a:rPr lang="fr-FR" dirty="0" err="1"/>
              <a:t>meaningful</a:t>
            </a:r>
            <a:r>
              <a:rPr lang="fr-FR" dirty="0"/>
              <a:t>.</a:t>
            </a:r>
            <a:endParaRPr lang="en-IN" sz="2200" dirty="0"/>
          </a:p>
          <a:p>
            <a:pPr lvl="1"/>
            <a:r>
              <a:rPr lang="fr-FR" dirty="0" err="1"/>
              <a:t>Clearly</a:t>
            </a:r>
            <a:r>
              <a:rPr lang="fr-FR" dirty="0"/>
              <a:t> </a:t>
            </a:r>
            <a:r>
              <a:rPr lang="fr-FR" dirty="0" err="1"/>
              <a:t>represent</a:t>
            </a:r>
            <a:r>
              <a:rPr lang="fr-FR" dirty="0"/>
              <a:t> </a:t>
            </a:r>
            <a:r>
              <a:rPr lang="fr-FR" dirty="0" err="1"/>
              <a:t>choices</a:t>
            </a:r>
            <a:endParaRPr lang="en-IN" dirty="0"/>
          </a:p>
        </p:txBody>
      </p:sp>
      <p:pic>
        <p:nvPicPr>
          <p:cNvPr id="4" name="image37.jpeg">
            <a:extLst>
              <a:ext uri="{FF2B5EF4-FFF2-40B4-BE49-F238E27FC236}">
                <a16:creationId xmlns:a16="http://schemas.microsoft.com/office/drawing/2014/main" id="{D398566F-9C8E-425E-99DA-957E0F28174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5982" y="3822837"/>
            <a:ext cx="3326295" cy="96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504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B04AB-9F41-4259-B9A6-5485D581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5617"/>
            <a:ext cx="10515600" cy="5461346"/>
          </a:xfrm>
        </p:spPr>
        <p:txBody>
          <a:bodyPr/>
          <a:lstStyle/>
          <a:p>
            <a:pPr marL="0" indent="0">
              <a:buNone/>
            </a:pPr>
            <a:r>
              <a:rPr lang="fr-FR" b="1" dirty="0" err="1"/>
              <a:t>Advantages</a:t>
            </a:r>
            <a:r>
              <a:rPr lang="fr-FR" b="1" dirty="0"/>
              <a:t>/</a:t>
            </a:r>
            <a:r>
              <a:rPr lang="fr-FR" b="1" dirty="0" err="1"/>
              <a:t>disadvantages</a:t>
            </a:r>
            <a:r>
              <a:rPr lang="fr-FR" b="1" dirty="0"/>
              <a:t>:</a:t>
            </a:r>
            <a:endParaRPr lang="en-IN" b="1" dirty="0"/>
          </a:p>
          <a:p>
            <a:r>
              <a:rPr lang="fr-FR" dirty="0"/>
              <a:t>Pictures help </a:t>
            </a:r>
            <a:r>
              <a:rPr lang="fr-FR" dirty="0" err="1"/>
              <a:t>facilitate</a:t>
            </a:r>
            <a:r>
              <a:rPr lang="fr-FR" dirty="0"/>
              <a:t> memory of applications, and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larger</a:t>
            </a:r>
            <a:r>
              <a:rPr lang="fr-FR" dirty="0"/>
              <a:t> size </a:t>
            </a:r>
            <a:r>
              <a:rPr lang="fr-FR" dirty="0" err="1"/>
              <a:t>increases</a:t>
            </a:r>
            <a:r>
              <a:rPr lang="fr-FR" dirty="0"/>
              <a:t> speed of </a:t>
            </a:r>
            <a:r>
              <a:rPr lang="fr-FR" dirty="0" err="1"/>
              <a:t>selection</a:t>
            </a:r>
            <a:r>
              <a:rPr lang="fr-FR" dirty="0"/>
              <a:t>. </a:t>
            </a:r>
          </a:p>
          <a:p>
            <a:r>
              <a:rPr lang="fr-FR" dirty="0"/>
              <a:t>Pictures consume </a:t>
            </a:r>
            <a:r>
              <a:rPr lang="fr-FR" dirty="0" err="1"/>
              <a:t>considerably</a:t>
            </a:r>
            <a:r>
              <a:rPr lang="fr-FR" dirty="0"/>
              <a:t> more screen 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, and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difficult</a:t>
            </a:r>
            <a:r>
              <a:rPr lang="fr-FR" dirty="0"/>
              <a:t> to </a:t>
            </a:r>
            <a:r>
              <a:rPr lang="fr-FR" dirty="0" err="1"/>
              <a:t>organize</a:t>
            </a:r>
            <a:r>
              <a:rPr lang="fr-FR" dirty="0"/>
              <a:t> for scanning </a:t>
            </a:r>
            <a:r>
              <a:rPr lang="fr-FR" dirty="0" err="1"/>
              <a:t>efficiency</a:t>
            </a:r>
            <a:r>
              <a:rPr lang="fr-FR" dirty="0"/>
              <a:t>.</a:t>
            </a:r>
            <a:endParaRPr lang="en-IN" sz="2400" dirty="0"/>
          </a:p>
          <a:p>
            <a:r>
              <a:rPr lang="fr-FR" dirty="0"/>
              <a:t>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meaningful</a:t>
            </a:r>
            <a:r>
              <a:rPr lang="fr-FR" dirty="0"/>
              <a:t> </a:t>
            </a:r>
            <a:r>
              <a:rPr lang="fr-FR" dirty="0" err="1"/>
              <a:t>icons</a:t>
            </a:r>
            <a:r>
              <a:rPr lang="fr-FR" dirty="0"/>
              <a:t> </a:t>
            </a:r>
            <a:r>
              <a:rPr lang="fr-FR" dirty="0" err="1"/>
              <a:t>requires</a:t>
            </a:r>
            <a:r>
              <a:rPr lang="fr-FR" dirty="0"/>
              <a:t> </a:t>
            </a:r>
            <a:r>
              <a:rPr lang="fr-FR" dirty="0" err="1"/>
              <a:t>special</a:t>
            </a:r>
            <a:r>
              <a:rPr lang="fr-FR" dirty="0"/>
              <a:t> </a:t>
            </a:r>
            <a:r>
              <a:rPr lang="fr-FR" dirty="0" err="1"/>
              <a:t>skills</a:t>
            </a:r>
            <a:r>
              <a:rPr lang="fr-FR" dirty="0"/>
              <a:t> and an </a:t>
            </a:r>
            <a:r>
              <a:rPr lang="fr-FR" dirty="0" err="1"/>
              <a:t>extended</a:t>
            </a:r>
            <a:r>
              <a:rPr lang="fr-FR" dirty="0"/>
              <a:t> </a:t>
            </a:r>
            <a:r>
              <a:rPr lang="fr-FR" dirty="0" err="1"/>
              <a:t>amount</a:t>
            </a:r>
            <a:r>
              <a:rPr lang="fr-FR" dirty="0"/>
              <a:t> of time. </a:t>
            </a:r>
          </a:p>
          <a:p>
            <a:r>
              <a:rPr lang="fr-FR" dirty="0" err="1"/>
              <a:t>Iconic</a:t>
            </a:r>
            <a:r>
              <a:rPr lang="fr-FR" dirty="0"/>
              <a:t> menus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designate</a:t>
            </a:r>
            <a:r>
              <a:rPr lang="fr-FR" dirty="0"/>
              <a:t> applications or </a:t>
            </a:r>
            <a:r>
              <a:rPr lang="fr-FR" dirty="0" err="1"/>
              <a:t>special</a:t>
            </a:r>
            <a:r>
              <a:rPr lang="fr-FR" dirty="0"/>
              <a:t> </a:t>
            </a:r>
            <a:r>
              <a:rPr lang="fr-FR" dirty="0" err="1"/>
              <a:t>functions</a:t>
            </a:r>
            <a:r>
              <a:rPr lang="fr-FR" dirty="0"/>
              <a:t> </a:t>
            </a:r>
            <a:r>
              <a:rPr lang="fr-FR" dirty="0" err="1"/>
              <a:t>within</a:t>
            </a:r>
            <a:r>
              <a:rPr lang="fr-FR" dirty="0"/>
              <a:t> an application.</a:t>
            </a:r>
            <a:endParaRPr lang="en-IN" sz="2400" dirty="0"/>
          </a:p>
          <a:p>
            <a:r>
              <a:rPr lang="fr-FR" dirty="0" err="1"/>
              <a:t>Icons</a:t>
            </a:r>
            <a:r>
              <a:rPr lang="fr-FR" dirty="0"/>
              <a:t>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meaningful</a:t>
            </a:r>
            <a:r>
              <a:rPr lang="fr-FR" dirty="0"/>
              <a:t> and </a:t>
            </a:r>
            <a:r>
              <a:rPr lang="fr-FR" dirty="0" err="1"/>
              <a:t>clear</a:t>
            </a:r>
            <a:r>
              <a:rPr lang="fr-FR" dirty="0"/>
              <a:t>.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help </a:t>
            </a:r>
            <a:r>
              <a:rPr lang="fr-FR" dirty="0" err="1"/>
              <a:t>enhance</a:t>
            </a:r>
            <a:r>
              <a:rPr lang="fr-FR" dirty="0"/>
              <a:t> recognition and </a:t>
            </a:r>
            <a:r>
              <a:rPr lang="fr-FR" dirty="0" err="1"/>
              <a:t>hasten</a:t>
            </a:r>
            <a:r>
              <a:rPr lang="fr-FR" dirty="0"/>
              <a:t> option </a:t>
            </a:r>
            <a:r>
              <a:rPr lang="fr-FR" dirty="0" err="1"/>
              <a:t>selection</a:t>
            </a:r>
            <a:r>
              <a:rPr lang="fr-FR" dirty="0"/>
              <a:t>.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99508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7B56-97A8-4471-8B62-FB9DA10F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NAVIGATION AND SELECTION: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378AF-9A09-4382-BD3B-A057D9953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010"/>
            <a:ext cx="10515600" cy="4784034"/>
          </a:xfrm>
        </p:spPr>
        <p:txBody>
          <a:bodyPr>
            <a:normAutofit lnSpcReduction="10000"/>
          </a:bodyPr>
          <a:lstStyle/>
          <a:p>
            <a:r>
              <a:rPr lang="fr-FR" dirty="0"/>
              <a:t>General:</a:t>
            </a:r>
          </a:p>
          <a:p>
            <a:pPr lvl="1"/>
            <a:r>
              <a:rPr lang="fr-FR" dirty="0"/>
              <a:t>Permit multiple </a:t>
            </a:r>
            <a:r>
              <a:rPr lang="fr-FR" dirty="0" err="1"/>
              <a:t>methods</a:t>
            </a:r>
            <a:r>
              <a:rPr lang="fr-FR" dirty="0"/>
              <a:t> for </a:t>
            </a:r>
            <a:r>
              <a:rPr lang="fr-FR" dirty="0" err="1"/>
              <a:t>selecting</a:t>
            </a:r>
            <a:r>
              <a:rPr lang="fr-FR" dirty="0"/>
              <a:t> </a:t>
            </a:r>
            <a:r>
              <a:rPr lang="fr-FR" dirty="0" err="1"/>
              <a:t>commands</a:t>
            </a:r>
            <a:r>
              <a:rPr lang="fr-FR" dirty="0"/>
              <a:t>.</a:t>
            </a:r>
            <a:endParaRPr lang="en-IN" dirty="0"/>
          </a:p>
          <a:p>
            <a:r>
              <a:rPr lang="fr-FR" dirty="0"/>
              <a:t>Keyboard </a:t>
            </a:r>
            <a:r>
              <a:rPr lang="fr-FR" dirty="0" err="1"/>
              <a:t>equivalents</a:t>
            </a:r>
            <a:r>
              <a:rPr lang="fr-FR" dirty="0"/>
              <a:t>:</a:t>
            </a:r>
            <a:endParaRPr lang="en-IN" sz="2400" dirty="0"/>
          </a:p>
          <a:p>
            <a:pPr lvl="1"/>
            <a:r>
              <a:rPr lang="fr-FR" dirty="0" err="1"/>
              <a:t>Assign</a:t>
            </a:r>
            <a:r>
              <a:rPr lang="fr-FR" dirty="0"/>
              <a:t> a </a:t>
            </a:r>
            <a:r>
              <a:rPr lang="fr-FR" dirty="0" err="1"/>
              <a:t>mnemonic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command.</a:t>
            </a:r>
            <a:endParaRPr lang="en-IN" sz="2200" dirty="0"/>
          </a:p>
          <a:p>
            <a:pPr lvl="1"/>
            <a:r>
              <a:rPr lang="fr-FR" dirty="0"/>
              <a:t>A </a:t>
            </a:r>
            <a:r>
              <a:rPr lang="fr-FR" dirty="0" err="1"/>
              <a:t>mnemonic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as </a:t>
            </a:r>
            <a:r>
              <a:rPr lang="fr-FR" dirty="0" err="1"/>
              <a:t>meaningful</a:t>
            </a:r>
            <a:r>
              <a:rPr lang="fr-FR" dirty="0"/>
              <a:t> as possible. Use:</a:t>
            </a:r>
            <a:endParaRPr lang="en-IN" sz="2200" dirty="0"/>
          </a:p>
          <a:p>
            <a:pPr lvl="2"/>
            <a:r>
              <a:rPr lang="fr-FR" dirty="0"/>
              <a:t>The first </a:t>
            </a:r>
            <a:r>
              <a:rPr lang="fr-FR" dirty="0" err="1"/>
              <a:t>letter</a:t>
            </a:r>
            <a:r>
              <a:rPr lang="fr-FR" dirty="0"/>
              <a:t> of the command, or if duplications </a:t>
            </a:r>
            <a:r>
              <a:rPr lang="fr-FR" dirty="0" err="1"/>
              <a:t>exist</a:t>
            </a:r>
            <a:r>
              <a:rPr lang="fr-FR" dirty="0"/>
              <a:t>,</a:t>
            </a:r>
            <a:endParaRPr lang="en-IN" sz="1800" dirty="0"/>
          </a:p>
          <a:p>
            <a:pPr lvl="2"/>
            <a:r>
              <a:rPr lang="fr-FR" dirty="0"/>
              <a:t>The first </a:t>
            </a:r>
            <a:r>
              <a:rPr lang="fr-FR" dirty="0" err="1"/>
              <a:t>letter</a:t>
            </a:r>
            <a:r>
              <a:rPr lang="fr-FR" dirty="0"/>
              <a:t> of </a:t>
            </a:r>
            <a:r>
              <a:rPr lang="fr-FR" dirty="0" err="1"/>
              <a:t>another</a:t>
            </a:r>
            <a:r>
              <a:rPr lang="fr-FR" dirty="0"/>
              <a:t> </a:t>
            </a:r>
            <a:r>
              <a:rPr lang="fr-FR" dirty="0" err="1"/>
              <a:t>word</a:t>
            </a:r>
            <a:r>
              <a:rPr lang="fr-FR" dirty="0"/>
              <a:t> in the command, or</a:t>
            </a:r>
            <a:endParaRPr lang="en-IN" sz="1800" dirty="0"/>
          </a:p>
          <a:p>
            <a:pPr lvl="2"/>
            <a:r>
              <a:rPr lang="fr-FR" dirty="0" err="1"/>
              <a:t>Another</a:t>
            </a:r>
            <a:r>
              <a:rPr lang="fr-FR" dirty="0"/>
              <a:t> </a:t>
            </a:r>
            <a:r>
              <a:rPr lang="fr-FR" dirty="0" err="1"/>
              <a:t>significant</a:t>
            </a:r>
            <a:r>
              <a:rPr lang="fr-FR" dirty="0"/>
              <a:t> consonant in the command.</a:t>
            </a:r>
            <a:endParaRPr lang="en-IN" sz="1800" dirty="0"/>
          </a:p>
          <a:p>
            <a:pPr lvl="1"/>
            <a:r>
              <a:rPr lang="fr-FR" dirty="0"/>
              <a:t>For standard </a:t>
            </a:r>
            <a:r>
              <a:rPr lang="fr-FR" dirty="0" err="1"/>
              <a:t>commands</a:t>
            </a:r>
            <a:r>
              <a:rPr lang="fr-FR" dirty="0"/>
              <a:t>, use </a:t>
            </a:r>
            <a:r>
              <a:rPr lang="fr-FR" dirty="0" err="1"/>
              <a:t>mnemonics</a:t>
            </a:r>
            <a:r>
              <a:rPr lang="fr-FR" dirty="0"/>
              <a:t> </a:t>
            </a:r>
            <a:r>
              <a:rPr lang="fr-FR" dirty="0" err="1"/>
              <a:t>provided</a:t>
            </a:r>
            <a:r>
              <a:rPr lang="fr-FR" dirty="0"/>
              <a:t> by the </a:t>
            </a:r>
            <a:r>
              <a:rPr lang="fr-FR" dirty="0" err="1"/>
              <a:t>tool</a:t>
            </a:r>
            <a:r>
              <a:rPr lang="fr-FR" dirty="0"/>
              <a:t> set.</a:t>
            </a:r>
            <a:endParaRPr lang="en-IN" sz="2200" dirty="0"/>
          </a:p>
          <a:p>
            <a:r>
              <a:rPr lang="fr-FR" dirty="0"/>
              <a:t>Keyboard </a:t>
            </a:r>
            <a:r>
              <a:rPr lang="fr-FR" dirty="0" err="1"/>
              <a:t>accelerators</a:t>
            </a:r>
            <a:r>
              <a:rPr lang="fr-FR" dirty="0"/>
              <a:t>:</a:t>
            </a:r>
            <a:endParaRPr lang="en-IN" sz="2400" dirty="0"/>
          </a:p>
          <a:p>
            <a:pPr lvl="1"/>
            <a:r>
              <a:rPr lang="fr-FR" dirty="0" err="1"/>
              <a:t>Assign</a:t>
            </a:r>
            <a:r>
              <a:rPr lang="fr-FR" dirty="0"/>
              <a:t> keyboard </a:t>
            </a:r>
            <a:r>
              <a:rPr lang="fr-FR" dirty="0" err="1"/>
              <a:t>accelerators</a:t>
            </a:r>
            <a:r>
              <a:rPr lang="fr-FR" dirty="0"/>
              <a:t> for </a:t>
            </a:r>
            <a:r>
              <a:rPr lang="fr-FR" dirty="0" err="1"/>
              <a:t>frequently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commands</a:t>
            </a:r>
            <a:r>
              <a:rPr lang="fr-FR" dirty="0"/>
              <a:t>.</a:t>
            </a:r>
            <a:endParaRPr lang="en-IN" sz="2200" dirty="0"/>
          </a:p>
          <a:p>
            <a:pPr lvl="1"/>
            <a:r>
              <a:rPr lang="fr-FR" dirty="0"/>
              <a:t>For standard </a:t>
            </a:r>
            <a:r>
              <a:rPr lang="fr-FR" dirty="0" err="1"/>
              <a:t>commands</a:t>
            </a:r>
            <a:r>
              <a:rPr lang="fr-FR" dirty="0"/>
              <a:t>, use keyboard </a:t>
            </a:r>
            <a:r>
              <a:rPr lang="fr-FR" dirty="0" err="1"/>
              <a:t>accelerators</a:t>
            </a:r>
            <a:r>
              <a:rPr lang="fr-FR" dirty="0"/>
              <a:t> </a:t>
            </a:r>
            <a:r>
              <a:rPr lang="fr-FR" dirty="0" err="1"/>
              <a:t>provided</a:t>
            </a:r>
            <a:r>
              <a:rPr lang="fr-FR" dirty="0"/>
              <a:t> by the </a:t>
            </a:r>
            <a:r>
              <a:rPr lang="fr-FR" dirty="0" err="1"/>
              <a:t>tool</a:t>
            </a:r>
            <a:r>
              <a:rPr lang="fr-FR" dirty="0"/>
              <a:t> set.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22657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A902D-075B-472E-8C56-966D0B3A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/>
          <a:lstStyle/>
          <a:p>
            <a:r>
              <a:rPr lang="en-IN" dirty="0"/>
              <a:t>A disadvantage of a hierarchical scheme is that the defined branching order may not fit the users conception of the task flow. </a:t>
            </a:r>
          </a:p>
          <a:p>
            <a:r>
              <a:rPr lang="en-IN" dirty="0"/>
              <a:t>If users are not familiar with the hierarchical menu, they are unable to predict what sub-options lie below.</a:t>
            </a:r>
          </a:p>
          <a:p>
            <a:r>
              <a:rPr lang="en-IN" dirty="0"/>
              <a:t>A particular choice, they may go down wrong paths and find it necessary to go back up the tree to change a choice, or perhaps even return to the top-level menu.</a:t>
            </a:r>
          </a:p>
        </p:txBody>
      </p:sp>
      <p:pic>
        <p:nvPicPr>
          <p:cNvPr id="4" name="image27.png">
            <a:extLst>
              <a:ext uri="{FF2B5EF4-FFF2-40B4-BE49-F238E27FC236}">
                <a16:creationId xmlns:a16="http://schemas.microsoft.com/office/drawing/2014/main" id="{5B40B27B-280A-433E-BC9F-07EFF6CE0C8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9648" y="4122875"/>
            <a:ext cx="5672703" cy="161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5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924DE-9D47-4AD1-BBCF-214F440BF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6104"/>
            <a:ext cx="10515600" cy="5540859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Connected Menus </a:t>
            </a:r>
            <a:r>
              <a:rPr lang="en-IN" dirty="0"/>
              <a:t> </a:t>
            </a:r>
          </a:p>
          <a:p>
            <a:r>
              <a:rPr lang="en-IN" dirty="0"/>
              <a:t>Connected menus are networks of menus all interconnected in some manner. </a:t>
            </a:r>
          </a:p>
          <a:p>
            <a:r>
              <a:rPr lang="en-IN" dirty="0"/>
              <a:t>Movement through a structure of menus is not restricted to a hierarchical tree, but is permitted between most or all menus in the network. </a:t>
            </a:r>
          </a:p>
          <a:p>
            <a:r>
              <a:rPr lang="en-IN" dirty="0"/>
              <a:t>A connected menu system may be </a:t>
            </a:r>
          </a:p>
          <a:p>
            <a:pPr lvl="1"/>
            <a:r>
              <a:rPr lang="en-IN" dirty="0"/>
              <a:t>cyclical with movement permitted in either direction between menus or</a:t>
            </a:r>
          </a:p>
          <a:p>
            <a:pPr lvl="1"/>
            <a:r>
              <a:rPr lang="en-IN" dirty="0" err="1"/>
              <a:t>acyclical</a:t>
            </a:r>
            <a:r>
              <a:rPr lang="en-IN" dirty="0"/>
              <a:t> with movement permitted in only one direction. </a:t>
            </a:r>
          </a:p>
          <a:p>
            <a:r>
              <a:rPr lang="en-IN" dirty="0"/>
              <a:t>These menus also vary in connectivity, the extent to which menus are linked by multiple paths. </a:t>
            </a:r>
          </a:p>
        </p:txBody>
      </p:sp>
    </p:spTree>
    <p:extLst>
      <p:ext uri="{BB962C8B-B14F-4D97-AF65-F5344CB8AC3E}">
        <p14:creationId xmlns:p14="http://schemas.microsoft.com/office/powerpoint/2010/main" val="2966822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87D9A-C79C-4AC4-BDCD-FB2B0555D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574"/>
            <a:ext cx="10515600" cy="5726389"/>
          </a:xfrm>
        </p:spPr>
        <p:txBody>
          <a:bodyPr/>
          <a:lstStyle/>
          <a:p>
            <a:r>
              <a:rPr lang="en-IN" b="1" dirty="0"/>
              <a:t>Advantage:</a:t>
            </a:r>
            <a:r>
              <a:rPr lang="en-IN" dirty="0"/>
              <a:t> It gives the full control over the navigation flow to user.</a:t>
            </a:r>
          </a:p>
          <a:p>
            <a:r>
              <a:rPr lang="en-IN" b="1" dirty="0"/>
              <a:t>Disadvantage: </a:t>
            </a:r>
            <a:r>
              <a:rPr lang="en-IN" dirty="0"/>
              <a:t>Complexity.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Event-Trapping Menus:</a:t>
            </a:r>
            <a:r>
              <a:rPr lang="en-IN" dirty="0"/>
              <a:t> </a:t>
            </a:r>
          </a:p>
          <a:p>
            <a:r>
              <a:rPr lang="en-IN" dirty="0"/>
              <a:t>Event Trapping menus provide an ever-present background of control over the system’s state and parameter while the user working on foreground task.</a:t>
            </a:r>
          </a:p>
        </p:txBody>
      </p:sp>
      <p:pic>
        <p:nvPicPr>
          <p:cNvPr id="4" name="image28.png">
            <a:extLst>
              <a:ext uri="{FF2B5EF4-FFF2-40B4-BE49-F238E27FC236}">
                <a16:creationId xmlns:a16="http://schemas.microsoft.com/office/drawing/2014/main" id="{C0305B4B-DFE4-4B38-820C-1E541699D90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4590" y="1755857"/>
            <a:ext cx="4625009" cy="122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5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C2D10-ECFC-433E-8698-2FDE64112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0087"/>
            <a:ext cx="10515600" cy="5646876"/>
          </a:xfrm>
        </p:spPr>
        <p:txBody>
          <a:bodyPr/>
          <a:lstStyle/>
          <a:p>
            <a:r>
              <a:rPr lang="en-IN" dirty="0"/>
              <a:t>Set of simultaneous menus imposed on hierarchical menus.</a:t>
            </a:r>
          </a:p>
          <a:p>
            <a:r>
              <a:rPr lang="en-IN" dirty="0"/>
              <a:t>These menus can also content based upon the system state or event existing at that moment.</a:t>
            </a:r>
          </a:p>
          <a:p>
            <a:r>
              <a:rPr lang="en-IN" dirty="0"/>
              <a:t>For example, a paste option in word processing application will only function if there is something in a clipboard to paste.</a:t>
            </a:r>
          </a:p>
        </p:txBody>
      </p:sp>
    </p:spTree>
    <p:extLst>
      <p:ext uri="{BB962C8B-B14F-4D97-AF65-F5344CB8AC3E}">
        <p14:creationId xmlns:p14="http://schemas.microsoft.com/office/powerpoint/2010/main" val="13139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3643</Words>
  <Application>Microsoft Office PowerPoint</Application>
  <PresentationFormat>Widescreen</PresentationFormat>
  <Paragraphs>397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Wingdings</vt:lpstr>
      <vt:lpstr>Office Theme</vt:lpstr>
      <vt:lpstr>MENUS</vt:lpstr>
      <vt:lpstr>STRUCTURE OF MENUS: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 OF MENUS:</vt:lpstr>
      <vt:lpstr>PowerPoint Presentation</vt:lpstr>
      <vt:lpstr>PowerPoint Presentation</vt:lpstr>
      <vt:lpstr>PowerPoint Presentation</vt:lpstr>
      <vt:lpstr>PowerPoint Presentation</vt:lpstr>
      <vt:lpstr>CONTENT OF MENUS:</vt:lpstr>
      <vt:lpstr>PowerPoint Presentation</vt:lpstr>
      <vt:lpstr>PowerPoint Presentation</vt:lpstr>
      <vt:lpstr>PowerPoint Presentation</vt:lpstr>
      <vt:lpstr>FORMATTING OF MENUS: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PHRASING THE MENU: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SELECTING MENU CHOICES: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KINDS OF GRAPHICAL MENUS: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NAVIGATION AND SELECTION: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MENUS</dc:title>
  <dc:creator>keerthikaa</dc:creator>
  <cp:lastModifiedBy> </cp:lastModifiedBy>
  <cp:revision>131</cp:revision>
  <dcterms:created xsi:type="dcterms:W3CDTF">2019-07-09T14:06:44Z</dcterms:created>
  <dcterms:modified xsi:type="dcterms:W3CDTF">2019-07-13T06:33:52Z</dcterms:modified>
</cp:coreProperties>
</file>