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284" r:id="rId5"/>
    <p:sldId id="258" r:id="rId6"/>
    <p:sldId id="259" r:id="rId7"/>
    <p:sldId id="287" r:id="rId8"/>
    <p:sldId id="286" r:id="rId9"/>
    <p:sldId id="285" r:id="rId10"/>
    <p:sldId id="260" r:id="rId11"/>
    <p:sldId id="288" r:id="rId12"/>
    <p:sldId id="261" r:id="rId13"/>
    <p:sldId id="289" r:id="rId14"/>
    <p:sldId id="262" r:id="rId15"/>
    <p:sldId id="264" r:id="rId16"/>
    <p:sldId id="265" r:id="rId17"/>
    <p:sldId id="267" r:id="rId18"/>
    <p:sldId id="268" r:id="rId19"/>
    <p:sldId id="269" r:id="rId20"/>
    <p:sldId id="270" r:id="rId21"/>
    <p:sldId id="275" r:id="rId22"/>
    <p:sldId id="273" r:id="rId23"/>
    <p:sldId id="292" r:id="rId24"/>
    <p:sldId id="294" r:id="rId25"/>
    <p:sldId id="293" r:id="rId26"/>
    <p:sldId id="291" r:id="rId27"/>
    <p:sldId id="274" r:id="rId28"/>
    <p:sldId id="278" r:id="rId29"/>
    <p:sldId id="276" r:id="rId30"/>
    <p:sldId id="280" r:id="rId31"/>
    <p:sldId id="279" r:id="rId32"/>
    <p:sldId id="281" r:id="rId33"/>
    <p:sldId id="282" r:id="rId34"/>
    <p:sldId id="266"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06"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D2B357C-F155-4856-AD97-631D60DC5252}"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B357C-F155-4856-AD97-631D60DC525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B357C-F155-4856-AD97-631D60DC525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B357C-F155-4856-AD97-631D60DC5252}"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BD2B357C-F155-4856-AD97-631D60DC525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B357C-F155-4856-AD97-631D60DC5252}"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B357C-F155-4856-AD97-631D60DC5252}"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B357C-F155-4856-AD97-631D60DC525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B357C-F155-4856-AD97-631D60DC525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B357C-F155-4856-AD97-631D60DC5252}"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BAEAF6-A4A5-40FF-8B10-4DE7494DA63D}" type="datetimeFigureOut">
              <a:rPr lang="en-IN" smtClean="0"/>
              <a:pPr/>
              <a:t>03-07-2019</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BD2B357C-F155-4856-AD97-631D60DC5252}"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7BAEAF6-A4A5-40FF-8B10-4DE7494DA63D}" type="datetimeFigureOut">
              <a:rPr lang="en-IN" smtClean="0"/>
              <a:pPr/>
              <a:t>03-07-2019</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D2B357C-F155-4856-AD97-631D60DC525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6C454-949C-4AE9-BDA4-D5277A663F7E}"/>
              </a:ext>
            </a:extLst>
          </p:cNvPr>
          <p:cNvSpPr>
            <a:spLocks noGrp="1"/>
          </p:cNvSpPr>
          <p:nvPr>
            <p:ph type="ctrTitle"/>
          </p:nvPr>
        </p:nvSpPr>
        <p:spPr/>
        <p:txBody>
          <a:bodyPr/>
          <a:lstStyle/>
          <a:p>
            <a:r>
              <a:rPr lang="en-US" b="1" dirty="0">
                <a:latin typeface="Times New Roman" pitchFamily="18" charset="0"/>
                <a:cs typeface="Times New Roman" pitchFamily="18" charset="0"/>
              </a:rPr>
              <a:t>USER INTERFACE </a:t>
            </a:r>
            <a:r>
              <a:rPr lang="en-US" b="1" dirty="0" smtClean="0">
                <a:latin typeface="Times New Roman" pitchFamily="18" charset="0"/>
                <a:cs typeface="Times New Roman" pitchFamily="18" charset="0"/>
              </a:rPr>
              <a:t>DESIGN</a:t>
            </a:r>
            <a:endParaRPr lang="en-IN" b="1" dirty="0">
              <a:latin typeface="Times New Roman" pitchFamily="18" charset="0"/>
              <a:cs typeface="Times New Roman" pitchFamily="18" charset="0"/>
            </a:endParaRPr>
          </a:p>
        </p:txBody>
      </p:sp>
      <p:sp>
        <p:nvSpPr>
          <p:cNvPr id="3" name="Title 1">
            <a:extLst>
              <a:ext uri="{FF2B5EF4-FFF2-40B4-BE49-F238E27FC236}">
                <a16:creationId xmlns="" xmlns:a16="http://schemas.microsoft.com/office/drawing/2014/main" id="{01F6C454-949C-4AE9-BDA4-D5277A663F7E}"/>
              </a:ext>
            </a:extLst>
          </p:cNvPr>
          <p:cNvSpPr txBox="1">
            <a:spLocks/>
          </p:cNvSpPr>
          <p:nvPr/>
        </p:nvSpPr>
        <p:spPr>
          <a:xfrm>
            <a:off x="0" y="3711982"/>
            <a:ext cx="10972800" cy="1470025"/>
          </a:xfrm>
          <a:prstGeom prst="rect">
            <a:avLst/>
          </a:prstGeom>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effectLst/>
                <a:uLnTx/>
                <a:uFillTx/>
                <a:latin typeface="Times New Roman" pitchFamily="18" charset="0"/>
                <a:ea typeface="+mj-ea"/>
                <a:cs typeface="Times New Roman" pitchFamily="18" charset="0"/>
              </a:rPr>
              <a:t>Unit I</a:t>
            </a:r>
            <a:endParaRPr kumimoji="0" lang="en-IN" sz="40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949715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C95EA9B-9440-4BC1-B480-702FB859D18E}"/>
              </a:ext>
            </a:extLst>
          </p:cNvPr>
          <p:cNvSpPr>
            <a:spLocks noGrp="1"/>
          </p:cNvSpPr>
          <p:nvPr>
            <p:ph sz="quarter" idx="1"/>
          </p:nvPr>
        </p:nvSpPr>
        <p:spPr>
          <a:xfrm>
            <a:off x="838200" y="630315"/>
            <a:ext cx="10515600" cy="5546648"/>
          </a:xfrm>
        </p:spPr>
        <p:txBody>
          <a:bodyPr/>
          <a:lstStyle/>
          <a:p>
            <a:pPr lvl="0">
              <a:lnSpc>
                <a:spcPct val="150000"/>
              </a:lnSpc>
            </a:pPr>
            <a:r>
              <a:rPr lang="fr-FR" sz="2400" dirty="0" smtClean="0">
                <a:latin typeface="Times New Roman" pitchFamily="18" charset="0"/>
                <a:cs typeface="Times New Roman" pitchFamily="18" charset="0"/>
              </a:rPr>
              <a:t>Training </a:t>
            </a:r>
            <a:r>
              <a:rPr lang="fr-FR" sz="2400" dirty="0" err="1" smtClean="0">
                <a:latin typeface="Times New Roman" pitchFamily="18" charset="0"/>
                <a:cs typeface="Times New Roman" pitchFamily="18" charset="0"/>
              </a:rPr>
              <a:t>costs</a:t>
            </a:r>
            <a:r>
              <a:rPr lang="fr-FR" sz="2400" dirty="0" smtClean="0">
                <a:latin typeface="Times New Roman" pitchFamily="18" charset="0"/>
                <a:cs typeface="Times New Roman" pitchFamily="18" charset="0"/>
              </a:rPr>
              <a:t> are </a:t>
            </a:r>
            <a:r>
              <a:rPr lang="fr-FR" sz="2400" dirty="0" err="1" smtClean="0">
                <a:latin typeface="Times New Roman" pitchFamily="18" charset="0"/>
                <a:cs typeface="Times New Roman" pitchFamily="18" charset="0"/>
              </a:rPr>
              <a:t>lowered</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because</a:t>
            </a:r>
            <a:r>
              <a:rPr lang="fr-FR" sz="2400" dirty="0" smtClean="0">
                <a:latin typeface="Times New Roman" pitchFamily="18" charset="0"/>
                <a:cs typeface="Times New Roman" pitchFamily="18" charset="0"/>
              </a:rPr>
              <a:t> training time is </a:t>
            </a:r>
            <a:r>
              <a:rPr lang="fr-FR" sz="2400" dirty="0" err="1" smtClean="0">
                <a:latin typeface="Times New Roman" pitchFamily="18" charset="0"/>
                <a:cs typeface="Times New Roman" pitchFamily="18" charset="0"/>
              </a:rPr>
              <a:t>reduced</a:t>
            </a:r>
            <a:r>
              <a:rPr lang="fr-FR" sz="2400" dirty="0" smtClean="0">
                <a:latin typeface="Times New Roman" pitchFamily="18" charset="0"/>
                <a:cs typeface="Times New Roman" pitchFamily="18" charset="0"/>
              </a:rPr>
              <a:t>.</a:t>
            </a:r>
          </a:p>
          <a:p>
            <a:pPr lvl="0">
              <a:lnSpc>
                <a:spcPct val="150000"/>
              </a:lnSpc>
            </a:pPr>
            <a:r>
              <a:rPr lang="fr-FR" sz="2400" dirty="0" smtClean="0">
                <a:latin typeface="Times New Roman" pitchFamily="18" charset="0"/>
                <a:cs typeface="Times New Roman" pitchFamily="18" charset="0"/>
              </a:rPr>
              <a:t> Support line </a:t>
            </a:r>
            <a:r>
              <a:rPr lang="fr-FR" sz="2400" dirty="0" err="1" smtClean="0">
                <a:latin typeface="Times New Roman" pitchFamily="18" charset="0"/>
                <a:cs typeface="Times New Roman" pitchFamily="18" charset="0"/>
              </a:rPr>
              <a:t>costs</a:t>
            </a:r>
            <a:r>
              <a:rPr lang="fr-FR" sz="2400" dirty="0" smtClean="0">
                <a:latin typeface="Times New Roman" pitchFamily="18" charset="0"/>
                <a:cs typeface="Times New Roman" pitchFamily="18" charset="0"/>
              </a:rPr>
              <a:t> are </a:t>
            </a:r>
            <a:r>
              <a:rPr lang="fr-FR" sz="2400" dirty="0" err="1" smtClean="0">
                <a:latin typeface="Times New Roman" pitchFamily="18" charset="0"/>
                <a:cs typeface="Times New Roman" pitchFamily="18" charset="0"/>
              </a:rPr>
              <a:t>lowered</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because</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fewer</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assist</a:t>
            </a:r>
            <a:r>
              <a:rPr lang="fr-FR" sz="2400" dirty="0" smtClean="0">
                <a:latin typeface="Times New Roman" pitchFamily="18" charset="0"/>
                <a:cs typeface="Times New Roman" pitchFamily="18" charset="0"/>
              </a:rPr>
              <a:t> calls are </a:t>
            </a:r>
            <a:r>
              <a:rPr lang="fr-FR" sz="2400" dirty="0" err="1" smtClean="0">
                <a:latin typeface="Times New Roman" pitchFamily="18" charset="0"/>
                <a:cs typeface="Times New Roman" pitchFamily="18" charset="0"/>
              </a:rPr>
              <a:t>necessary</a:t>
            </a:r>
            <a:r>
              <a:rPr lang="fr-FR" sz="2400" dirty="0" smtClean="0">
                <a:latin typeface="Times New Roman" pitchFamily="18" charset="0"/>
                <a:cs typeface="Times New Roman" pitchFamily="18" charset="0"/>
              </a:rPr>
              <a:t>, and </a:t>
            </a:r>
            <a:r>
              <a:rPr lang="fr-FR" sz="2400" dirty="0" err="1" smtClean="0">
                <a:latin typeface="Times New Roman" pitchFamily="18" charset="0"/>
                <a:cs typeface="Times New Roman" pitchFamily="18" charset="0"/>
              </a:rPr>
              <a:t>employee</a:t>
            </a:r>
            <a:r>
              <a:rPr lang="fr-FR" sz="2400" dirty="0" smtClean="0">
                <a:latin typeface="Times New Roman" pitchFamily="18" charset="0"/>
                <a:cs typeface="Times New Roman" pitchFamily="18" charset="0"/>
              </a:rPr>
              <a:t> satisfaction is </a:t>
            </a:r>
            <a:r>
              <a:rPr lang="fr-FR" sz="2400" dirty="0" err="1" smtClean="0">
                <a:latin typeface="Times New Roman" pitchFamily="18" charset="0"/>
                <a:cs typeface="Times New Roman" pitchFamily="18" charset="0"/>
              </a:rPr>
              <a:t>increased</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because</a:t>
            </a:r>
            <a:r>
              <a:rPr lang="fr-FR" sz="2400" dirty="0" smtClean="0">
                <a:latin typeface="Times New Roman" pitchFamily="18" charset="0"/>
                <a:cs typeface="Times New Roman" pitchFamily="18" charset="0"/>
              </a:rPr>
              <a:t> aggravation and frustration are </a:t>
            </a:r>
            <a:r>
              <a:rPr lang="fr-FR" sz="2400" dirty="0" err="1" smtClean="0">
                <a:latin typeface="Times New Roman" pitchFamily="18" charset="0"/>
                <a:cs typeface="Times New Roman" pitchFamily="18" charset="0"/>
              </a:rPr>
              <a:t>reduced</a:t>
            </a:r>
            <a:r>
              <a:rPr lang="fr-FR"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lvl="0">
              <a:lnSpc>
                <a:spcPct val="150000"/>
              </a:lnSpc>
            </a:pPr>
            <a:r>
              <a:rPr lang="fr-FR" sz="2400" dirty="0" err="1" smtClean="0">
                <a:latin typeface="Times New Roman" pitchFamily="18" charset="0"/>
                <a:cs typeface="Times New Roman" pitchFamily="18" charset="0"/>
              </a:rPr>
              <a:t>Another</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benefit</a:t>
            </a:r>
            <a:r>
              <a:rPr lang="fr-FR" sz="2400" dirty="0" smtClean="0">
                <a:latin typeface="Times New Roman" pitchFamily="18" charset="0"/>
                <a:cs typeface="Times New Roman" pitchFamily="18" charset="0"/>
              </a:rPr>
              <a:t> is, </a:t>
            </a:r>
            <a:r>
              <a:rPr lang="fr-FR" sz="2400" dirty="0" err="1" smtClean="0">
                <a:latin typeface="Times New Roman" pitchFamily="18" charset="0"/>
                <a:cs typeface="Times New Roman" pitchFamily="18" charset="0"/>
              </a:rPr>
              <a:t>ultimately</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that</a:t>
            </a:r>
            <a:r>
              <a:rPr lang="fr-FR" sz="2400" dirty="0" smtClean="0">
                <a:latin typeface="Times New Roman" pitchFamily="18" charset="0"/>
                <a:cs typeface="Times New Roman" pitchFamily="18" charset="0"/>
              </a:rPr>
              <a:t> an </a:t>
            </a:r>
            <a:r>
              <a:rPr lang="fr-FR" sz="2400" dirty="0" err="1" smtClean="0">
                <a:latin typeface="Times New Roman" pitchFamily="18" charset="0"/>
                <a:cs typeface="Times New Roman" pitchFamily="18" charset="0"/>
              </a:rPr>
              <a:t>organization’s</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customers</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benefit</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because</a:t>
            </a:r>
            <a:r>
              <a:rPr lang="fr-FR" sz="2400" dirty="0" smtClean="0">
                <a:latin typeface="Times New Roman" pitchFamily="18" charset="0"/>
                <a:cs typeface="Times New Roman" pitchFamily="18" charset="0"/>
              </a:rPr>
              <a:t> of the </a:t>
            </a:r>
            <a:r>
              <a:rPr lang="fr-FR" sz="2400" dirty="0" err="1" smtClean="0">
                <a:latin typeface="Times New Roman" pitchFamily="18" charset="0"/>
                <a:cs typeface="Times New Roman" pitchFamily="18" charset="0"/>
              </a:rPr>
              <a:t>improved</a:t>
            </a:r>
            <a:r>
              <a:rPr lang="fr-FR" sz="2400" dirty="0" smtClean="0">
                <a:latin typeface="Times New Roman" pitchFamily="18" charset="0"/>
                <a:cs typeface="Times New Roman" pitchFamily="18" charset="0"/>
              </a:rPr>
              <a:t> service </a:t>
            </a:r>
            <a:r>
              <a:rPr lang="fr-FR" sz="2400" dirty="0" err="1" smtClean="0">
                <a:latin typeface="Times New Roman" pitchFamily="18" charset="0"/>
                <a:cs typeface="Times New Roman" pitchFamily="18" charset="0"/>
              </a:rPr>
              <a:t>they</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receive</a:t>
            </a:r>
            <a:r>
              <a:rPr lang="fr-FR" sz="2400" dirty="0" smtClean="0">
                <a:latin typeface="Times New Roman" pitchFamily="18" charset="0"/>
                <a:cs typeface="Times New Roman" pitchFamily="18" charset="0"/>
              </a:rPr>
              <a:t>.</a:t>
            </a:r>
          </a:p>
          <a:p>
            <a:pPr>
              <a:lnSpc>
                <a:spcPct val="150000"/>
              </a:lnSpc>
            </a:pPr>
            <a:r>
              <a:rPr lang="fr-FR" sz="2400" dirty="0" err="1" smtClean="0">
                <a:latin typeface="Times New Roman" pitchFamily="18" charset="0"/>
                <a:cs typeface="Times New Roman" pitchFamily="18" charset="0"/>
              </a:rPr>
              <a:t>Identifying</a:t>
            </a:r>
            <a:r>
              <a:rPr lang="fr-FR" sz="2400" dirty="0" smtClean="0">
                <a:latin typeface="Times New Roman" pitchFamily="18" charset="0"/>
                <a:cs typeface="Times New Roman" pitchFamily="18" charset="0"/>
              </a:rPr>
              <a:t> and </a:t>
            </a:r>
            <a:r>
              <a:rPr lang="fr-FR" sz="2400" dirty="0" err="1" smtClean="0">
                <a:latin typeface="Times New Roman" pitchFamily="18" charset="0"/>
                <a:cs typeface="Times New Roman" pitchFamily="18" charset="0"/>
              </a:rPr>
              <a:t>resolving</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problems</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during</a:t>
            </a:r>
            <a:r>
              <a:rPr lang="fr-FR" sz="2400" dirty="0" smtClean="0">
                <a:latin typeface="Times New Roman" pitchFamily="18" charset="0"/>
                <a:cs typeface="Times New Roman" pitchFamily="18" charset="0"/>
              </a:rPr>
              <a:t> the design and </a:t>
            </a:r>
            <a:r>
              <a:rPr lang="fr-FR" sz="2400" dirty="0" err="1" smtClean="0">
                <a:latin typeface="Times New Roman" pitchFamily="18" charset="0"/>
                <a:cs typeface="Times New Roman" pitchFamily="18" charset="0"/>
              </a:rPr>
              <a:t>development</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process</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also</a:t>
            </a:r>
            <a:r>
              <a:rPr lang="fr-FR" sz="2400" dirty="0" smtClean="0">
                <a:latin typeface="Times New Roman" pitchFamily="18" charset="0"/>
                <a:cs typeface="Times New Roman" pitchFamily="18" charset="0"/>
              </a:rPr>
              <a:t> has </a:t>
            </a:r>
            <a:r>
              <a:rPr lang="fr-FR" sz="2400" dirty="0" err="1" smtClean="0">
                <a:latin typeface="Times New Roman" pitchFamily="18" charset="0"/>
                <a:cs typeface="Times New Roman" pitchFamily="18" charset="0"/>
              </a:rPr>
              <a:t>significant</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economic</a:t>
            </a:r>
            <a:r>
              <a:rPr lang="fr-FR" sz="2400" dirty="0" smtClean="0">
                <a:latin typeface="Times New Roman" pitchFamily="18" charset="0"/>
                <a:cs typeface="Times New Roman" pitchFamily="18" charset="0"/>
              </a:rPr>
              <a:t> benefits. </a:t>
            </a:r>
            <a:endParaRPr lang="en-IN" sz="2400" dirty="0" smtClean="0">
              <a:latin typeface="Times New Roman" pitchFamily="18" charset="0"/>
              <a:cs typeface="Times New Roman" pitchFamily="18" charset="0"/>
            </a:endParaRPr>
          </a:p>
          <a:p>
            <a:pPr lvl="0">
              <a:lnSpc>
                <a:spcPct val="150000"/>
              </a:lnSpc>
            </a:pPr>
            <a:endParaRPr lang="en-IN" dirty="0" smtClean="0"/>
          </a:p>
          <a:p>
            <a:endParaRPr lang="en-IN" dirty="0"/>
          </a:p>
        </p:txBody>
      </p:sp>
    </p:spTree>
    <p:extLst>
      <p:ext uri="{BB962C8B-B14F-4D97-AF65-F5344CB8AC3E}">
        <p14:creationId xmlns="" xmlns:p14="http://schemas.microsoft.com/office/powerpoint/2010/main" val="335614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Definition </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400" dirty="0" smtClean="0">
                <a:latin typeface="Times New Roman" pitchFamily="18" charset="0"/>
                <a:cs typeface="Times New Roman" pitchFamily="18" charset="0"/>
              </a:rPr>
              <a:t>The graphical user interface (GUI) is a form of user interface that allows users to interact with electronic devices through graphical icons and visual indicators .</a:t>
            </a:r>
          </a:p>
          <a:p>
            <a:pPr algn="just">
              <a:lnSpc>
                <a:spcPct val="150000"/>
              </a:lnSpc>
            </a:pPr>
            <a:r>
              <a:rPr lang="en-US" sz="2400" dirty="0" smtClean="0">
                <a:latin typeface="Times New Roman" pitchFamily="18" charset="0"/>
                <a:cs typeface="Times New Roman" pitchFamily="18" charset="0"/>
              </a:rPr>
              <a:t>GUI Definition. A graphical user interface (GUI) is a human-computer interface (i.e., a way for humans to interact with computers) that uses windows, icons and menus and which can be manipulated by a mouse and keyboard.</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D3EFC95-6B5D-48C1-8D46-0E21F1B442D1}"/>
              </a:ext>
            </a:extLst>
          </p:cNvPr>
          <p:cNvSpPr>
            <a:spLocks noGrp="1"/>
          </p:cNvSpPr>
          <p:nvPr>
            <p:ph sz="quarter" idx="1"/>
          </p:nvPr>
        </p:nvSpPr>
        <p:spPr>
          <a:xfrm>
            <a:off x="838200" y="532660"/>
            <a:ext cx="10515600" cy="5644303"/>
          </a:xfrm>
        </p:spPr>
        <p:txBody>
          <a:bodyPr>
            <a:normAutofit fontScale="92500" lnSpcReduction="10000"/>
          </a:bodyPr>
          <a:lstStyle/>
          <a:p>
            <a:pPr marL="0" indent="0">
              <a:buNone/>
            </a:pPr>
            <a:r>
              <a:rPr lang="fr-FR" b="1" dirty="0" smtClean="0"/>
              <a:t>GUI </a:t>
            </a:r>
            <a:endParaRPr lang="en-IN" dirty="0"/>
          </a:p>
          <a:p>
            <a:pPr lvl="0" algn="just">
              <a:lnSpc>
                <a:spcPct val="150000"/>
              </a:lnSpc>
            </a:pPr>
            <a:r>
              <a:rPr lang="fr-FR" sz="2400" dirty="0" smtClean="0">
                <a:latin typeface="Times New Roman" pitchFamily="18" charset="0"/>
                <a:cs typeface="Times New Roman" pitchFamily="18" charset="0"/>
              </a:rPr>
              <a:t>A graphical </a:t>
            </a:r>
            <a:r>
              <a:rPr lang="fr-FR" sz="2400" dirty="0">
                <a:latin typeface="Times New Roman" pitchFamily="18" charset="0"/>
                <a:cs typeface="Times New Roman" pitchFamily="18" charset="0"/>
              </a:rPr>
              <a:t>user interface can be defined as </a:t>
            </a:r>
            <a:r>
              <a:rPr lang="fr-FR" sz="2400" dirty="0" smtClean="0">
                <a:latin typeface="Times New Roman" pitchFamily="18" charset="0"/>
                <a:cs typeface="Times New Roman" pitchFamily="18" charset="0"/>
              </a:rPr>
              <a:t> </a:t>
            </a:r>
            <a:r>
              <a:rPr lang="fr-FR" sz="2400" dirty="0">
                <a:latin typeface="Times New Roman" pitchFamily="18" charset="0"/>
                <a:cs typeface="Times New Roman" pitchFamily="18" charset="0"/>
              </a:rPr>
              <a:t>a collection of techniques and mechanisms to interact with something. </a:t>
            </a:r>
            <a:endParaRPr lang="fr-FR" sz="2400" dirty="0" smtClean="0">
              <a:latin typeface="Times New Roman" pitchFamily="18" charset="0"/>
              <a:cs typeface="Times New Roman" pitchFamily="18" charset="0"/>
            </a:endParaRPr>
          </a:p>
          <a:p>
            <a:pPr lvl="0" algn="just">
              <a:lnSpc>
                <a:spcPct val="150000"/>
              </a:lnSpc>
            </a:pPr>
            <a:r>
              <a:rPr lang="fr-FR" sz="2400" dirty="0" smtClean="0">
                <a:latin typeface="Times New Roman" pitchFamily="18" charset="0"/>
                <a:cs typeface="Times New Roman" pitchFamily="18" charset="0"/>
              </a:rPr>
              <a:t>In </a:t>
            </a:r>
            <a:r>
              <a:rPr lang="fr-FR" sz="2400" dirty="0">
                <a:latin typeface="Times New Roman" pitchFamily="18" charset="0"/>
                <a:cs typeface="Times New Roman" pitchFamily="18" charset="0"/>
              </a:rPr>
              <a:t>a graphical interface, the primary interaction mechanism is a pointing device of some </a:t>
            </a:r>
            <a:r>
              <a:rPr lang="fr-FR" sz="2400" dirty="0" err="1">
                <a:latin typeface="Times New Roman" pitchFamily="18" charset="0"/>
                <a:cs typeface="Times New Roman" pitchFamily="18" charset="0"/>
              </a:rPr>
              <a:t>kind</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Mouse,Joystick</a:t>
            </a:r>
            <a:r>
              <a:rPr lang="fr-FR" sz="2400" dirty="0" smtClean="0">
                <a:latin typeface="Times New Roman" pitchFamily="18" charset="0"/>
                <a:cs typeface="Times New Roman" pitchFamily="18" charset="0"/>
              </a:rPr>
              <a:t>,Digital Pen)</a:t>
            </a:r>
            <a:endParaRPr lang="en-IN" sz="2400" dirty="0">
              <a:latin typeface="Times New Roman" pitchFamily="18" charset="0"/>
              <a:cs typeface="Times New Roman" pitchFamily="18" charset="0"/>
            </a:endParaRPr>
          </a:p>
          <a:p>
            <a:pPr lvl="0" algn="just">
              <a:lnSpc>
                <a:spcPct val="150000"/>
              </a:lnSpc>
            </a:pPr>
            <a:r>
              <a:rPr lang="fr-FR" sz="2400" dirty="0">
                <a:latin typeface="Times New Roman" pitchFamily="18" charset="0"/>
                <a:cs typeface="Times New Roman" pitchFamily="18" charset="0"/>
              </a:rPr>
              <a:t>What the user interacts with is a collection of elements referred to as objects. They can be seen, heard, touched, or otherwise perceived. </a:t>
            </a:r>
            <a:endParaRPr lang="fr-FR" sz="2400" dirty="0" smtClean="0">
              <a:latin typeface="Times New Roman" pitchFamily="18" charset="0"/>
              <a:cs typeface="Times New Roman" pitchFamily="18" charset="0"/>
            </a:endParaRPr>
          </a:p>
          <a:p>
            <a:pPr lvl="0" algn="just">
              <a:lnSpc>
                <a:spcPct val="150000"/>
              </a:lnSpc>
            </a:pPr>
            <a:r>
              <a:rPr lang="fr-FR" sz="2400" dirty="0" err="1" smtClean="0">
                <a:latin typeface="Times New Roman" pitchFamily="18" charset="0"/>
                <a:cs typeface="Times New Roman" pitchFamily="18" charset="0"/>
              </a:rPr>
              <a:t>Objects</a:t>
            </a:r>
            <a:r>
              <a:rPr lang="fr-FR" sz="2400" dirty="0" smtClean="0">
                <a:latin typeface="Times New Roman" pitchFamily="18" charset="0"/>
                <a:cs typeface="Times New Roman" pitchFamily="18" charset="0"/>
              </a:rPr>
              <a:t> </a:t>
            </a:r>
            <a:r>
              <a:rPr lang="fr-FR" sz="2400" dirty="0">
                <a:latin typeface="Times New Roman" pitchFamily="18" charset="0"/>
                <a:cs typeface="Times New Roman" pitchFamily="18" charset="0"/>
              </a:rPr>
              <a:t>are always visible to the user and are used to perform tasks. They are interacted with as entities independent of all other </a:t>
            </a:r>
            <a:r>
              <a:rPr lang="fr-FR" sz="2400" dirty="0" err="1">
                <a:latin typeface="Times New Roman" pitchFamily="18" charset="0"/>
                <a:cs typeface="Times New Roman" pitchFamily="18" charset="0"/>
              </a:rPr>
              <a:t>objects</a:t>
            </a:r>
            <a:r>
              <a:rPr lang="fr-FR" sz="2400" dirty="0" smtClean="0">
                <a:latin typeface="Times New Roman" pitchFamily="18" charset="0"/>
                <a:cs typeface="Times New Roman" pitchFamily="18" charset="0"/>
              </a:rPr>
              <a:t>.</a:t>
            </a:r>
          </a:p>
          <a:p>
            <a:pPr algn="just">
              <a:lnSpc>
                <a:spcPct val="150000"/>
              </a:lnSpc>
            </a:pPr>
            <a:r>
              <a:rPr lang="fr-FR" dirty="0" smtClean="0">
                <a:latin typeface="Times New Roman" pitchFamily="18" charset="0"/>
                <a:cs typeface="Times New Roman" pitchFamily="18" charset="0"/>
              </a:rPr>
              <a:t>People </a:t>
            </a:r>
            <a:r>
              <a:rPr lang="fr-FR" dirty="0" err="1" smtClean="0">
                <a:latin typeface="Times New Roman" pitchFamily="18" charset="0"/>
                <a:cs typeface="Times New Roman" pitchFamily="18" charset="0"/>
              </a:rPr>
              <a:t>perform</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operations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called</a:t>
            </a:r>
            <a:r>
              <a:rPr lang="fr-FR" dirty="0" smtClean="0">
                <a:latin typeface="Times New Roman" pitchFamily="18" charset="0"/>
                <a:cs typeface="Times New Roman" pitchFamily="18" charset="0"/>
              </a:rPr>
              <a:t> actions, on </a:t>
            </a:r>
            <a:r>
              <a:rPr lang="fr-FR" dirty="0" err="1" smtClean="0">
                <a:latin typeface="Times New Roman" pitchFamily="18" charset="0"/>
                <a:cs typeface="Times New Roman" pitchFamily="18" charset="0"/>
              </a:rPr>
              <a:t>objects</a:t>
            </a:r>
            <a:r>
              <a:rPr lang="fr-FR" dirty="0" smtClean="0">
                <a:latin typeface="Times New Roman" pitchFamily="18" charset="0"/>
                <a:cs typeface="Times New Roman" pitchFamily="18" charset="0"/>
              </a:rPr>
              <a:t>. The </a:t>
            </a:r>
            <a:r>
              <a:rPr lang="fr-FR" dirty="0" err="1" smtClean="0">
                <a:latin typeface="Times New Roman" pitchFamily="18" charset="0"/>
                <a:cs typeface="Times New Roman" pitchFamily="18" charset="0"/>
              </a:rPr>
              <a:t>operations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include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accessing</a:t>
            </a:r>
            <a:r>
              <a:rPr lang="fr-FR" dirty="0" smtClean="0">
                <a:latin typeface="Times New Roman" pitchFamily="18" charset="0"/>
                <a:cs typeface="Times New Roman" pitchFamily="18" charset="0"/>
              </a:rPr>
              <a:t> and </a:t>
            </a:r>
            <a:r>
              <a:rPr lang="fr-FR" dirty="0" err="1" smtClean="0">
                <a:latin typeface="Times New Roman" pitchFamily="18" charset="0"/>
                <a:cs typeface="Times New Roman" pitchFamily="18" charset="0"/>
              </a:rPr>
              <a:t>modifying</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objects</a:t>
            </a:r>
            <a:r>
              <a:rPr lang="fr-FR" dirty="0" smtClean="0">
                <a:latin typeface="Times New Roman" pitchFamily="18" charset="0"/>
                <a:cs typeface="Times New Roman" pitchFamily="18" charset="0"/>
              </a:rPr>
              <a:t> by pointing, </a:t>
            </a:r>
            <a:r>
              <a:rPr lang="fr-FR" dirty="0" err="1" smtClean="0">
                <a:latin typeface="Times New Roman" pitchFamily="18" charset="0"/>
                <a:cs typeface="Times New Roman" pitchFamily="18" charset="0"/>
              </a:rPr>
              <a:t>selecting</a:t>
            </a:r>
            <a:r>
              <a:rPr lang="fr-FR" dirty="0" smtClean="0">
                <a:latin typeface="Times New Roman" pitchFamily="18" charset="0"/>
                <a:cs typeface="Times New Roman" pitchFamily="18" charset="0"/>
              </a:rPr>
              <a:t>, and </a:t>
            </a:r>
            <a:r>
              <a:rPr lang="fr-FR" dirty="0" err="1" smtClean="0">
                <a:latin typeface="Times New Roman" pitchFamily="18" charset="0"/>
                <a:cs typeface="Times New Roman" pitchFamily="18" charset="0"/>
              </a:rPr>
              <a:t>manipulating</a:t>
            </a:r>
            <a:r>
              <a:rPr lang="fr-FR" dirty="0" smtClean="0">
                <a:latin typeface="Times New Roman" pitchFamily="18" charset="0"/>
                <a:cs typeface="Times New Roman" pitchFamily="18" charset="0"/>
              </a:rPr>
              <a:t>.</a:t>
            </a:r>
          </a:p>
          <a:p>
            <a:pPr lvl="0" algn="just">
              <a:lnSpc>
                <a:spcPct val="150000"/>
              </a:lnSpc>
            </a:pPr>
            <a:endParaRPr lang="en-IN" sz="2400"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427307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Objects</a:t>
            </a:r>
            <a:endParaRPr lang="en-US" dirty="0"/>
          </a:p>
        </p:txBody>
      </p:sp>
      <p:sp>
        <p:nvSpPr>
          <p:cNvPr id="3" name="Content Placeholder 2"/>
          <p:cNvSpPr>
            <a:spLocks noGrp="1"/>
          </p:cNvSpPr>
          <p:nvPr>
            <p:ph sz="quarter" idx="1"/>
          </p:nvPr>
        </p:nvSpPr>
        <p:spPr/>
        <p:txBody>
          <a:bodyPr/>
          <a:lstStyle/>
          <a:p>
            <a:endParaRPr lang="en-US" dirty="0"/>
          </a:p>
        </p:txBody>
      </p:sp>
      <p:pic>
        <p:nvPicPr>
          <p:cNvPr id="1028" name="Picture 4" descr="AWT_ContainerComponent.png"/>
          <p:cNvPicPr>
            <a:picLocks noChangeAspect="1" noChangeArrowheads="1"/>
          </p:cNvPicPr>
          <p:nvPr/>
        </p:nvPicPr>
        <p:blipFill>
          <a:blip r:embed="rId2"/>
          <a:srcRect/>
          <a:stretch>
            <a:fillRect/>
          </a:stretch>
        </p:blipFill>
        <p:spPr bwMode="auto">
          <a:xfrm>
            <a:off x="1933303" y="2255383"/>
            <a:ext cx="8778240" cy="317876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71C30-06BC-463A-9C66-33A5C4250C53}"/>
              </a:ext>
            </a:extLst>
          </p:cNvPr>
          <p:cNvSpPr>
            <a:spLocks noGrp="1"/>
          </p:cNvSpPr>
          <p:nvPr>
            <p:ph sz="quarter" idx="1"/>
          </p:nvPr>
        </p:nvSpPr>
        <p:spPr>
          <a:xfrm>
            <a:off x="838200" y="665825"/>
            <a:ext cx="10515600" cy="5511138"/>
          </a:xfrm>
        </p:spPr>
        <p:txBody>
          <a:bodyPr/>
          <a:lstStyle/>
          <a:p>
            <a:pPr marL="0" indent="0">
              <a:buNone/>
            </a:pPr>
            <a:r>
              <a:rPr lang="fr-FR" b="1" dirty="0" err="1" smtClean="0"/>
              <a:t>Characteristics</a:t>
            </a:r>
            <a:r>
              <a:rPr lang="fr-FR" b="1" dirty="0" smtClean="0"/>
              <a:t> </a:t>
            </a:r>
            <a:r>
              <a:rPr lang="fr-FR" b="1" dirty="0"/>
              <a:t>of the Graphical User Interface</a:t>
            </a:r>
            <a:endParaRPr lang="en-IN" dirty="0"/>
          </a:p>
          <a:p>
            <a:pPr>
              <a:buFont typeface="Wingdings" panose="05000000000000000000" pitchFamily="2" charset="2"/>
              <a:buChar char="ü"/>
            </a:pPr>
            <a:r>
              <a:rPr lang="fr-FR" b="1" dirty="0"/>
              <a:t>Sophisticated Visual Presentation</a:t>
            </a:r>
            <a:endParaRPr lang="en-IN" dirty="0"/>
          </a:p>
          <a:p>
            <a:pPr lvl="1" algn="just">
              <a:lnSpc>
                <a:spcPct val="150000"/>
              </a:lnSpc>
            </a:pPr>
            <a:r>
              <a:rPr lang="fr-FR" sz="2200" dirty="0">
                <a:latin typeface="Times New Roman" pitchFamily="18" charset="0"/>
                <a:cs typeface="Times New Roman" pitchFamily="18" charset="0"/>
              </a:rPr>
              <a:t>Visual presentation is the visual aspect of the interface. It is what people see on the screen. </a:t>
            </a:r>
            <a:endParaRPr lang="fr-FR" sz="2200" dirty="0" smtClean="0">
              <a:latin typeface="Times New Roman" pitchFamily="18" charset="0"/>
              <a:cs typeface="Times New Roman" pitchFamily="18" charset="0"/>
            </a:endParaRPr>
          </a:p>
          <a:p>
            <a:pPr lvl="1" algn="just">
              <a:lnSpc>
                <a:spcPct val="150000"/>
              </a:lnSpc>
            </a:pPr>
            <a:r>
              <a:rPr lang="fr-FR" sz="2200" dirty="0" smtClean="0">
                <a:latin typeface="Times New Roman" pitchFamily="18" charset="0"/>
                <a:cs typeface="Times New Roman" pitchFamily="18" charset="0"/>
              </a:rPr>
              <a:t>The </a:t>
            </a:r>
            <a:r>
              <a:rPr lang="fr-FR" sz="2200" dirty="0">
                <a:latin typeface="Times New Roman" pitchFamily="18" charset="0"/>
                <a:cs typeface="Times New Roman" pitchFamily="18" charset="0"/>
              </a:rPr>
              <a:t>sophistication of a graphical system </a:t>
            </a:r>
            <a:r>
              <a:rPr lang="fr-FR" sz="2200" dirty="0" err="1">
                <a:latin typeface="Times New Roman" pitchFamily="18" charset="0"/>
                <a:cs typeface="Times New Roman" pitchFamily="18" charset="0"/>
              </a:rPr>
              <a:t>permits</a:t>
            </a:r>
            <a:r>
              <a:rPr lang="fr-FR" sz="2200" dirty="0">
                <a:latin typeface="Times New Roman" pitchFamily="18" charset="0"/>
                <a:cs typeface="Times New Roman" pitchFamily="18" charset="0"/>
              </a:rPr>
              <a:t> </a:t>
            </a:r>
            <a:r>
              <a:rPr lang="fr-FR" sz="2200" dirty="0" smtClean="0">
                <a:latin typeface="Times New Roman" pitchFamily="18" charset="0"/>
                <a:cs typeface="Times New Roman" pitchFamily="18" charset="0"/>
              </a:rPr>
              <a:t>the </a:t>
            </a:r>
            <a:r>
              <a:rPr lang="fr-FR" sz="2200" dirty="0" err="1" smtClean="0">
                <a:latin typeface="Times New Roman" pitchFamily="18" charset="0"/>
                <a:cs typeface="Times New Roman" pitchFamily="18" charset="0"/>
              </a:rPr>
              <a:t>follwoing</a:t>
            </a:r>
            <a:r>
              <a:rPr lang="fr-FR" sz="2200" dirty="0" smtClean="0">
                <a:latin typeface="Times New Roman" pitchFamily="18" charset="0"/>
                <a:cs typeface="Times New Roman" pitchFamily="18" charset="0"/>
              </a:rPr>
              <a:t>:</a:t>
            </a:r>
          </a:p>
          <a:p>
            <a:pPr lvl="2" algn="just">
              <a:lnSpc>
                <a:spcPct val="150000"/>
              </a:lnSpc>
            </a:pPr>
            <a:r>
              <a:rPr lang="fr-FR" dirty="0" err="1" smtClean="0">
                <a:latin typeface="Times New Roman" pitchFamily="18" charset="0"/>
                <a:cs typeface="Times New Roman" pitchFamily="18" charset="0"/>
              </a:rPr>
              <a:t>Displaying</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lines, including drawings and icons. </a:t>
            </a:r>
            <a:endParaRPr lang="fr-FR" dirty="0" smtClean="0">
              <a:latin typeface="Times New Roman" pitchFamily="18" charset="0"/>
              <a:cs typeface="Times New Roman" pitchFamily="18" charset="0"/>
            </a:endParaRPr>
          </a:p>
          <a:p>
            <a:pPr lvl="2" algn="just">
              <a:lnSpc>
                <a:spcPct val="150000"/>
              </a:lnSpc>
            </a:pPr>
            <a:r>
              <a:rPr lang="fr-FR" dirty="0" err="1" smtClean="0">
                <a:latin typeface="Times New Roman" pitchFamily="18" charset="0"/>
                <a:cs typeface="Times New Roman" pitchFamily="18" charset="0"/>
              </a:rPr>
              <a:t>Displaying</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of a variety of character fonts, including different sizes and styles</a:t>
            </a:r>
            <a:r>
              <a:rPr lang="fr-FR" dirty="0" smtClean="0">
                <a:latin typeface="Times New Roman" pitchFamily="18" charset="0"/>
                <a:cs typeface="Times New Roman" pitchFamily="18" charset="0"/>
              </a:rPr>
              <a:t>.</a:t>
            </a:r>
          </a:p>
          <a:p>
            <a:pPr lvl="2" algn="just">
              <a:lnSpc>
                <a:spcPct val="150000"/>
              </a:lnSpc>
            </a:pPr>
            <a:r>
              <a:rPr lang="fr-FR" dirty="0" err="1" smtClean="0">
                <a:latin typeface="Times New Roman" pitchFamily="18" charset="0"/>
                <a:cs typeface="Times New Roman" pitchFamily="18" charset="0"/>
              </a:rPr>
              <a:t>Displaying</a:t>
            </a:r>
            <a:r>
              <a:rPr lang="fr-FR" dirty="0" smtClean="0">
                <a:latin typeface="Times New Roman" pitchFamily="18" charset="0"/>
                <a:cs typeface="Times New Roman" pitchFamily="18" charset="0"/>
              </a:rPr>
              <a:t> 16 million or more </a:t>
            </a:r>
            <a:r>
              <a:rPr lang="fr-FR" dirty="0" err="1" smtClean="0">
                <a:latin typeface="Times New Roman" pitchFamily="18" charset="0"/>
                <a:cs typeface="Times New Roman" pitchFamily="18" charset="0"/>
              </a:rPr>
              <a:t>colors</a:t>
            </a:r>
            <a:r>
              <a:rPr lang="fr-FR" dirty="0" smtClean="0">
                <a:latin typeface="Times New Roman" pitchFamily="18" charset="0"/>
                <a:cs typeface="Times New Roman" pitchFamily="18" charset="0"/>
              </a:rPr>
              <a:t> on the </a:t>
            </a:r>
            <a:r>
              <a:rPr lang="fr-FR" dirty="0" err="1" smtClean="0">
                <a:latin typeface="Times New Roman" pitchFamily="18" charset="0"/>
                <a:cs typeface="Times New Roman" pitchFamily="18" charset="0"/>
              </a:rPr>
              <a:t>screen</a:t>
            </a:r>
            <a:endParaRPr lang="fr-FR" dirty="0" smtClean="0">
              <a:latin typeface="Times New Roman" pitchFamily="18" charset="0"/>
              <a:cs typeface="Times New Roman" pitchFamily="18" charset="0"/>
            </a:endParaRPr>
          </a:p>
          <a:p>
            <a:pPr lvl="2" algn="just">
              <a:lnSpc>
                <a:spcPct val="150000"/>
              </a:lnSpc>
            </a:pPr>
            <a:r>
              <a:rPr lang="fr-FR" dirty="0" smtClean="0">
                <a:latin typeface="Times New Roman" pitchFamily="18" charset="0"/>
                <a:cs typeface="Times New Roman" pitchFamily="18" charset="0"/>
              </a:rPr>
              <a:t>Displays </a:t>
            </a:r>
            <a:r>
              <a:rPr lang="fr-FR" dirty="0" err="1" smtClean="0">
                <a:latin typeface="Times New Roman" pitchFamily="18" charset="0"/>
                <a:cs typeface="Times New Roman" pitchFamily="18" charset="0"/>
              </a:rPr>
              <a:t>animation,presentation,photographs</a:t>
            </a:r>
            <a:r>
              <a:rPr lang="fr-FR" dirty="0" smtClean="0">
                <a:latin typeface="Times New Roman" pitchFamily="18" charset="0"/>
                <a:cs typeface="Times New Roman" pitchFamily="18" charset="0"/>
              </a:rPr>
              <a:t> and motion </a:t>
            </a:r>
            <a:r>
              <a:rPr lang="fr-FR" dirty="0" err="1" smtClean="0">
                <a:latin typeface="Times New Roman" pitchFamily="18" charset="0"/>
                <a:cs typeface="Times New Roman" pitchFamily="18" charset="0"/>
              </a:rPr>
              <a:t>video</a:t>
            </a:r>
            <a:r>
              <a:rPr lang="fr-FR"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endParaRPr lang="en-IN" sz="2000" dirty="0"/>
          </a:p>
        </p:txBody>
      </p:sp>
    </p:spTree>
    <p:extLst>
      <p:ext uri="{BB962C8B-B14F-4D97-AF65-F5344CB8AC3E}">
        <p14:creationId xmlns="" xmlns:p14="http://schemas.microsoft.com/office/powerpoint/2010/main" val="345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7CA1A0-D6C2-47E2-8D7B-8E5D9AE1793A}"/>
              </a:ext>
            </a:extLst>
          </p:cNvPr>
          <p:cNvSpPr>
            <a:spLocks noGrp="1"/>
          </p:cNvSpPr>
          <p:nvPr>
            <p:ph sz="quarter" idx="1"/>
          </p:nvPr>
        </p:nvSpPr>
        <p:spPr>
          <a:xfrm>
            <a:off x="838200" y="541538"/>
            <a:ext cx="10515600" cy="5635425"/>
          </a:xfrm>
        </p:spPr>
        <p:txBody>
          <a:bodyPr/>
          <a:lstStyle/>
          <a:p>
            <a:pPr lvl="0" algn="just">
              <a:lnSpc>
                <a:spcPct val="150000"/>
              </a:lnSpc>
            </a:pPr>
            <a:r>
              <a:rPr lang="fr-FR" dirty="0"/>
              <a:t>The meaningful interface elements visually presented to the user in a graphical system include windows (primary, secondary, or dialog boxes), menus (menu bar, pulldown, pop-up, cascading), icons to represent objects such as programs or files, assorted screen-based controls (text boxes, list boxes, combination boxes, settings, scroll bars, and buttons), and a mouse pointer and cursor. </a:t>
            </a:r>
          </a:p>
          <a:p>
            <a:pPr lvl="0" algn="just">
              <a:lnSpc>
                <a:spcPct val="150000"/>
              </a:lnSpc>
            </a:pPr>
            <a:r>
              <a:rPr lang="fr-FR" dirty="0"/>
              <a:t>The objective is to reflect visually on the screen the real world of the user as realistically, meaningfully, simply, and clearly as possible.</a:t>
            </a:r>
          </a:p>
          <a:p>
            <a:pPr lvl="0"/>
            <a:endParaRPr lang="en-IN" dirty="0"/>
          </a:p>
          <a:p>
            <a:pPr marL="0" indent="0">
              <a:buNone/>
            </a:pPr>
            <a:endParaRPr lang="en-IN" dirty="0"/>
          </a:p>
        </p:txBody>
      </p:sp>
    </p:spTree>
    <p:extLst>
      <p:ext uri="{BB962C8B-B14F-4D97-AF65-F5344CB8AC3E}">
        <p14:creationId xmlns="" xmlns:p14="http://schemas.microsoft.com/office/powerpoint/2010/main" val="28044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6C1F62-4A95-4D66-8DFF-5A165074CADD}"/>
              </a:ext>
            </a:extLst>
          </p:cNvPr>
          <p:cNvSpPr>
            <a:spLocks noGrp="1"/>
          </p:cNvSpPr>
          <p:nvPr>
            <p:ph sz="quarter" idx="1"/>
          </p:nvPr>
        </p:nvSpPr>
        <p:spPr>
          <a:xfrm>
            <a:off x="838200" y="648070"/>
            <a:ext cx="10515600" cy="5528893"/>
          </a:xfrm>
        </p:spPr>
        <p:txBody>
          <a:bodyPr>
            <a:normAutofit fontScale="92500" lnSpcReduction="10000"/>
          </a:bodyPr>
          <a:lstStyle/>
          <a:p>
            <a:pPr algn="just">
              <a:lnSpc>
                <a:spcPct val="150000"/>
              </a:lnSpc>
              <a:buFont typeface="Wingdings" panose="05000000000000000000" pitchFamily="2" charset="2"/>
              <a:buChar char="ü"/>
            </a:pPr>
            <a:r>
              <a:rPr lang="fr-FR" b="1" dirty="0"/>
              <a:t>Pick-and-Click Interaction</a:t>
            </a:r>
            <a:endParaRPr lang="en-IN" dirty="0"/>
          </a:p>
          <a:p>
            <a:pPr lvl="0" algn="just">
              <a:lnSpc>
                <a:spcPct val="150000"/>
              </a:lnSpc>
            </a:pPr>
            <a:r>
              <a:rPr lang="fr-FR" dirty="0"/>
              <a:t>To identify a proposed action is commonly referred to as pick, the signal to perform an action as click.</a:t>
            </a:r>
            <a:endParaRPr lang="en-IN" dirty="0"/>
          </a:p>
          <a:p>
            <a:pPr algn="just">
              <a:lnSpc>
                <a:spcPct val="150000"/>
              </a:lnSpc>
            </a:pPr>
            <a:r>
              <a:rPr lang="fr-FR" dirty="0"/>
              <a:t>The primary mechanism for performing this pick-and-click is most often the mouse and its buttons and the secondary mechanism for performing these selection actions is the keyboard.</a:t>
            </a:r>
          </a:p>
          <a:p>
            <a:pPr algn="just">
              <a:lnSpc>
                <a:spcPct val="150000"/>
              </a:lnSpc>
              <a:buFont typeface="Wingdings" panose="05000000000000000000" pitchFamily="2" charset="2"/>
              <a:buChar char="ü"/>
            </a:pPr>
            <a:r>
              <a:rPr lang="fr-FR" b="1" dirty="0"/>
              <a:t>Restricted Set of Interface Options</a:t>
            </a:r>
            <a:endParaRPr lang="en-IN" dirty="0"/>
          </a:p>
          <a:p>
            <a:pPr lvl="0" algn="just">
              <a:lnSpc>
                <a:spcPct val="150000"/>
              </a:lnSpc>
            </a:pPr>
            <a:r>
              <a:rPr lang="fr-FR" dirty="0"/>
              <a:t>The array of alternatives available to the user is what is presented on the screen or what may be retrieved through what is presented on the screen, nothing less, and nothing more. This concept fostered the acronym WYSIWYG (What You See Is What You Get).</a:t>
            </a:r>
            <a:endParaRPr lang="en-IN" dirty="0"/>
          </a:p>
          <a:p>
            <a:endParaRPr lang="en-IN" dirty="0"/>
          </a:p>
        </p:txBody>
      </p:sp>
    </p:spTree>
    <p:extLst>
      <p:ext uri="{BB962C8B-B14F-4D97-AF65-F5344CB8AC3E}">
        <p14:creationId xmlns="" xmlns:p14="http://schemas.microsoft.com/office/powerpoint/2010/main" val="416904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8C34C1-519E-4031-A296-760C230A2635}"/>
              </a:ext>
            </a:extLst>
          </p:cNvPr>
          <p:cNvSpPr>
            <a:spLocks noGrp="1"/>
          </p:cNvSpPr>
          <p:nvPr>
            <p:ph sz="quarter" idx="1"/>
          </p:nvPr>
        </p:nvSpPr>
        <p:spPr>
          <a:xfrm>
            <a:off x="838200" y="479394"/>
            <a:ext cx="10515600" cy="5697569"/>
          </a:xfrm>
        </p:spPr>
        <p:txBody>
          <a:bodyPr>
            <a:normAutofit fontScale="85000" lnSpcReduction="20000"/>
          </a:bodyPr>
          <a:lstStyle/>
          <a:p>
            <a:pPr>
              <a:buFont typeface="Wingdings" panose="05000000000000000000" pitchFamily="2" charset="2"/>
              <a:buChar char="ü"/>
            </a:pPr>
            <a:r>
              <a:rPr lang="fr-FR" b="1" dirty="0"/>
              <a:t>Visualization</a:t>
            </a:r>
            <a:endParaRPr lang="en-IN" dirty="0"/>
          </a:p>
          <a:p>
            <a:pPr lvl="0" algn="just">
              <a:lnSpc>
                <a:spcPct val="150000"/>
              </a:lnSpc>
            </a:pPr>
            <a:r>
              <a:rPr lang="fr-FR" dirty="0"/>
              <a:t>Visualization is a </a:t>
            </a:r>
            <a:r>
              <a:rPr lang="fr-FR" dirty="0" smtClean="0"/>
              <a:t>cognitive </a:t>
            </a:r>
            <a:r>
              <a:rPr lang="fr-FR" dirty="0"/>
              <a:t>process that allows people to understand information that is difficult to perceive, because it is either </a:t>
            </a:r>
            <a:r>
              <a:rPr lang="fr-FR" dirty="0" err="1"/>
              <a:t>too</a:t>
            </a:r>
            <a:r>
              <a:rPr lang="fr-FR" dirty="0"/>
              <a:t> </a:t>
            </a:r>
            <a:r>
              <a:rPr lang="fr-FR" dirty="0" err="1" smtClean="0"/>
              <a:t>big</a:t>
            </a:r>
            <a:r>
              <a:rPr lang="fr-FR" dirty="0" smtClean="0"/>
              <a:t> </a:t>
            </a:r>
            <a:r>
              <a:rPr lang="fr-FR" dirty="0"/>
              <a:t>or </a:t>
            </a:r>
            <a:r>
              <a:rPr lang="fr-FR" dirty="0" err="1"/>
              <a:t>too</a:t>
            </a:r>
            <a:r>
              <a:rPr lang="fr-FR" dirty="0"/>
              <a:t> </a:t>
            </a:r>
            <a:r>
              <a:rPr lang="fr-FR" dirty="0" err="1" smtClean="0"/>
              <a:t>small</a:t>
            </a:r>
            <a:r>
              <a:rPr lang="fr-FR" dirty="0" smtClean="0"/>
              <a:t>.</a:t>
            </a:r>
          </a:p>
          <a:p>
            <a:pPr lvl="0" algn="just">
              <a:lnSpc>
                <a:spcPct val="150000"/>
              </a:lnSpc>
            </a:pPr>
            <a:r>
              <a:rPr lang="fr-FR" dirty="0" err="1" smtClean="0"/>
              <a:t>Specialized</a:t>
            </a:r>
            <a:r>
              <a:rPr lang="fr-FR" dirty="0" smtClean="0"/>
              <a:t> </a:t>
            </a:r>
            <a:r>
              <a:rPr lang="fr-FR" dirty="0" err="1" smtClean="0"/>
              <a:t>Graphic</a:t>
            </a:r>
            <a:r>
              <a:rPr lang="fr-FR" dirty="0" smtClean="0"/>
              <a:t> </a:t>
            </a:r>
            <a:r>
              <a:rPr lang="fr-FR" dirty="0" err="1" smtClean="0"/>
              <a:t>pictures</a:t>
            </a:r>
            <a:r>
              <a:rPr lang="fr-FR" dirty="0" smtClean="0"/>
              <a:t> </a:t>
            </a:r>
            <a:r>
              <a:rPr lang="fr-FR" dirty="0" err="1" smtClean="0"/>
              <a:t>facilitate</a:t>
            </a:r>
            <a:r>
              <a:rPr lang="fr-FR" dirty="0" smtClean="0"/>
              <a:t> </a:t>
            </a:r>
            <a:r>
              <a:rPr lang="fr-FR" dirty="0" err="1" smtClean="0"/>
              <a:t>visualization</a:t>
            </a:r>
            <a:r>
              <a:rPr lang="fr-FR" dirty="0" smtClean="0"/>
              <a:t>.</a:t>
            </a:r>
            <a:endParaRPr lang="en-IN" dirty="0"/>
          </a:p>
          <a:p>
            <a:pPr lvl="0" algn="just">
              <a:lnSpc>
                <a:spcPct val="150000"/>
              </a:lnSpc>
            </a:pPr>
            <a:r>
              <a:rPr lang="fr-FR" dirty="0"/>
              <a:t>The </a:t>
            </a:r>
            <a:r>
              <a:rPr lang="fr-FR" dirty="0" smtClean="0"/>
              <a:t>goal </a:t>
            </a:r>
            <a:r>
              <a:rPr lang="fr-FR" dirty="0" err="1" smtClean="0"/>
              <a:t>is</a:t>
            </a:r>
            <a:r>
              <a:rPr lang="fr-FR" dirty="0" smtClean="0"/>
              <a:t> to </a:t>
            </a:r>
            <a:r>
              <a:rPr lang="fr-FR" dirty="0" err="1" smtClean="0"/>
              <a:t>reproduce</a:t>
            </a:r>
            <a:r>
              <a:rPr lang="fr-FR" dirty="0" smtClean="0"/>
              <a:t> </a:t>
            </a:r>
            <a:r>
              <a:rPr lang="fr-FR" dirty="0"/>
              <a:t>a realistic </a:t>
            </a:r>
            <a:r>
              <a:rPr lang="fr-FR" dirty="0" err="1"/>
              <a:t>graphical</a:t>
            </a:r>
            <a:r>
              <a:rPr lang="fr-FR" dirty="0"/>
              <a:t> </a:t>
            </a:r>
            <a:r>
              <a:rPr lang="fr-FR" dirty="0" smtClean="0"/>
              <a:t>image and </a:t>
            </a:r>
            <a:r>
              <a:rPr lang="fr-FR" dirty="0" err="1" smtClean="0"/>
              <a:t>conveys</a:t>
            </a:r>
            <a:r>
              <a:rPr lang="fr-FR" dirty="0" smtClean="0"/>
              <a:t> </a:t>
            </a:r>
            <a:r>
              <a:rPr lang="fr-FR" dirty="0"/>
              <a:t>the most relevant information. </a:t>
            </a:r>
            <a:endParaRPr lang="fr-FR" dirty="0" smtClean="0"/>
          </a:p>
          <a:p>
            <a:pPr lvl="0" algn="just">
              <a:lnSpc>
                <a:spcPct val="150000"/>
              </a:lnSpc>
            </a:pPr>
            <a:r>
              <a:rPr lang="fr-FR" dirty="0" smtClean="0"/>
              <a:t>Effective </a:t>
            </a:r>
            <a:r>
              <a:rPr lang="fr-FR" dirty="0"/>
              <a:t>visualizations can facilitate mental insights, </a:t>
            </a:r>
            <a:r>
              <a:rPr lang="fr-FR" dirty="0" err="1"/>
              <a:t>increase</a:t>
            </a:r>
            <a:r>
              <a:rPr lang="fr-FR" dirty="0"/>
              <a:t> </a:t>
            </a:r>
            <a:r>
              <a:rPr lang="fr-FR" dirty="0" err="1" smtClean="0"/>
              <a:t>productivity</a:t>
            </a:r>
            <a:r>
              <a:rPr lang="fr-FR" dirty="0" smtClean="0"/>
              <a:t> and </a:t>
            </a:r>
            <a:r>
              <a:rPr lang="fr-FR" dirty="0"/>
              <a:t>more accurate use of data.</a:t>
            </a:r>
            <a:endParaRPr lang="en-IN" dirty="0"/>
          </a:p>
          <a:p>
            <a:pPr algn="just">
              <a:lnSpc>
                <a:spcPct val="150000"/>
              </a:lnSpc>
              <a:buFont typeface="Wingdings" panose="05000000000000000000" pitchFamily="2" charset="2"/>
              <a:buChar char="ü"/>
            </a:pPr>
            <a:r>
              <a:rPr lang="fr-FR" b="1" dirty="0"/>
              <a:t>Object Orientation</a:t>
            </a:r>
            <a:endParaRPr lang="en-IN" dirty="0"/>
          </a:p>
          <a:p>
            <a:pPr lvl="0" algn="just">
              <a:lnSpc>
                <a:spcPct val="150000"/>
              </a:lnSpc>
            </a:pPr>
            <a:r>
              <a:rPr lang="fr-FR" dirty="0"/>
              <a:t>A graphical system consists of objects and actions. Objects are what people see on the screen as a single unit.</a:t>
            </a:r>
            <a:endParaRPr lang="en-IN" dirty="0"/>
          </a:p>
          <a:p>
            <a:pPr algn="just">
              <a:lnSpc>
                <a:spcPct val="150000"/>
              </a:lnSpc>
            </a:pPr>
            <a:r>
              <a:rPr lang="fr-FR" dirty="0"/>
              <a:t>Objects can be composed of </a:t>
            </a:r>
            <a:r>
              <a:rPr lang="fr-FR" dirty="0" err="1" smtClean="0"/>
              <a:t>sub</a:t>
            </a:r>
            <a:r>
              <a:rPr lang="fr-FR" dirty="0" smtClean="0"/>
              <a:t> </a:t>
            </a:r>
            <a:r>
              <a:rPr lang="fr-FR" dirty="0" err="1" smtClean="0"/>
              <a:t>objects</a:t>
            </a:r>
            <a:r>
              <a:rPr lang="fr-FR" dirty="0" smtClean="0"/>
              <a:t> </a:t>
            </a:r>
            <a:r>
              <a:rPr lang="fr-FR" dirty="0"/>
              <a:t>.For example, an object may be a </a:t>
            </a:r>
            <a:r>
              <a:rPr lang="fr-FR" dirty="0" err="1" smtClean="0"/>
              <a:t>word</a:t>
            </a:r>
            <a:r>
              <a:rPr lang="fr-FR" dirty="0" smtClean="0"/>
              <a:t> document </a:t>
            </a:r>
            <a:r>
              <a:rPr lang="fr-FR" dirty="0"/>
              <a:t>and its subobjects may be a paragraph, sentence, word, and letter.</a:t>
            </a:r>
            <a:endParaRPr lang="en-IN" dirty="0"/>
          </a:p>
        </p:txBody>
      </p:sp>
    </p:spTree>
    <p:extLst>
      <p:ext uri="{BB962C8B-B14F-4D97-AF65-F5344CB8AC3E}">
        <p14:creationId xmlns="" xmlns:p14="http://schemas.microsoft.com/office/powerpoint/2010/main" val="3984687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7176E29-B2B7-4EC0-BE81-8E0873BBF5D5}"/>
              </a:ext>
            </a:extLst>
          </p:cNvPr>
          <p:cNvSpPr>
            <a:spLocks noGrp="1"/>
          </p:cNvSpPr>
          <p:nvPr>
            <p:ph sz="quarter" idx="1"/>
          </p:nvPr>
        </p:nvSpPr>
        <p:spPr>
          <a:xfrm>
            <a:off x="838200" y="360809"/>
            <a:ext cx="10515600" cy="5853560"/>
          </a:xfrm>
        </p:spPr>
        <p:txBody>
          <a:bodyPr>
            <a:normAutofit fontScale="92500"/>
          </a:bodyPr>
          <a:lstStyle/>
          <a:p>
            <a:pPr lvl="0" algn="just">
              <a:lnSpc>
                <a:spcPct val="150000"/>
              </a:lnSpc>
            </a:pPr>
            <a:r>
              <a:rPr lang="fr-FR" dirty="0"/>
              <a:t>Objects are divided into three meaningful classes as Data objects, which present information, container objects to hold other objects and Device objects, represent physical objects in the real world.</a:t>
            </a:r>
            <a:endParaRPr lang="en-IN" dirty="0"/>
          </a:p>
          <a:p>
            <a:pPr lvl="0" algn="just">
              <a:lnSpc>
                <a:spcPct val="150000"/>
              </a:lnSpc>
            </a:pPr>
            <a:r>
              <a:rPr lang="fr-FR" dirty="0" err="1" smtClean="0"/>
              <a:t>Characteristics</a:t>
            </a:r>
            <a:r>
              <a:rPr lang="fr-FR" dirty="0" smtClean="0"/>
              <a:t> of the </a:t>
            </a:r>
            <a:r>
              <a:rPr lang="fr-FR" dirty="0" err="1" smtClean="0"/>
              <a:t>objects</a:t>
            </a:r>
            <a:r>
              <a:rPr lang="fr-FR" dirty="0" smtClean="0"/>
              <a:t> </a:t>
            </a:r>
            <a:r>
              <a:rPr lang="fr-FR" dirty="0" err="1" smtClean="0"/>
              <a:t>depending</a:t>
            </a:r>
            <a:r>
              <a:rPr lang="fr-FR" dirty="0" smtClean="0"/>
              <a:t> </a:t>
            </a:r>
            <a:r>
              <a:rPr lang="fr-FR" dirty="0" err="1" smtClean="0"/>
              <a:t>upon</a:t>
            </a:r>
            <a:r>
              <a:rPr lang="fr-FR" dirty="0" smtClean="0"/>
              <a:t> the </a:t>
            </a:r>
            <a:r>
              <a:rPr lang="fr-FR" dirty="0" err="1" smtClean="0"/>
              <a:t>relationship</a:t>
            </a:r>
            <a:r>
              <a:rPr lang="fr-FR" dirty="0" smtClean="0"/>
              <a:t> exit </a:t>
            </a:r>
            <a:r>
              <a:rPr lang="fr-FR" dirty="0" err="1" smtClean="0"/>
              <a:t>between</a:t>
            </a:r>
            <a:r>
              <a:rPr lang="fr-FR" dirty="0" smtClean="0"/>
              <a:t> </a:t>
            </a:r>
            <a:r>
              <a:rPr lang="fr-FR" dirty="0" err="1" smtClean="0"/>
              <a:t>them</a:t>
            </a:r>
            <a:r>
              <a:rPr lang="fr-FR" dirty="0" smtClean="0"/>
              <a:t>. </a:t>
            </a:r>
            <a:r>
              <a:rPr lang="fr-FR" dirty="0" err="1" smtClean="0"/>
              <a:t>These</a:t>
            </a:r>
            <a:r>
              <a:rPr lang="fr-FR" dirty="0" smtClean="0"/>
              <a:t> </a:t>
            </a:r>
            <a:r>
              <a:rPr lang="fr-FR" dirty="0"/>
              <a:t>relationships are called collections, constraints, composites, and containers.</a:t>
            </a:r>
            <a:endParaRPr lang="en-IN" dirty="0"/>
          </a:p>
          <a:p>
            <a:pPr lvl="0" algn="just">
              <a:lnSpc>
                <a:spcPct val="150000"/>
              </a:lnSpc>
            </a:pPr>
            <a:r>
              <a:rPr lang="fr-FR" b="1" dirty="0"/>
              <a:t>Properties or Attributes of Objects : </a:t>
            </a:r>
            <a:r>
              <a:rPr lang="fr-FR" dirty="0"/>
              <a:t>Properties are the unique characteristics of an object. Properties help to describe an object and can be changed by users.</a:t>
            </a:r>
            <a:endParaRPr lang="en-IN" dirty="0"/>
          </a:p>
          <a:p>
            <a:pPr algn="just">
              <a:lnSpc>
                <a:spcPct val="150000"/>
              </a:lnSpc>
            </a:pPr>
            <a:r>
              <a:rPr lang="fr-FR" b="1" dirty="0"/>
              <a:t>Actions : </a:t>
            </a:r>
            <a:r>
              <a:rPr lang="fr-FR" dirty="0"/>
              <a:t>People take actions on objects. They manipulate objects in specific ways (commands) or modify the properties of objects (property or attribute specification).</a:t>
            </a:r>
            <a:endParaRPr lang="en-IN" dirty="0"/>
          </a:p>
          <a:p>
            <a:endParaRPr lang="en-IN" dirty="0"/>
          </a:p>
        </p:txBody>
      </p:sp>
    </p:spTree>
    <p:extLst>
      <p:ext uri="{BB962C8B-B14F-4D97-AF65-F5344CB8AC3E}">
        <p14:creationId xmlns="" xmlns:p14="http://schemas.microsoft.com/office/powerpoint/2010/main" val="2485028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EB8CA7-6023-4237-8FC9-07AA727B27AE}"/>
              </a:ext>
            </a:extLst>
          </p:cNvPr>
          <p:cNvSpPr>
            <a:spLocks noGrp="1"/>
          </p:cNvSpPr>
          <p:nvPr>
            <p:ph sz="quarter" idx="1"/>
          </p:nvPr>
        </p:nvSpPr>
        <p:spPr>
          <a:xfrm>
            <a:off x="838200" y="585926"/>
            <a:ext cx="10515600" cy="5591037"/>
          </a:xfrm>
        </p:spPr>
        <p:txBody>
          <a:bodyPr>
            <a:normAutofit/>
          </a:bodyPr>
          <a:lstStyle/>
          <a:p>
            <a:pPr lvl="0"/>
            <a:r>
              <a:rPr lang="fr-FR" dirty="0"/>
              <a:t>The following is a typical property/attribute specification sequence</a:t>
            </a:r>
            <a:r>
              <a:rPr lang="fr-FR" i="1" dirty="0"/>
              <a:t>:</a:t>
            </a:r>
            <a:endParaRPr lang="en-IN" sz="2400" dirty="0"/>
          </a:p>
          <a:p>
            <a:pPr lvl="1"/>
            <a:r>
              <a:rPr lang="fr-FR" dirty="0"/>
              <a:t>The user selects an object—for example, several words of text.</a:t>
            </a:r>
            <a:endParaRPr lang="en-IN" sz="2000" dirty="0"/>
          </a:p>
          <a:p>
            <a:pPr lvl="1"/>
            <a:r>
              <a:rPr lang="fr-FR" dirty="0"/>
              <a:t>The user then selects an action to apply to that object, such as the action BOLD.</a:t>
            </a:r>
          </a:p>
          <a:p>
            <a:pPr lvl="1"/>
            <a:r>
              <a:rPr lang="fr-FR" dirty="0"/>
              <a:t>The selected words are made bold and will remain bold until selected and changed again.</a:t>
            </a:r>
          </a:p>
          <a:p>
            <a:pPr lvl="0">
              <a:buFont typeface="Wingdings" panose="05000000000000000000" pitchFamily="2" charset="2"/>
              <a:buChar char="ü"/>
            </a:pPr>
            <a:r>
              <a:rPr lang="fr-FR" b="1" dirty="0"/>
              <a:t>Application versus Object or Data Orientation :</a:t>
            </a:r>
          </a:p>
          <a:p>
            <a:pPr lvl="0"/>
            <a:r>
              <a:rPr lang="fr-FR" dirty="0"/>
              <a:t>An application-oriented approach takes an action: object approach, like this:</a:t>
            </a:r>
            <a:endParaRPr lang="en-IN" dirty="0"/>
          </a:p>
          <a:p>
            <a:pPr marL="0" indent="0">
              <a:buNone/>
            </a:pPr>
            <a:r>
              <a:rPr lang="fr-FR" dirty="0"/>
              <a:t>	Action&gt; 1. An application is opened (for example, word processing). 	Object&gt; 2. A file or other object selected (for example, a memo).</a:t>
            </a:r>
            <a:endParaRPr lang="en-IN" dirty="0"/>
          </a:p>
          <a:p>
            <a:r>
              <a:rPr lang="fr-FR" dirty="0"/>
              <a:t>An object-oriented object:action approach does this: </a:t>
            </a:r>
          </a:p>
          <a:p>
            <a:pPr marL="0" indent="0">
              <a:buNone/>
            </a:pPr>
            <a:r>
              <a:rPr lang="fr-FR" dirty="0"/>
              <a:t>	Object&gt; 1. An object is chosen (a memo).</a:t>
            </a:r>
            <a:endParaRPr lang="en-IN" dirty="0"/>
          </a:p>
          <a:p>
            <a:pPr marL="0" indent="0">
              <a:buNone/>
            </a:pPr>
            <a:r>
              <a:rPr lang="fr-FR" dirty="0"/>
              <a:t>	Action&gt; 2. An application is selected (word processing).</a:t>
            </a:r>
            <a:endParaRPr lang="en-IN" sz="2400" dirty="0"/>
          </a:p>
          <a:p>
            <a:endParaRPr lang="en-IN" dirty="0"/>
          </a:p>
        </p:txBody>
      </p:sp>
    </p:spTree>
    <p:extLst>
      <p:ext uri="{BB962C8B-B14F-4D97-AF65-F5344CB8AC3E}">
        <p14:creationId xmlns="" xmlns:p14="http://schemas.microsoft.com/office/powerpoint/2010/main" val="28763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sz="quarter" idx="1"/>
          </p:nvPr>
        </p:nvSpPr>
        <p:spPr/>
        <p:txBody>
          <a:bodyPr/>
          <a:lstStyle/>
          <a:p>
            <a:pPr>
              <a:lnSpc>
                <a:spcPct val="150000"/>
              </a:lnSpc>
            </a:pPr>
            <a:r>
              <a:rPr lang="en-US" sz="2400" dirty="0" smtClean="0">
                <a:latin typeface="Times New Roman" pitchFamily="18" charset="0"/>
                <a:cs typeface="Times New Roman" pitchFamily="18" charset="0"/>
              </a:rPr>
              <a:t>User Interface is the part of software Program that allow users to interact with computer and carry out their task.</a:t>
            </a:r>
          </a:p>
          <a:p>
            <a:pPr>
              <a:lnSpc>
                <a:spcPct val="150000"/>
              </a:lnSpc>
            </a:pPr>
            <a:r>
              <a:rPr lang="en-US" sz="2400" dirty="0" smtClean="0">
                <a:latin typeface="Times New Roman" pitchFamily="18" charset="0"/>
                <a:cs typeface="Times New Roman" pitchFamily="18" charset="0"/>
              </a:rPr>
              <a:t>User Interface Design is a subset of a field of study called Human-Computer Interaction.</a:t>
            </a:r>
          </a:p>
          <a:p>
            <a:endParaRPr lang="en-US" dirty="0" smtClean="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52669" y="3627621"/>
            <a:ext cx="7315200" cy="25633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5D437AB-8C84-426F-A25C-AE9D018CE59F}"/>
              </a:ext>
            </a:extLst>
          </p:cNvPr>
          <p:cNvSpPr>
            <a:spLocks noGrp="1"/>
          </p:cNvSpPr>
          <p:nvPr>
            <p:ph sz="quarter" idx="1"/>
          </p:nvPr>
        </p:nvSpPr>
        <p:spPr>
          <a:xfrm>
            <a:off x="838200" y="479394"/>
            <a:ext cx="10515600" cy="5697569"/>
          </a:xfrm>
        </p:spPr>
        <p:txBody>
          <a:bodyPr>
            <a:normAutofit lnSpcReduction="10000"/>
          </a:bodyPr>
          <a:lstStyle/>
          <a:p>
            <a:pPr>
              <a:buFont typeface="Wingdings" panose="05000000000000000000" pitchFamily="2" charset="2"/>
              <a:buChar char="ü"/>
            </a:pPr>
            <a:r>
              <a:rPr lang="fr-FR" b="1" dirty="0"/>
              <a:t>Views  </a:t>
            </a:r>
          </a:p>
          <a:p>
            <a:r>
              <a:rPr lang="fr-FR" dirty="0"/>
              <a:t>Views are ways of looking at an object’s information. IBM’s SAA CUA describes four kinds of views: composed, contents, settings, and help.</a:t>
            </a:r>
            <a:endParaRPr lang="en-IN" dirty="0"/>
          </a:p>
          <a:p>
            <a:pPr>
              <a:buFont typeface="Wingdings" panose="05000000000000000000" pitchFamily="2" charset="2"/>
              <a:buChar char="ü"/>
            </a:pPr>
            <a:r>
              <a:rPr lang="fr-FR" b="1" dirty="0"/>
              <a:t>Use of Recognition Memory</a:t>
            </a:r>
            <a:endParaRPr lang="en-IN" dirty="0"/>
          </a:p>
          <a:p>
            <a:pPr lvl="0"/>
            <a:r>
              <a:rPr lang="fr-FR" dirty="0"/>
              <a:t>Continuous visibility of objects and actions encourages to eliminate “out of sight, out of mind” problem</a:t>
            </a:r>
            <a:endParaRPr lang="en-IN" dirty="0"/>
          </a:p>
          <a:p>
            <a:pPr>
              <a:buFont typeface="Wingdings" panose="05000000000000000000" pitchFamily="2" charset="2"/>
              <a:buChar char="ü"/>
            </a:pPr>
            <a:r>
              <a:rPr lang="fr-FR" b="1" dirty="0"/>
              <a:t>Concurrent Performance of Functions</a:t>
            </a:r>
            <a:endParaRPr lang="en-IN" dirty="0"/>
          </a:p>
          <a:p>
            <a:pPr lvl="0"/>
            <a:r>
              <a:rPr lang="fr-FR" dirty="0"/>
              <a:t>Graphic systems may do two or more things at one time. Multiple programs may run simultaneously.</a:t>
            </a:r>
            <a:endParaRPr lang="en-IN" dirty="0"/>
          </a:p>
          <a:p>
            <a:pPr lvl="0"/>
            <a:r>
              <a:rPr lang="fr-FR" dirty="0"/>
              <a:t>It may process background tasks (cooperative multitasking) or preemptive </a:t>
            </a:r>
            <a:r>
              <a:rPr lang="fr-FR" dirty="0" err="1"/>
              <a:t>multitasking</a:t>
            </a:r>
            <a:r>
              <a:rPr lang="fr-FR" dirty="0" smtClean="0"/>
              <a:t>.</a:t>
            </a:r>
          </a:p>
          <a:p>
            <a:pPr lvl="0"/>
            <a:r>
              <a:rPr lang="fr-FR" dirty="0" smtClean="0"/>
              <a:t>Data </a:t>
            </a:r>
            <a:r>
              <a:rPr lang="fr-FR" dirty="0" err="1" smtClean="0"/>
              <a:t>may</a:t>
            </a:r>
            <a:r>
              <a:rPr lang="fr-FR" dirty="0" smtClean="0"/>
              <a:t> </a:t>
            </a:r>
            <a:r>
              <a:rPr lang="fr-FR" dirty="0" err="1" smtClean="0"/>
              <a:t>also</a:t>
            </a:r>
            <a:r>
              <a:rPr lang="fr-FR" dirty="0" smtClean="0"/>
              <a:t> </a:t>
            </a:r>
            <a:r>
              <a:rPr lang="fr-FR" dirty="0" err="1" smtClean="0"/>
              <a:t>be</a:t>
            </a:r>
            <a:r>
              <a:rPr lang="fr-FR" dirty="0" smtClean="0"/>
              <a:t> </a:t>
            </a:r>
            <a:r>
              <a:rPr lang="fr-FR" dirty="0" err="1" smtClean="0"/>
              <a:t>transferred</a:t>
            </a:r>
            <a:r>
              <a:rPr lang="fr-FR" dirty="0" smtClean="0"/>
              <a:t> </a:t>
            </a:r>
            <a:r>
              <a:rPr lang="fr-FR" dirty="0" err="1" smtClean="0"/>
              <a:t>between</a:t>
            </a:r>
            <a:r>
              <a:rPr lang="fr-FR" dirty="0" smtClean="0"/>
              <a:t> programs. It </a:t>
            </a:r>
            <a:r>
              <a:rPr lang="fr-FR" dirty="0" err="1" smtClean="0"/>
              <a:t>may</a:t>
            </a:r>
            <a:r>
              <a:rPr lang="fr-FR" dirty="0" smtClean="0"/>
              <a:t> </a:t>
            </a:r>
            <a:r>
              <a:rPr lang="fr-FR" dirty="0" err="1" smtClean="0"/>
              <a:t>be</a:t>
            </a:r>
            <a:r>
              <a:rPr lang="fr-FR" dirty="0" smtClean="0"/>
              <a:t> </a:t>
            </a:r>
            <a:r>
              <a:rPr lang="fr-FR" dirty="0" err="1" smtClean="0"/>
              <a:t>temporarily</a:t>
            </a:r>
            <a:r>
              <a:rPr lang="fr-FR" dirty="0" smtClean="0"/>
              <a:t> </a:t>
            </a:r>
            <a:r>
              <a:rPr lang="fr-FR" dirty="0" err="1" smtClean="0"/>
              <a:t>stored</a:t>
            </a:r>
            <a:r>
              <a:rPr lang="fr-FR" dirty="0" smtClean="0"/>
              <a:t> on a “</a:t>
            </a:r>
            <a:r>
              <a:rPr lang="fr-FR" dirty="0" err="1" smtClean="0"/>
              <a:t>clipboard</a:t>
            </a:r>
            <a:r>
              <a:rPr lang="fr-FR" dirty="0" smtClean="0"/>
              <a:t>” for </a:t>
            </a:r>
            <a:r>
              <a:rPr lang="fr-FR" dirty="0" err="1" smtClean="0"/>
              <a:t>later</a:t>
            </a:r>
            <a:r>
              <a:rPr lang="fr-FR" dirty="0" smtClean="0"/>
              <a:t> </a:t>
            </a:r>
            <a:r>
              <a:rPr lang="fr-FR" dirty="0" err="1" smtClean="0"/>
              <a:t>transfer</a:t>
            </a:r>
            <a:r>
              <a:rPr lang="fr-FR" dirty="0" smtClean="0"/>
              <a:t> or </a:t>
            </a:r>
            <a:r>
              <a:rPr lang="fr-FR" dirty="0" err="1" smtClean="0"/>
              <a:t>be</a:t>
            </a:r>
            <a:r>
              <a:rPr lang="fr-FR" dirty="0" smtClean="0"/>
              <a:t> </a:t>
            </a:r>
            <a:r>
              <a:rPr lang="fr-FR" dirty="0" err="1" smtClean="0"/>
              <a:t>automatically</a:t>
            </a:r>
            <a:r>
              <a:rPr lang="fr-FR" dirty="0" smtClean="0"/>
              <a:t> </a:t>
            </a:r>
            <a:r>
              <a:rPr lang="fr-FR" dirty="0" err="1" smtClean="0"/>
              <a:t>swapped</a:t>
            </a:r>
            <a:r>
              <a:rPr lang="fr-FR" dirty="0" smtClean="0"/>
              <a:t> </a:t>
            </a:r>
            <a:r>
              <a:rPr lang="fr-FR" dirty="0" err="1" smtClean="0"/>
              <a:t>between</a:t>
            </a:r>
            <a:r>
              <a:rPr lang="fr-FR" dirty="0" smtClean="0"/>
              <a:t> programs.</a:t>
            </a:r>
            <a:endParaRPr lang="en-IN" dirty="0"/>
          </a:p>
          <a:p>
            <a:endParaRPr lang="en-IN" dirty="0"/>
          </a:p>
        </p:txBody>
      </p:sp>
    </p:spTree>
    <p:extLst>
      <p:ext uri="{BB962C8B-B14F-4D97-AF65-F5344CB8AC3E}">
        <p14:creationId xmlns="" xmlns:p14="http://schemas.microsoft.com/office/powerpoint/2010/main" val="292650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4024F23-C9F9-4ECA-B054-34D06C1F5C29}"/>
              </a:ext>
            </a:extLst>
          </p:cNvPr>
          <p:cNvSpPr>
            <a:spLocks noGrp="1"/>
          </p:cNvSpPr>
          <p:nvPr>
            <p:ph sz="quarter" idx="1"/>
          </p:nvPr>
        </p:nvSpPr>
        <p:spPr>
          <a:xfrm>
            <a:off x="838200" y="559293"/>
            <a:ext cx="10515600" cy="5617670"/>
          </a:xfrm>
        </p:spPr>
        <p:txBody>
          <a:bodyPr/>
          <a:lstStyle/>
          <a:p>
            <a:pPr marL="0" indent="0">
              <a:buNone/>
            </a:pPr>
            <a:r>
              <a:rPr lang="fr-FR" b="1" dirty="0"/>
              <a:t>Concept of Direct Manipulation</a:t>
            </a:r>
          </a:p>
          <a:p>
            <a:pPr algn="just"/>
            <a:r>
              <a:rPr lang="fr-FR" dirty="0"/>
              <a:t>The term used to describe this style of interaction for graphical systems was first used by Shneiderman (1982). He called them “direct manipulation” systems, suggesting that they possess the following characteristics:</a:t>
            </a:r>
            <a:endParaRPr lang="en-IN" dirty="0"/>
          </a:p>
          <a:p>
            <a:pPr lvl="0" algn="just">
              <a:buFont typeface="Wingdings" panose="05000000000000000000" pitchFamily="2" charset="2"/>
              <a:buChar char="ü"/>
            </a:pPr>
            <a:r>
              <a:rPr lang="fr-FR" b="1" dirty="0"/>
              <a:t>The system is portrayed as an extension of the real world</a:t>
            </a:r>
            <a:r>
              <a:rPr lang="fr-FR" dirty="0"/>
              <a:t>: </a:t>
            </a:r>
            <a:endParaRPr lang="fr-FR" dirty="0" smtClean="0"/>
          </a:p>
          <a:p>
            <a:pPr lvl="1" algn="just"/>
            <a:r>
              <a:rPr lang="fr-FR" dirty="0" smtClean="0"/>
              <a:t>It </a:t>
            </a:r>
            <a:r>
              <a:rPr lang="fr-FR" dirty="0" err="1" smtClean="0"/>
              <a:t>is</a:t>
            </a:r>
            <a:r>
              <a:rPr lang="fr-FR" dirty="0" smtClean="0"/>
              <a:t> </a:t>
            </a:r>
            <a:r>
              <a:rPr lang="fr-FR" dirty="0" err="1" smtClean="0"/>
              <a:t>assumed</a:t>
            </a:r>
            <a:r>
              <a:rPr lang="fr-FR" dirty="0" smtClean="0"/>
              <a:t> </a:t>
            </a:r>
            <a:r>
              <a:rPr lang="fr-FR" dirty="0" err="1" smtClean="0"/>
              <a:t>that</a:t>
            </a:r>
            <a:r>
              <a:rPr lang="fr-FR" dirty="0" smtClean="0"/>
              <a:t> a </a:t>
            </a:r>
            <a:r>
              <a:rPr lang="fr-FR" dirty="0" err="1" smtClean="0"/>
              <a:t>person</a:t>
            </a:r>
            <a:r>
              <a:rPr lang="fr-FR" dirty="0" smtClean="0"/>
              <a:t> </a:t>
            </a:r>
            <a:r>
              <a:rPr lang="fr-FR" dirty="0" err="1" smtClean="0"/>
              <a:t>is</a:t>
            </a:r>
            <a:r>
              <a:rPr lang="fr-FR" dirty="0" smtClean="0"/>
              <a:t> </a:t>
            </a:r>
            <a:r>
              <a:rPr lang="fr-FR" dirty="0" err="1" smtClean="0"/>
              <a:t>familar</a:t>
            </a:r>
            <a:r>
              <a:rPr lang="fr-FR" dirty="0" smtClean="0"/>
              <a:t> </a:t>
            </a:r>
            <a:r>
              <a:rPr lang="fr-FR" dirty="0" err="1" smtClean="0"/>
              <a:t>with</a:t>
            </a:r>
            <a:r>
              <a:rPr lang="fr-FR" dirty="0" smtClean="0"/>
              <a:t> the </a:t>
            </a:r>
            <a:r>
              <a:rPr lang="fr-FR" dirty="0" err="1" smtClean="0"/>
              <a:t>objects</a:t>
            </a:r>
            <a:r>
              <a:rPr lang="fr-FR" dirty="0" smtClean="0"/>
              <a:t> and actions, </a:t>
            </a:r>
            <a:r>
              <a:rPr lang="fr-FR" dirty="0" err="1" smtClean="0"/>
              <a:t>replicate</a:t>
            </a:r>
            <a:r>
              <a:rPr lang="fr-FR" dirty="0" smtClean="0"/>
              <a:t> </a:t>
            </a:r>
            <a:r>
              <a:rPr lang="fr-FR" dirty="0" err="1" smtClean="0"/>
              <a:t>them</a:t>
            </a:r>
            <a:r>
              <a:rPr lang="fr-FR" dirty="0" smtClean="0"/>
              <a:t> on </a:t>
            </a:r>
            <a:r>
              <a:rPr lang="fr-FR" dirty="0" err="1" smtClean="0"/>
              <a:t>different</a:t>
            </a:r>
            <a:r>
              <a:rPr lang="fr-FR" dirty="0" smtClean="0"/>
              <a:t> medium of </a:t>
            </a:r>
            <a:r>
              <a:rPr lang="fr-FR" dirty="0" err="1" smtClean="0"/>
              <a:t>screens</a:t>
            </a:r>
            <a:r>
              <a:rPr lang="fr-FR" dirty="0" smtClean="0"/>
              <a:t>.</a:t>
            </a:r>
          </a:p>
          <a:p>
            <a:pPr lvl="1" algn="just"/>
            <a:r>
              <a:rPr lang="fr-FR" dirty="0" smtClean="0"/>
              <a:t>It </a:t>
            </a:r>
            <a:r>
              <a:rPr lang="fr-FR" dirty="0" err="1" smtClean="0"/>
              <a:t>focused</a:t>
            </a:r>
            <a:r>
              <a:rPr lang="fr-FR" dirty="0" smtClean="0"/>
              <a:t> on the data not the applications and </a:t>
            </a:r>
            <a:r>
              <a:rPr lang="fr-FR" dirty="0" err="1" smtClean="0"/>
              <a:t>tools</a:t>
            </a:r>
            <a:r>
              <a:rPr lang="fr-FR" dirty="0" smtClean="0"/>
              <a:t>.</a:t>
            </a:r>
          </a:p>
          <a:p>
            <a:pPr lvl="1" algn="just"/>
            <a:r>
              <a:rPr lang="fr-FR" dirty="0" smtClean="0"/>
              <a:t>A </a:t>
            </a:r>
            <a:r>
              <a:rPr lang="fr-FR" dirty="0" err="1" smtClean="0"/>
              <a:t>person</a:t>
            </a:r>
            <a:r>
              <a:rPr lang="fr-FR" dirty="0" smtClean="0"/>
              <a:t> has power to </a:t>
            </a:r>
            <a:r>
              <a:rPr lang="fr-FR" dirty="0" err="1" smtClean="0"/>
              <a:t>modify</a:t>
            </a:r>
            <a:r>
              <a:rPr lang="fr-FR" dirty="0" smtClean="0"/>
              <a:t> the </a:t>
            </a:r>
            <a:r>
              <a:rPr lang="fr-FR" dirty="0" err="1" smtClean="0"/>
              <a:t>objects</a:t>
            </a:r>
            <a:r>
              <a:rPr lang="fr-FR" dirty="0" smtClean="0"/>
              <a:t>.</a:t>
            </a:r>
          </a:p>
          <a:p>
            <a:pPr lvl="1" algn="just"/>
            <a:r>
              <a:rPr lang="fr-FR" dirty="0" smtClean="0"/>
              <a:t>The </a:t>
            </a:r>
            <a:r>
              <a:rPr lang="fr-FR" dirty="0"/>
              <a:t>physical organization of the system, which most often is unfamiliar, is hidden </a:t>
            </a:r>
            <a:r>
              <a:rPr lang="fr-FR" dirty="0" err="1"/>
              <a:t>from</a:t>
            </a:r>
            <a:r>
              <a:rPr lang="fr-FR" dirty="0"/>
              <a:t> </a:t>
            </a:r>
            <a:r>
              <a:rPr lang="fr-FR" dirty="0" err="1" smtClean="0"/>
              <a:t>view</a:t>
            </a:r>
            <a:r>
              <a:rPr lang="fr-FR" dirty="0" smtClean="0"/>
              <a:t>.</a:t>
            </a:r>
            <a:endParaRPr lang="en-IN" dirty="0"/>
          </a:p>
          <a:p>
            <a:endParaRPr lang="en-IN" dirty="0"/>
          </a:p>
        </p:txBody>
      </p:sp>
    </p:spTree>
    <p:extLst>
      <p:ext uri="{BB962C8B-B14F-4D97-AF65-F5344CB8AC3E}">
        <p14:creationId xmlns="" xmlns:p14="http://schemas.microsoft.com/office/powerpoint/2010/main" val="420514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7EC1392-C88C-4447-847B-1471375CCC11}"/>
              </a:ext>
            </a:extLst>
          </p:cNvPr>
          <p:cNvSpPr>
            <a:spLocks noGrp="1"/>
          </p:cNvSpPr>
          <p:nvPr>
            <p:ph sz="quarter" idx="1"/>
          </p:nvPr>
        </p:nvSpPr>
        <p:spPr>
          <a:xfrm>
            <a:off x="838200" y="603682"/>
            <a:ext cx="10515600" cy="5573281"/>
          </a:xfrm>
        </p:spPr>
        <p:txBody>
          <a:bodyPr>
            <a:normAutofit/>
          </a:bodyPr>
          <a:lstStyle/>
          <a:p>
            <a:pPr lvl="0">
              <a:buFont typeface="Wingdings" panose="05000000000000000000" pitchFamily="2" charset="2"/>
              <a:buChar char="ü"/>
            </a:pPr>
            <a:r>
              <a:rPr lang="fr-FR" b="1" dirty="0"/>
              <a:t>Continuous visibility of objects and actions</a:t>
            </a:r>
            <a:r>
              <a:rPr lang="fr-FR" dirty="0"/>
              <a:t>: </a:t>
            </a:r>
            <a:endParaRPr lang="fr-FR" dirty="0" smtClean="0"/>
          </a:p>
          <a:p>
            <a:pPr lvl="1">
              <a:lnSpc>
                <a:spcPct val="150000"/>
              </a:lnSpc>
            </a:pPr>
            <a:r>
              <a:rPr lang="fr-FR" dirty="0" err="1" smtClean="0"/>
              <a:t>Objects</a:t>
            </a:r>
            <a:r>
              <a:rPr lang="fr-FR" dirty="0" smtClean="0"/>
              <a:t> </a:t>
            </a:r>
            <a:r>
              <a:rPr lang="fr-FR" dirty="0"/>
              <a:t>are continuously visible</a:t>
            </a:r>
            <a:r>
              <a:rPr lang="fr-FR" dirty="0" smtClean="0"/>
              <a:t>.</a:t>
            </a:r>
          </a:p>
          <a:p>
            <a:pPr lvl="1">
              <a:lnSpc>
                <a:spcPct val="150000"/>
              </a:lnSpc>
            </a:pPr>
            <a:r>
              <a:rPr lang="fr-FR" dirty="0" smtClean="0"/>
              <a:t>Actions to </a:t>
            </a:r>
            <a:r>
              <a:rPr lang="fr-FR" dirty="0" err="1" smtClean="0"/>
              <a:t>be</a:t>
            </a:r>
            <a:r>
              <a:rPr lang="fr-FR" dirty="0" smtClean="0"/>
              <a:t> </a:t>
            </a:r>
            <a:r>
              <a:rPr lang="fr-FR" dirty="0" err="1" smtClean="0"/>
              <a:t>performed</a:t>
            </a:r>
            <a:r>
              <a:rPr lang="fr-FR" dirty="0" smtClean="0"/>
              <a:t> by label buttons </a:t>
            </a:r>
            <a:r>
              <a:rPr lang="fr-FR" dirty="0" err="1" smtClean="0"/>
              <a:t>replacing</a:t>
            </a:r>
            <a:r>
              <a:rPr lang="fr-FR" dirty="0" smtClean="0"/>
              <a:t> </a:t>
            </a:r>
            <a:r>
              <a:rPr lang="fr-FR" dirty="0" err="1" smtClean="0"/>
              <a:t>complex</a:t>
            </a:r>
            <a:r>
              <a:rPr lang="fr-FR" dirty="0" smtClean="0"/>
              <a:t> </a:t>
            </a:r>
            <a:r>
              <a:rPr lang="fr-FR" dirty="0" err="1" smtClean="0"/>
              <a:t>syntax</a:t>
            </a:r>
            <a:r>
              <a:rPr lang="fr-FR" dirty="0" smtClean="0"/>
              <a:t> and </a:t>
            </a:r>
            <a:r>
              <a:rPr lang="fr-FR" dirty="0" err="1" smtClean="0"/>
              <a:t>commands</a:t>
            </a:r>
            <a:r>
              <a:rPr lang="fr-FR" dirty="0" smtClean="0"/>
              <a:t>.</a:t>
            </a:r>
          </a:p>
          <a:p>
            <a:pPr lvl="1">
              <a:lnSpc>
                <a:spcPct val="150000"/>
              </a:lnSpc>
            </a:pPr>
            <a:r>
              <a:rPr lang="fr-FR" dirty="0" err="1" smtClean="0"/>
              <a:t>Reminders</a:t>
            </a:r>
            <a:r>
              <a:rPr lang="fr-FR" dirty="0" smtClean="0"/>
              <a:t> </a:t>
            </a:r>
            <a:r>
              <a:rPr lang="fr-FR" dirty="0"/>
              <a:t>of actions to be performed are also obvious. Nelson (1980) described this concept as “virtual reality,” a representation of reality that can be </a:t>
            </a:r>
            <a:r>
              <a:rPr lang="fr-FR" dirty="0" err="1"/>
              <a:t>manipulated</a:t>
            </a:r>
            <a:r>
              <a:rPr lang="fr-FR" dirty="0" smtClean="0"/>
              <a:t>.</a:t>
            </a:r>
          </a:p>
          <a:p>
            <a:pPr lvl="1">
              <a:lnSpc>
                <a:spcPct val="150000"/>
              </a:lnSpc>
            </a:pPr>
            <a:r>
              <a:rPr lang="fr-FR" dirty="0" smtClean="0"/>
              <a:t> </a:t>
            </a:r>
            <a:r>
              <a:rPr lang="fr-FR" dirty="0"/>
              <a:t>Hatfield (1981) is credited with calling it “WYSIWYG” (what you see is what you get) and Rutkowski (1982) described it as “transparency,”</a:t>
            </a:r>
            <a:endParaRPr lang="en-IN" dirty="0"/>
          </a:p>
          <a:p>
            <a:endParaRPr lang="en-IN" dirty="0"/>
          </a:p>
        </p:txBody>
      </p:sp>
    </p:spTree>
    <p:extLst>
      <p:ext uri="{BB962C8B-B14F-4D97-AF65-F5344CB8AC3E}">
        <p14:creationId xmlns="" xmlns:p14="http://schemas.microsoft.com/office/powerpoint/2010/main" val="204020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Manipulation - </a:t>
            </a:r>
            <a:r>
              <a:rPr lang="en-US" dirty="0" err="1" smtClean="0"/>
              <a:t>Characterisitics</a:t>
            </a:r>
            <a:endParaRPr lang="en-US" dirty="0"/>
          </a:p>
        </p:txBody>
      </p:sp>
      <p:sp>
        <p:nvSpPr>
          <p:cNvPr id="3" name="Content Placeholder 2"/>
          <p:cNvSpPr>
            <a:spLocks noGrp="1"/>
          </p:cNvSpPr>
          <p:nvPr>
            <p:ph sz="quarter" idx="1"/>
          </p:nvPr>
        </p:nvSpPr>
        <p:spPr/>
        <p:txBody>
          <a:bodyPr/>
          <a:lstStyle/>
          <a:p>
            <a:pPr lvl="0" algn="just">
              <a:lnSpc>
                <a:spcPct val="150000"/>
              </a:lnSpc>
              <a:buFont typeface="Wingdings" panose="05000000000000000000" pitchFamily="2" charset="2"/>
              <a:buChar char="ü"/>
            </a:pPr>
            <a:r>
              <a:rPr lang="fr-FR" b="1" dirty="0" smtClean="0"/>
              <a:t>Actions are </a:t>
            </a:r>
            <a:r>
              <a:rPr lang="fr-FR" b="1" dirty="0" err="1" smtClean="0"/>
              <a:t>rapid</a:t>
            </a:r>
            <a:r>
              <a:rPr lang="fr-FR" b="1" dirty="0" smtClean="0"/>
              <a:t> and </a:t>
            </a:r>
            <a:r>
              <a:rPr lang="fr-FR" b="1" dirty="0" err="1" smtClean="0"/>
              <a:t>incremental</a:t>
            </a:r>
            <a:r>
              <a:rPr lang="fr-FR" b="1" dirty="0" smtClean="0"/>
              <a:t> </a:t>
            </a:r>
            <a:r>
              <a:rPr lang="fr-FR" b="1" dirty="0" err="1" smtClean="0"/>
              <a:t>with</a:t>
            </a:r>
            <a:r>
              <a:rPr lang="fr-FR" b="1" dirty="0" smtClean="0"/>
              <a:t> visible display of </a:t>
            </a:r>
            <a:r>
              <a:rPr lang="fr-FR" b="1" dirty="0" err="1" smtClean="0"/>
              <a:t>results</a:t>
            </a:r>
            <a:r>
              <a:rPr lang="fr-FR" b="1" dirty="0" smtClean="0"/>
              <a:t> </a:t>
            </a:r>
            <a:r>
              <a:rPr lang="fr-FR" dirty="0" smtClean="0"/>
              <a:t>:</a:t>
            </a:r>
          </a:p>
          <a:p>
            <a:pPr lvl="1" algn="just">
              <a:lnSpc>
                <a:spcPct val="150000"/>
              </a:lnSpc>
            </a:pPr>
            <a:r>
              <a:rPr lang="fr-FR" dirty="0" smtClean="0"/>
              <a:t> The </a:t>
            </a:r>
            <a:r>
              <a:rPr lang="fr-FR" dirty="0" err="1" smtClean="0"/>
              <a:t>results</a:t>
            </a:r>
            <a:r>
              <a:rPr lang="fr-FR" dirty="0" smtClean="0"/>
              <a:t> of actions are </a:t>
            </a:r>
            <a:r>
              <a:rPr lang="fr-FR" dirty="0" err="1" smtClean="0"/>
              <a:t>immediately</a:t>
            </a:r>
            <a:r>
              <a:rPr lang="fr-FR" dirty="0" smtClean="0"/>
              <a:t> </a:t>
            </a:r>
            <a:r>
              <a:rPr lang="fr-FR" dirty="0" err="1" smtClean="0"/>
              <a:t>displayed</a:t>
            </a:r>
            <a:r>
              <a:rPr lang="fr-FR" dirty="0" smtClean="0"/>
              <a:t> </a:t>
            </a:r>
            <a:r>
              <a:rPr lang="fr-FR" dirty="0" err="1" smtClean="0"/>
              <a:t>visually</a:t>
            </a:r>
            <a:r>
              <a:rPr lang="fr-FR" dirty="0" smtClean="0"/>
              <a:t> on the </a:t>
            </a:r>
            <a:r>
              <a:rPr lang="fr-FR" dirty="0" err="1" smtClean="0"/>
              <a:t>screen</a:t>
            </a:r>
            <a:r>
              <a:rPr lang="fr-FR" dirty="0" smtClean="0"/>
              <a:t> in </a:t>
            </a:r>
            <a:r>
              <a:rPr lang="fr-FR" dirty="0" err="1" smtClean="0"/>
              <a:t>their</a:t>
            </a:r>
            <a:r>
              <a:rPr lang="fr-FR" dirty="0" smtClean="0"/>
              <a:t> new and </a:t>
            </a:r>
            <a:r>
              <a:rPr lang="fr-FR" dirty="0" err="1" smtClean="0"/>
              <a:t>current</a:t>
            </a:r>
            <a:r>
              <a:rPr lang="fr-FR" dirty="0" smtClean="0"/>
              <a:t> </a:t>
            </a:r>
            <a:r>
              <a:rPr lang="fr-FR" dirty="0" err="1" smtClean="0"/>
              <a:t>form</a:t>
            </a:r>
            <a:r>
              <a:rPr lang="fr-FR" dirty="0" smtClean="0"/>
              <a:t>. </a:t>
            </a:r>
            <a:r>
              <a:rPr lang="fr-FR" dirty="0" err="1" smtClean="0"/>
              <a:t>Auditory</a:t>
            </a:r>
            <a:r>
              <a:rPr lang="fr-FR" dirty="0" smtClean="0"/>
              <a:t> feedback </a:t>
            </a:r>
            <a:r>
              <a:rPr lang="fr-FR" dirty="0" err="1" smtClean="0"/>
              <a:t>may</a:t>
            </a:r>
            <a:r>
              <a:rPr lang="fr-FR" dirty="0" smtClean="0"/>
              <a:t> </a:t>
            </a:r>
            <a:r>
              <a:rPr lang="fr-FR" dirty="0" err="1" smtClean="0"/>
              <a:t>also</a:t>
            </a:r>
            <a:r>
              <a:rPr lang="fr-FR" dirty="0" smtClean="0"/>
              <a:t> </a:t>
            </a:r>
            <a:r>
              <a:rPr lang="fr-FR" dirty="0" err="1" smtClean="0"/>
              <a:t>be</a:t>
            </a:r>
            <a:r>
              <a:rPr lang="fr-FR" dirty="0" smtClean="0"/>
              <a:t> </a:t>
            </a:r>
            <a:r>
              <a:rPr lang="fr-FR" dirty="0" err="1" smtClean="0"/>
              <a:t>provided</a:t>
            </a:r>
            <a:r>
              <a:rPr lang="fr-FR" dirty="0" smtClean="0"/>
              <a:t>.</a:t>
            </a:r>
          </a:p>
          <a:p>
            <a:pPr lvl="1" algn="just">
              <a:lnSpc>
                <a:spcPct val="150000"/>
              </a:lnSpc>
            </a:pPr>
            <a:r>
              <a:rPr lang="fr-FR" dirty="0" smtClean="0"/>
              <a:t> The impact of a </a:t>
            </a:r>
            <a:r>
              <a:rPr lang="fr-FR" dirty="0" err="1" smtClean="0"/>
              <a:t>previous</a:t>
            </a:r>
            <a:r>
              <a:rPr lang="fr-FR" dirty="0" smtClean="0"/>
              <a:t> action </a:t>
            </a:r>
            <a:r>
              <a:rPr lang="fr-FR" dirty="0" err="1" smtClean="0"/>
              <a:t>is</a:t>
            </a:r>
            <a:r>
              <a:rPr lang="fr-FR" dirty="0" smtClean="0"/>
              <a:t> </a:t>
            </a:r>
            <a:r>
              <a:rPr lang="fr-FR" dirty="0" err="1" smtClean="0"/>
              <a:t>quickly</a:t>
            </a:r>
            <a:r>
              <a:rPr lang="fr-FR" dirty="0" smtClean="0"/>
              <a:t> </a:t>
            </a:r>
            <a:r>
              <a:rPr lang="fr-FR" dirty="0" err="1" smtClean="0"/>
              <a:t>seen</a:t>
            </a:r>
            <a:r>
              <a:rPr lang="fr-FR" dirty="0" smtClean="0"/>
              <a:t> </a:t>
            </a:r>
          </a:p>
          <a:p>
            <a:pPr lvl="1" algn="just">
              <a:lnSpc>
                <a:spcPct val="150000"/>
              </a:lnSpc>
            </a:pPr>
            <a:r>
              <a:rPr lang="fr-FR" dirty="0" smtClean="0"/>
              <a:t>The </a:t>
            </a:r>
            <a:r>
              <a:rPr lang="fr-FR" dirty="0" err="1" smtClean="0"/>
              <a:t>evolution</a:t>
            </a:r>
            <a:r>
              <a:rPr lang="fr-FR" dirty="0" smtClean="0"/>
              <a:t> of </a:t>
            </a:r>
            <a:r>
              <a:rPr lang="fr-FR" dirty="0" err="1" smtClean="0"/>
              <a:t>tasks</a:t>
            </a:r>
            <a:r>
              <a:rPr lang="fr-FR" dirty="0" smtClean="0"/>
              <a:t> </a:t>
            </a:r>
            <a:r>
              <a:rPr lang="fr-FR" dirty="0" err="1" smtClean="0"/>
              <a:t>is</a:t>
            </a:r>
            <a:r>
              <a:rPr lang="fr-FR" dirty="0" smtClean="0"/>
              <a:t> </a:t>
            </a:r>
            <a:r>
              <a:rPr lang="fr-FR" dirty="0" err="1" smtClean="0"/>
              <a:t>continuous</a:t>
            </a:r>
            <a:r>
              <a:rPr lang="fr-FR" dirty="0" smtClean="0"/>
              <a:t> and </a:t>
            </a:r>
            <a:r>
              <a:rPr lang="fr-FR" dirty="0" err="1" smtClean="0"/>
              <a:t>effortless</a:t>
            </a:r>
            <a:r>
              <a:rPr lang="fr-FR" dirty="0" smtClean="0"/>
              <a:t>.</a:t>
            </a:r>
            <a:endParaRPr lang="en-IN" dirty="0" smtClean="0"/>
          </a:p>
          <a:p>
            <a:pPr lvl="0" algn="just">
              <a:lnSpc>
                <a:spcPct val="150000"/>
              </a:lnSpc>
              <a:buFont typeface="Wingdings" panose="05000000000000000000" pitchFamily="2" charset="2"/>
              <a:buChar char="ü"/>
            </a:pPr>
            <a:r>
              <a:rPr lang="fr-FR" b="1" dirty="0" err="1" smtClean="0"/>
              <a:t>Incremental</a:t>
            </a:r>
            <a:r>
              <a:rPr lang="fr-FR" b="1" dirty="0" smtClean="0"/>
              <a:t> actions are </a:t>
            </a:r>
            <a:r>
              <a:rPr lang="fr-FR" b="1" dirty="0" err="1" smtClean="0"/>
              <a:t>easily</a:t>
            </a:r>
            <a:r>
              <a:rPr lang="fr-FR" b="1" dirty="0" smtClean="0"/>
              <a:t> </a:t>
            </a:r>
            <a:r>
              <a:rPr lang="fr-FR" b="1" dirty="0" err="1" smtClean="0"/>
              <a:t>reversible</a:t>
            </a:r>
            <a:r>
              <a:rPr lang="fr-FR" dirty="0" smtClean="0"/>
              <a:t>: </a:t>
            </a:r>
            <a:r>
              <a:rPr lang="fr-FR" dirty="0" err="1" smtClean="0"/>
              <a:t>Finally</a:t>
            </a:r>
            <a:r>
              <a:rPr lang="fr-FR" dirty="0" smtClean="0"/>
              <a:t>, actions, if </a:t>
            </a:r>
            <a:r>
              <a:rPr lang="fr-FR" dirty="0" err="1" smtClean="0"/>
              <a:t>discovered</a:t>
            </a:r>
            <a:r>
              <a:rPr lang="fr-FR" dirty="0" smtClean="0"/>
              <a:t> to </a:t>
            </a:r>
            <a:r>
              <a:rPr lang="fr-FR" dirty="0" err="1" smtClean="0"/>
              <a:t>be</a:t>
            </a:r>
            <a:r>
              <a:rPr lang="fr-FR" dirty="0" smtClean="0"/>
              <a:t> incorrect or not </a:t>
            </a:r>
            <a:r>
              <a:rPr lang="fr-FR" dirty="0" err="1" smtClean="0"/>
              <a:t>desired</a:t>
            </a:r>
            <a:r>
              <a:rPr lang="fr-FR" dirty="0" smtClean="0"/>
              <a:t>, </a:t>
            </a:r>
            <a:r>
              <a:rPr lang="fr-FR" dirty="0" err="1" smtClean="0"/>
              <a:t>can</a:t>
            </a:r>
            <a:r>
              <a:rPr lang="fr-FR" dirty="0" smtClean="0"/>
              <a:t> </a:t>
            </a:r>
            <a:r>
              <a:rPr lang="fr-FR" dirty="0" err="1" smtClean="0"/>
              <a:t>be</a:t>
            </a:r>
            <a:r>
              <a:rPr lang="fr-FR" dirty="0" smtClean="0"/>
              <a:t> </a:t>
            </a:r>
            <a:r>
              <a:rPr lang="fr-FR" dirty="0" err="1" smtClean="0"/>
              <a:t>easily</a:t>
            </a:r>
            <a:r>
              <a:rPr lang="fr-FR" dirty="0" smtClean="0"/>
              <a:t> </a:t>
            </a:r>
            <a:r>
              <a:rPr lang="fr-FR" dirty="0" err="1" smtClean="0"/>
              <a:t>undone</a:t>
            </a:r>
            <a:r>
              <a:rPr lang="fr-FR" dirty="0" smtClean="0"/>
              <a:t>.</a:t>
            </a:r>
            <a:endParaRPr lang="en-IN"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All the operation is difficult to conceptualize in the graphical system</a:t>
            </a:r>
          </a:p>
          <a:p>
            <a:pPr algn="just">
              <a:lnSpc>
                <a:spcPct val="150000"/>
              </a:lnSpc>
            </a:pPr>
            <a:r>
              <a:rPr lang="en-US" dirty="0" smtClean="0"/>
              <a:t>The graphics capability of the system is limited.</a:t>
            </a:r>
          </a:p>
          <a:p>
            <a:pPr algn="just">
              <a:lnSpc>
                <a:spcPct val="150000"/>
              </a:lnSpc>
            </a:pPr>
            <a:r>
              <a:rPr lang="en-US" dirty="0" smtClean="0"/>
              <a:t>The amount of space available for placing manipulation controls in the window border is limited.</a:t>
            </a:r>
          </a:p>
          <a:p>
            <a:pPr algn="just">
              <a:lnSpc>
                <a:spcPct val="150000"/>
              </a:lnSpc>
            </a:pPr>
            <a:r>
              <a:rPr lang="en-US" dirty="0" smtClean="0"/>
              <a:t>It is difficult for the people to remember all the necessary operations and actions</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Manipulation</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Style of interaction applied indirectly.</a:t>
            </a:r>
          </a:p>
          <a:p>
            <a:pPr algn="just">
              <a:lnSpc>
                <a:spcPct val="150000"/>
              </a:lnSpc>
            </a:pPr>
            <a:r>
              <a:rPr lang="en-US" dirty="0" smtClean="0"/>
              <a:t>It substitutes words and text for pull down or pop up menus.</a:t>
            </a:r>
          </a:p>
          <a:p>
            <a:pPr algn="just">
              <a:lnSpc>
                <a:spcPct val="150000"/>
              </a:lnSpc>
            </a:pPr>
            <a:r>
              <a:rPr lang="en-US" dirty="0" smtClean="0"/>
              <a:t>It substitutes typing for pointing.</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22FC53-8F89-4CA0-82B2-FBC7A7C127D7}"/>
              </a:ext>
            </a:extLst>
          </p:cNvPr>
          <p:cNvSpPr>
            <a:spLocks noGrp="1"/>
          </p:cNvSpPr>
          <p:nvPr>
            <p:ph sz="quarter" idx="1"/>
          </p:nvPr>
        </p:nvSpPr>
        <p:spPr>
          <a:xfrm>
            <a:off x="838200" y="470517"/>
            <a:ext cx="10515600" cy="5706446"/>
          </a:xfrm>
        </p:spPr>
        <p:txBody>
          <a:bodyPr/>
          <a:lstStyle/>
          <a:p>
            <a:pPr lvl="0"/>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1306286" y="316721"/>
            <a:ext cx="9666514" cy="5796696"/>
          </a:xfrm>
          <a:prstGeom prst="rect">
            <a:avLst/>
          </a:prstGeom>
          <a:noFill/>
          <a:ln w="9525">
            <a:noFill/>
            <a:miter lim="800000"/>
            <a:headEnd/>
            <a:tailEnd/>
          </a:ln>
        </p:spPr>
      </p:pic>
    </p:spTree>
    <p:extLst>
      <p:ext uri="{BB962C8B-B14F-4D97-AF65-F5344CB8AC3E}">
        <p14:creationId xmlns="" xmlns:p14="http://schemas.microsoft.com/office/powerpoint/2010/main" val="2051459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C02E60-D266-422E-850F-CF08563AC7FD}"/>
              </a:ext>
            </a:extLst>
          </p:cNvPr>
          <p:cNvSpPr>
            <a:spLocks noGrp="1"/>
          </p:cNvSpPr>
          <p:nvPr>
            <p:ph sz="quarter" idx="1"/>
          </p:nvPr>
        </p:nvSpPr>
        <p:spPr>
          <a:xfrm>
            <a:off x="838200" y="435006"/>
            <a:ext cx="10515600" cy="5741957"/>
          </a:xfrm>
        </p:spPr>
        <p:txBody>
          <a:bodyPr>
            <a:normAutofit fontScale="92500"/>
          </a:bodyPr>
          <a:lstStyle/>
          <a:p>
            <a:pPr marL="0" indent="0">
              <a:buNone/>
            </a:pPr>
            <a:r>
              <a:rPr lang="fr-FR" b="1" dirty="0"/>
              <a:t>Graphical system advantages</a:t>
            </a:r>
            <a:endParaRPr lang="en-IN" dirty="0"/>
          </a:p>
          <a:p>
            <a:pPr marL="274320" lvl="1" indent="0" algn="just">
              <a:lnSpc>
                <a:spcPct val="150000"/>
              </a:lnSpc>
              <a:buNone/>
            </a:pPr>
            <a:r>
              <a:rPr lang="fr-FR" dirty="0"/>
              <a:t>	The success of graphical systems has been attributed to a host of factors. The following have been commonly referenced in literature and endorsed by their advocates as advantages of these systems.</a:t>
            </a:r>
            <a:endParaRPr lang="en-IN" dirty="0"/>
          </a:p>
          <a:p>
            <a:pPr lvl="1" algn="just">
              <a:lnSpc>
                <a:spcPct val="150000"/>
              </a:lnSpc>
            </a:pPr>
            <a:r>
              <a:rPr lang="fr-FR" b="1" dirty="0"/>
              <a:t>Symbols recognized faster than text</a:t>
            </a:r>
            <a:r>
              <a:rPr lang="fr-FR" dirty="0"/>
              <a:t>: symbols can be recognized faster and more accurately than text. An example of a good classification scheme that speeds up recognition is the icons. These icons allow speedy recognition of the type of message being presented.</a:t>
            </a:r>
            <a:endParaRPr lang="en-IN" dirty="0"/>
          </a:p>
          <a:p>
            <a:pPr lvl="1" algn="just">
              <a:lnSpc>
                <a:spcPct val="150000"/>
              </a:lnSpc>
            </a:pPr>
            <a:r>
              <a:rPr lang="fr-FR" b="1" dirty="0"/>
              <a:t>Faster learning</a:t>
            </a:r>
            <a:r>
              <a:rPr lang="fr-FR" dirty="0"/>
              <a:t>: </a:t>
            </a:r>
            <a:endParaRPr lang="fr-FR" dirty="0" smtClean="0"/>
          </a:p>
          <a:p>
            <a:pPr lvl="1" algn="just">
              <a:lnSpc>
                <a:spcPct val="150000"/>
              </a:lnSpc>
              <a:buNone/>
            </a:pPr>
            <a:r>
              <a:rPr lang="fr-FR" dirty="0" smtClean="0"/>
              <a:t>		A </a:t>
            </a:r>
            <a:r>
              <a:rPr lang="fr-FR" dirty="0"/>
              <a:t>graphical, pictorial representation aids learning, and symbols can also be easily learned.</a:t>
            </a:r>
            <a:br>
              <a:rPr lang="fr-FR" dirty="0"/>
            </a:br>
            <a:endParaRPr lang="en-IN" dirty="0"/>
          </a:p>
        </p:txBody>
      </p:sp>
    </p:spTree>
    <p:extLst>
      <p:ext uri="{BB962C8B-B14F-4D97-AF65-F5344CB8AC3E}">
        <p14:creationId xmlns="" xmlns:p14="http://schemas.microsoft.com/office/powerpoint/2010/main" val="334781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1034B68-BEAF-490F-9E67-47A8A53200C4}"/>
              </a:ext>
            </a:extLst>
          </p:cNvPr>
          <p:cNvSpPr>
            <a:spLocks noGrp="1"/>
          </p:cNvSpPr>
          <p:nvPr>
            <p:ph sz="quarter" idx="1"/>
          </p:nvPr>
        </p:nvSpPr>
        <p:spPr>
          <a:xfrm>
            <a:off x="838200" y="648070"/>
            <a:ext cx="10515600" cy="5528893"/>
          </a:xfrm>
        </p:spPr>
        <p:txBody>
          <a:bodyPr>
            <a:normAutofit fontScale="85000" lnSpcReduction="10000"/>
          </a:bodyPr>
          <a:lstStyle/>
          <a:p>
            <a:pPr lvl="0" algn="just">
              <a:lnSpc>
                <a:spcPct val="150000"/>
              </a:lnSpc>
            </a:pPr>
            <a:r>
              <a:rPr lang="fr-FR" b="1" dirty="0"/>
              <a:t>Faster use and problem solving</a:t>
            </a:r>
            <a:r>
              <a:rPr lang="fr-FR" dirty="0"/>
              <a:t>: Visual or spatial representation of information has been found to be easier to retain and manipulate and leads to faster and more successful problem solving.</a:t>
            </a:r>
            <a:endParaRPr lang="en-IN" dirty="0"/>
          </a:p>
          <a:p>
            <a:pPr lvl="0" algn="just">
              <a:lnSpc>
                <a:spcPct val="150000"/>
              </a:lnSpc>
            </a:pPr>
            <a:r>
              <a:rPr lang="fr-FR" b="1" dirty="0"/>
              <a:t>Easier remembering</a:t>
            </a:r>
            <a:r>
              <a:rPr lang="fr-FR" dirty="0"/>
              <a:t>: Because of greater simplicity, it is easier for casual users to retain operational concepts.</a:t>
            </a:r>
            <a:endParaRPr lang="en-IN" dirty="0"/>
          </a:p>
          <a:p>
            <a:pPr lvl="0" algn="just">
              <a:lnSpc>
                <a:spcPct val="150000"/>
              </a:lnSpc>
            </a:pPr>
            <a:r>
              <a:rPr lang="fr-FR" b="1" dirty="0"/>
              <a:t>More natural</a:t>
            </a:r>
            <a:r>
              <a:rPr lang="fr-FR" dirty="0"/>
              <a:t>: symbolic displays are more natural and advantageous because the human mind has a powerful image memory.</a:t>
            </a:r>
            <a:endParaRPr lang="en-IN" dirty="0"/>
          </a:p>
          <a:p>
            <a:pPr lvl="0" algn="just">
              <a:lnSpc>
                <a:spcPct val="150000"/>
              </a:lnSpc>
            </a:pPr>
            <a:r>
              <a:rPr lang="fr-FR" b="1" dirty="0"/>
              <a:t>Fewer errors</a:t>
            </a:r>
            <a:r>
              <a:rPr lang="fr-FR" dirty="0"/>
              <a:t>: Reversibility of actions reduces error rates because it is always possible to undo the last step. Error messages are less frequently needed.</a:t>
            </a:r>
            <a:endParaRPr lang="en-IN" dirty="0"/>
          </a:p>
          <a:p>
            <a:pPr algn="just">
              <a:lnSpc>
                <a:spcPct val="150000"/>
              </a:lnSpc>
            </a:pPr>
            <a:r>
              <a:rPr lang="fr-FR" b="1" dirty="0"/>
              <a:t>Increased feeling of control</a:t>
            </a:r>
            <a:r>
              <a:rPr lang="fr-FR" dirty="0"/>
              <a:t>: The user initiates actions and feels in control. This increases user confidence</a:t>
            </a:r>
            <a:endParaRPr lang="en-IN" dirty="0"/>
          </a:p>
        </p:txBody>
      </p:sp>
    </p:spTree>
    <p:extLst>
      <p:ext uri="{BB962C8B-B14F-4D97-AF65-F5344CB8AC3E}">
        <p14:creationId xmlns="" xmlns:p14="http://schemas.microsoft.com/office/powerpoint/2010/main" val="249870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189D42-817B-4638-B330-CC0C07282E35}"/>
              </a:ext>
            </a:extLst>
          </p:cNvPr>
          <p:cNvSpPr>
            <a:spLocks noGrp="1"/>
          </p:cNvSpPr>
          <p:nvPr>
            <p:ph sz="quarter" idx="1"/>
          </p:nvPr>
        </p:nvSpPr>
        <p:spPr>
          <a:xfrm>
            <a:off x="838200" y="514905"/>
            <a:ext cx="10515600" cy="5814874"/>
          </a:xfrm>
        </p:spPr>
        <p:txBody>
          <a:bodyPr>
            <a:normAutofit fontScale="92500" lnSpcReduction="20000"/>
          </a:bodyPr>
          <a:lstStyle/>
          <a:p>
            <a:pPr lvl="0" algn="just">
              <a:lnSpc>
                <a:spcPct val="150000"/>
              </a:lnSpc>
            </a:pPr>
            <a:r>
              <a:rPr lang="fr-FR" b="1" dirty="0"/>
              <a:t>Predictable system responses</a:t>
            </a:r>
            <a:r>
              <a:rPr lang="fr-FR" dirty="0"/>
              <a:t>: Predictable system responses also speed learning.</a:t>
            </a:r>
            <a:endParaRPr lang="en-IN" dirty="0"/>
          </a:p>
          <a:p>
            <a:pPr lvl="0" algn="just">
              <a:lnSpc>
                <a:spcPct val="150000"/>
              </a:lnSpc>
            </a:pPr>
            <a:r>
              <a:rPr lang="fr-FR" b="1" dirty="0"/>
              <a:t>More attractive</a:t>
            </a:r>
            <a:r>
              <a:rPr lang="fr-FR" dirty="0"/>
              <a:t>: Direct-manipulation systems are more entertaining, cleverer, and more appealing.</a:t>
            </a:r>
            <a:endParaRPr lang="en-IN" dirty="0"/>
          </a:p>
          <a:p>
            <a:pPr lvl="0" algn="just">
              <a:lnSpc>
                <a:spcPct val="150000"/>
              </a:lnSpc>
            </a:pPr>
            <a:r>
              <a:rPr lang="fr-FR" b="1" dirty="0"/>
              <a:t>May consume less space</a:t>
            </a:r>
            <a:r>
              <a:rPr lang="fr-FR" dirty="0"/>
              <a:t>: Icons may take up less space than the equivalent in words but this is not the case always.</a:t>
            </a:r>
          </a:p>
          <a:p>
            <a:pPr lvl="0" algn="just">
              <a:lnSpc>
                <a:spcPct val="150000"/>
              </a:lnSpc>
            </a:pPr>
            <a:r>
              <a:rPr lang="fr-FR" b="1" dirty="0"/>
              <a:t>Replaces national languages</a:t>
            </a:r>
            <a:r>
              <a:rPr lang="fr-FR" dirty="0"/>
              <a:t>: Icons possess much more universality than text and are much more easily comprehended worldwide.</a:t>
            </a:r>
            <a:endParaRPr lang="en-IN" dirty="0"/>
          </a:p>
          <a:p>
            <a:pPr lvl="0" algn="just">
              <a:lnSpc>
                <a:spcPct val="150000"/>
              </a:lnSpc>
            </a:pPr>
            <a:r>
              <a:rPr lang="fr-FR" b="1" dirty="0"/>
              <a:t>Easily augmented with text displays</a:t>
            </a:r>
            <a:r>
              <a:rPr lang="fr-FR" dirty="0"/>
              <a:t>: Where graphical design limitations exist, direct-manipulation systems can easily be augmented with text displays. The reverse is not true.</a:t>
            </a:r>
            <a:endParaRPr lang="en-IN" dirty="0"/>
          </a:p>
          <a:p>
            <a:pPr algn="just">
              <a:lnSpc>
                <a:spcPct val="150000"/>
              </a:lnSpc>
            </a:pPr>
            <a:r>
              <a:rPr lang="fr-FR" b="1" dirty="0"/>
              <a:t>Low typing requirements</a:t>
            </a:r>
            <a:r>
              <a:rPr lang="fr-FR" dirty="0"/>
              <a:t>: Pointing and selection controls, such as the mouse or trackball, eliminate the need for typing skills.</a:t>
            </a:r>
            <a:endParaRPr lang="en-IN" dirty="0"/>
          </a:p>
          <a:p>
            <a:pPr lvl="0"/>
            <a:endParaRPr lang="en-IN" dirty="0"/>
          </a:p>
        </p:txBody>
      </p:sp>
    </p:spTree>
    <p:extLst>
      <p:ext uri="{BB962C8B-B14F-4D97-AF65-F5344CB8AC3E}">
        <p14:creationId xmlns="" xmlns:p14="http://schemas.microsoft.com/office/powerpoint/2010/main" val="230544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3309D-257D-4C4A-BF9B-FEC114FBF321}"/>
              </a:ext>
            </a:extLst>
          </p:cNvPr>
          <p:cNvSpPr>
            <a:spLocks noGrp="1"/>
          </p:cNvSpPr>
          <p:nvPr>
            <p:ph type="title"/>
          </p:nvPr>
        </p:nvSpPr>
        <p:spPr>
          <a:xfrm>
            <a:off x="1219200" y="274638"/>
            <a:ext cx="8059711" cy="1143000"/>
          </a:xfrm>
        </p:spPr>
        <p:txBody>
          <a:bodyPr/>
          <a:lstStyle/>
          <a:p>
            <a:r>
              <a:rPr lang="en-US" dirty="0" smtClean="0"/>
              <a:t>HCI</a:t>
            </a:r>
            <a:endParaRPr lang="en-IN" dirty="0"/>
          </a:p>
        </p:txBody>
      </p:sp>
      <p:sp>
        <p:nvSpPr>
          <p:cNvPr id="3" name="Content Placeholder 2">
            <a:extLst>
              <a:ext uri="{FF2B5EF4-FFF2-40B4-BE49-F238E27FC236}">
                <a16:creationId xmlns="" xmlns:a16="http://schemas.microsoft.com/office/drawing/2014/main" id="{5B10C753-E433-423E-B63F-7EC1EF757AA5}"/>
              </a:ext>
            </a:extLst>
          </p:cNvPr>
          <p:cNvSpPr>
            <a:spLocks noGrp="1"/>
          </p:cNvSpPr>
          <p:nvPr>
            <p:ph sz="quarter" idx="1"/>
          </p:nvPr>
        </p:nvSpPr>
        <p:spPr/>
        <p:txBody>
          <a:bodyPr/>
          <a:lstStyle/>
          <a:p>
            <a:pPr algn="just">
              <a:lnSpc>
                <a:spcPct val="150000"/>
              </a:lnSpc>
            </a:pPr>
            <a:r>
              <a:rPr lang="en-US" sz="2400" dirty="0" smtClean="0">
                <a:latin typeface="Times New Roman" pitchFamily="18" charset="0"/>
                <a:cs typeface="Times New Roman" pitchFamily="18" charset="0"/>
              </a:rPr>
              <a:t>Human-Computer </a:t>
            </a:r>
            <a:r>
              <a:rPr lang="en-US" sz="2400" dirty="0">
                <a:latin typeface="Times New Roman" pitchFamily="18" charset="0"/>
                <a:cs typeface="Times New Roman" pitchFamily="18" charset="0"/>
              </a:rPr>
              <a:t>Interaction is the study about planning and </a:t>
            </a:r>
            <a:r>
              <a:rPr lang="en-US" sz="2400" dirty="0" smtClean="0">
                <a:latin typeface="Times New Roman" pitchFamily="18" charset="0"/>
                <a:cs typeface="Times New Roman" pitchFamily="18" charset="0"/>
              </a:rPr>
              <a:t>designing of </a:t>
            </a:r>
            <a:r>
              <a:rPr lang="en-US" sz="2400" dirty="0">
                <a:latin typeface="Times New Roman" pitchFamily="18" charset="0"/>
                <a:cs typeface="Times New Roman" pitchFamily="18" charset="0"/>
              </a:rPr>
              <a:t>how people and computer works together so that a person’s needs are satisfied in the most effective way</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Key Points to get focus on Designing:</a:t>
            </a:r>
          </a:p>
          <a:p>
            <a:pPr lvl="1">
              <a:lnSpc>
                <a:spcPct val="150000"/>
              </a:lnSpc>
            </a:pPr>
            <a:r>
              <a:rPr lang="en-US" sz="2200" dirty="0" smtClean="0">
                <a:latin typeface="Times New Roman" pitchFamily="18" charset="0"/>
                <a:cs typeface="Times New Roman" pitchFamily="18" charset="0"/>
              </a:rPr>
              <a:t>What people want and expect?</a:t>
            </a:r>
          </a:p>
          <a:p>
            <a:pPr lvl="1">
              <a:lnSpc>
                <a:spcPct val="150000"/>
              </a:lnSpc>
            </a:pPr>
            <a:r>
              <a:rPr lang="en-US" sz="2200" dirty="0" smtClean="0">
                <a:latin typeface="Times New Roman" pitchFamily="18" charset="0"/>
                <a:cs typeface="Times New Roman" pitchFamily="18" charset="0"/>
              </a:rPr>
              <a:t>What physical limitations and abilities people possess?</a:t>
            </a:r>
          </a:p>
          <a:p>
            <a:pPr>
              <a:lnSpc>
                <a:spcPct val="150000"/>
              </a:lnSpc>
            </a:pPr>
            <a:endParaRPr lang="en-US"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US" dirty="0"/>
          </a:p>
          <a:p>
            <a:endParaRPr lang="en-IN" dirty="0"/>
          </a:p>
        </p:txBody>
      </p:sp>
    </p:spTree>
    <p:extLst>
      <p:ext uri="{BB962C8B-B14F-4D97-AF65-F5344CB8AC3E}">
        <p14:creationId xmlns="" xmlns:p14="http://schemas.microsoft.com/office/powerpoint/2010/main" val="3338231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80E373-AD70-48FB-8616-5FBB13EB0EC6}"/>
              </a:ext>
            </a:extLst>
          </p:cNvPr>
          <p:cNvSpPr>
            <a:spLocks noGrp="1"/>
          </p:cNvSpPr>
          <p:nvPr>
            <p:ph sz="quarter" idx="1"/>
          </p:nvPr>
        </p:nvSpPr>
        <p:spPr>
          <a:xfrm>
            <a:off x="838200" y="506027"/>
            <a:ext cx="10515600" cy="5670936"/>
          </a:xfrm>
        </p:spPr>
        <p:txBody>
          <a:bodyPr>
            <a:normAutofit fontScale="92500" lnSpcReduction="10000"/>
          </a:bodyPr>
          <a:lstStyle/>
          <a:p>
            <a:pPr marL="0" indent="0" algn="just">
              <a:lnSpc>
                <a:spcPct val="150000"/>
              </a:lnSpc>
              <a:buNone/>
            </a:pPr>
            <a:r>
              <a:rPr lang="fr-FR" b="1" dirty="0"/>
              <a:t>Graphical system disadvantages</a:t>
            </a:r>
            <a:endParaRPr lang="en-IN" b="1" dirty="0"/>
          </a:p>
          <a:p>
            <a:pPr marL="0" indent="0" algn="just">
              <a:lnSpc>
                <a:spcPct val="150000"/>
              </a:lnSpc>
              <a:buNone/>
            </a:pPr>
            <a:r>
              <a:rPr lang="fr-FR" dirty="0"/>
              <a:t>	As the coin has two sides, Graphical system also have both advantages and disadvantages. The following are the few disadvantages of Graphical system. 	</a:t>
            </a:r>
          </a:p>
          <a:p>
            <a:pPr algn="just">
              <a:lnSpc>
                <a:spcPct val="150000"/>
              </a:lnSpc>
            </a:pPr>
            <a:r>
              <a:rPr lang="fr-FR" b="1" dirty="0"/>
              <a:t>Greater design complexity</a:t>
            </a:r>
            <a:r>
              <a:rPr lang="fr-FR" dirty="0"/>
              <a:t>: Controls and basic alternatives must be chosen from a pile of choices numbering in excess of 50. This design potential may not necessarily result in better design unless proper controls and windows are selected. Poor design can undermine acceptance.</a:t>
            </a:r>
          </a:p>
          <a:p>
            <a:pPr algn="just">
              <a:lnSpc>
                <a:spcPct val="150000"/>
              </a:lnSpc>
            </a:pPr>
            <a:r>
              <a:rPr lang="fr-FR" b="1" dirty="0"/>
              <a:t>Learning still necessary</a:t>
            </a:r>
            <a:r>
              <a:rPr lang="fr-FR" dirty="0"/>
              <a:t>: The first time one encounters many graphical systems, what to do is not immediately obvious. A severe learning and remembering requirement is imposed on many users because meanings of icons or using pointing device have to be learned.</a:t>
            </a:r>
            <a:endParaRPr lang="en-IN" dirty="0"/>
          </a:p>
          <a:p>
            <a:endParaRPr lang="en-IN" dirty="0"/>
          </a:p>
        </p:txBody>
      </p:sp>
    </p:spTree>
    <p:extLst>
      <p:ext uri="{BB962C8B-B14F-4D97-AF65-F5344CB8AC3E}">
        <p14:creationId xmlns="" xmlns:p14="http://schemas.microsoft.com/office/powerpoint/2010/main" val="1231235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16C23DD-4546-4233-A443-7AB4C540EA2A}"/>
              </a:ext>
            </a:extLst>
          </p:cNvPr>
          <p:cNvSpPr>
            <a:spLocks noGrp="1"/>
          </p:cNvSpPr>
          <p:nvPr>
            <p:ph sz="quarter" idx="1"/>
          </p:nvPr>
        </p:nvSpPr>
        <p:spPr>
          <a:xfrm>
            <a:off x="838200" y="559293"/>
            <a:ext cx="10515600" cy="5617670"/>
          </a:xfrm>
        </p:spPr>
        <p:txBody>
          <a:bodyPr/>
          <a:lstStyle/>
          <a:p>
            <a:pPr algn="just">
              <a:lnSpc>
                <a:spcPct val="150000"/>
              </a:lnSpc>
            </a:pPr>
            <a:r>
              <a:rPr lang="fr-FR" b="1" dirty="0"/>
              <a:t>Lack of experimentally-derived design guidelines: </a:t>
            </a:r>
            <a:r>
              <a:rPr lang="fr-FR" dirty="0"/>
              <a:t>today there is a lack of widely available experimentally-derived design guidelines. Earlier only few studies to aid in making design decisions were performed and available for today now. Consequently, there is too little understanding of how most design aspects relate to productivity and satisfaction.</a:t>
            </a:r>
          </a:p>
          <a:p>
            <a:pPr algn="just">
              <a:lnSpc>
                <a:spcPct val="150000"/>
              </a:lnSpc>
            </a:pPr>
            <a:r>
              <a:rPr lang="fr-FR" b="1" dirty="0"/>
              <a:t>Inconsistencies in technique and terminology</a:t>
            </a:r>
            <a:r>
              <a:rPr lang="fr-FR" dirty="0"/>
              <a:t>: Many differences in technique, terminology, and look and feel exist among various graphical system providers, and even among successive versions of the same system. So the user has to learn or relearn again while shifting to next terminology.</a:t>
            </a:r>
            <a:endParaRPr lang="en-IN" dirty="0"/>
          </a:p>
          <a:p>
            <a:endParaRPr lang="en-IN" dirty="0"/>
          </a:p>
        </p:txBody>
      </p:sp>
    </p:spTree>
    <p:extLst>
      <p:ext uri="{BB962C8B-B14F-4D97-AF65-F5344CB8AC3E}">
        <p14:creationId xmlns="" xmlns:p14="http://schemas.microsoft.com/office/powerpoint/2010/main" val="361286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086A71-B61C-4F4F-86A2-38A93F89866F}"/>
              </a:ext>
            </a:extLst>
          </p:cNvPr>
          <p:cNvSpPr>
            <a:spLocks noGrp="1"/>
          </p:cNvSpPr>
          <p:nvPr>
            <p:ph sz="quarter" idx="1"/>
          </p:nvPr>
        </p:nvSpPr>
        <p:spPr>
          <a:xfrm>
            <a:off x="838200" y="585926"/>
            <a:ext cx="10515600" cy="5591037"/>
          </a:xfrm>
        </p:spPr>
        <p:txBody>
          <a:bodyPr>
            <a:normAutofit fontScale="85000" lnSpcReduction="10000"/>
          </a:bodyPr>
          <a:lstStyle/>
          <a:p>
            <a:pPr lvl="0" algn="just">
              <a:lnSpc>
                <a:spcPct val="150000"/>
              </a:lnSpc>
            </a:pPr>
            <a:r>
              <a:rPr lang="fr-FR" b="1" dirty="0"/>
              <a:t>Not always familiar</a:t>
            </a:r>
            <a:r>
              <a:rPr lang="fr-FR" dirty="0"/>
              <a:t>: Symbolic representations may not be as familiar as words or numbers. Numeric symbols elicit faster responses than graphic symbols in a visual search task.</a:t>
            </a:r>
            <a:endParaRPr lang="en-IN" dirty="0"/>
          </a:p>
          <a:p>
            <a:pPr lvl="0" algn="just">
              <a:lnSpc>
                <a:spcPct val="150000"/>
              </a:lnSpc>
            </a:pPr>
            <a:r>
              <a:rPr lang="fr-FR" b="1" dirty="0"/>
              <a:t>Window manipulation requirements</a:t>
            </a:r>
            <a:r>
              <a:rPr lang="fr-FR" dirty="0"/>
              <a:t>: Window handling and manipulation times are still excessive and repetitive. This wastes time.</a:t>
            </a:r>
          </a:p>
          <a:p>
            <a:pPr lvl="0" algn="just">
              <a:lnSpc>
                <a:spcPct val="150000"/>
              </a:lnSpc>
            </a:pPr>
            <a:r>
              <a:rPr lang="fr-FR" b="1" dirty="0"/>
              <a:t>Production limitations</a:t>
            </a:r>
            <a:r>
              <a:rPr lang="fr-FR" dirty="0"/>
              <a:t>: The number of symbols that can be clearly produced using today’s technology is still limited. A body of recognizable symbols must be produced that are equally legible and equally recognizable using differing technologies. This is extremely difficult today.</a:t>
            </a:r>
            <a:endParaRPr lang="en-IN" dirty="0"/>
          </a:p>
          <a:p>
            <a:pPr lvl="0" algn="just">
              <a:lnSpc>
                <a:spcPct val="150000"/>
              </a:lnSpc>
            </a:pPr>
            <a:r>
              <a:rPr lang="fr-FR" b="1" dirty="0"/>
              <a:t>Few tested icons exist</a:t>
            </a:r>
            <a:r>
              <a:rPr lang="fr-FR" dirty="0"/>
              <a:t>: Icons must be researched, designed, tested, and then introduced into the marketplace. The consequences of poor or improper design will be confusion and lower productivity for users.</a:t>
            </a:r>
            <a:endParaRPr lang="en-IN" dirty="0"/>
          </a:p>
          <a:p>
            <a:endParaRPr lang="en-IN" dirty="0"/>
          </a:p>
        </p:txBody>
      </p:sp>
    </p:spTree>
    <p:extLst>
      <p:ext uri="{BB962C8B-B14F-4D97-AF65-F5344CB8AC3E}">
        <p14:creationId xmlns="" xmlns:p14="http://schemas.microsoft.com/office/powerpoint/2010/main" val="2145279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F79A2F-F2F6-454B-BD36-F699ED810CE3}"/>
              </a:ext>
            </a:extLst>
          </p:cNvPr>
          <p:cNvSpPr>
            <a:spLocks noGrp="1"/>
          </p:cNvSpPr>
          <p:nvPr>
            <p:ph sz="quarter" idx="1"/>
          </p:nvPr>
        </p:nvSpPr>
        <p:spPr>
          <a:xfrm>
            <a:off x="838200" y="550416"/>
            <a:ext cx="10515600" cy="5626547"/>
          </a:xfrm>
        </p:spPr>
        <p:txBody>
          <a:bodyPr>
            <a:normAutofit fontScale="85000" lnSpcReduction="10000"/>
          </a:bodyPr>
          <a:lstStyle/>
          <a:p>
            <a:pPr lvl="0" algn="just">
              <a:lnSpc>
                <a:spcPct val="150000"/>
              </a:lnSpc>
            </a:pPr>
            <a:r>
              <a:rPr lang="fr-FR" b="1" dirty="0"/>
              <a:t>Inefficient for touch typists</a:t>
            </a:r>
            <a:r>
              <a:rPr lang="fr-FR" dirty="0"/>
              <a:t>: For an experienced touch typist, the keyboard is a very fast and powerful device.</a:t>
            </a:r>
            <a:endParaRPr lang="en-IN" dirty="0"/>
          </a:p>
          <a:p>
            <a:pPr lvl="0" algn="just">
              <a:lnSpc>
                <a:spcPct val="150000"/>
              </a:lnSpc>
            </a:pPr>
            <a:r>
              <a:rPr lang="fr-FR" b="1" dirty="0"/>
              <a:t>Not always the preferred style of interaction</a:t>
            </a:r>
            <a:r>
              <a:rPr lang="fr-FR" dirty="0"/>
              <a:t>: Not all users prefer a pure iconic interface. User will also prefer alternatives with textual captions.</a:t>
            </a:r>
          </a:p>
          <a:p>
            <a:pPr lvl="0" algn="just">
              <a:lnSpc>
                <a:spcPct val="150000"/>
              </a:lnSpc>
            </a:pPr>
            <a:r>
              <a:rPr lang="fr-FR" b="1" dirty="0"/>
              <a:t>Not always fastest style of interaction: </a:t>
            </a:r>
            <a:r>
              <a:rPr lang="fr-FR" dirty="0"/>
              <a:t>graphic instructions on an automated bank teller machine were inferior to textual instructions.</a:t>
            </a:r>
            <a:endParaRPr lang="en-IN" dirty="0"/>
          </a:p>
          <a:p>
            <a:pPr lvl="0" algn="just">
              <a:lnSpc>
                <a:spcPct val="150000"/>
              </a:lnSpc>
            </a:pPr>
            <a:r>
              <a:rPr lang="fr-FR" b="1" dirty="0"/>
              <a:t>May consume more screen space</a:t>
            </a:r>
            <a:r>
              <a:rPr lang="fr-FR" dirty="0"/>
              <a:t>: Not all applications will consume less screen space. A listing of names and telephone numbers in a textual format will be more efficient to scan than a card file.</a:t>
            </a:r>
            <a:endParaRPr lang="en-IN" dirty="0"/>
          </a:p>
          <a:p>
            <a:pPr lvl="0" algn="just">
              <a:lnSpc>
                <a:spcPct val="150000"/>
              </a:lnSpc>
            </a:pPr>
            <a:r>
              <a:rPr lang="fr-FR" b="1" dirty="0"/>
              <a:t>Hardware limitations</a:t>
            </a:r>
            <a:r>
              <a:rPr lang="fr-FR" dirty="0"/>
              <a:t>: Good design also requires hardware of adequate power, processing speed, screen resolution, and graphic capability.</a:t>
            </a:r>
            <a:endParaRPr lang="en-IN" dirty="0"/>
          </a:p>
        </p:txBody>
      </p:sp>
    </p:spTree>
    <p:extLst>
      <p:ext uri="{BB962C8B-B14F-4D97-AF65-F5344CB8AC3E}">
        <p14:creationId xmlns="" xmlns:p14="http://schemas.microsoft.com/office/powerpoint/2010/main" val="1007127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5EF99E-A960-48E4-8734-F67460FB3A96}"/>
              </a:ext>
            </a:extLst>
          </p:cNvPr>
          <p:cNvSpPr>
            <a:spLocks noGrp="1"/>
          </p:cNvSpPr>
          <p:nvPr>
            <p:ph sz="quarter" idx="1"/>
          </p:nvPr>
        </p:nvSpPr>
        <p:spPr>
          <a:xfrm>
            <a:off x="838200" y="479394"/>
            <a:ext cx="10515600" cy="5697569"/>
          </a:xfrm>
        </p:spPr>
        <p:txBody>
          <a:bodyPr>
            <a:normAutofit fontScale="92500" lnSpcReduction="10000"/>
          </a:bodyPr>
          <a:lstStyle/>
          <a:p>
            <a:pPr marL="0" indent="0">
              <a:buNone/>
            </a:pPr>
            <a:r>
              <a:rPr lang="fr-FR" b="1" dirty="0"/>
              <a:t>Popularity of Graphics</a:t>
            </a:r>
            <a:endParaRPr lang="en-IN" dirty="0"/>
          </a:p>
          <a:p>
            <a:pPr lvl="0" algn="just">
              <a:lnSpc>
                <a:spcPct val="150000"/>
              </a:lnSpc>
            </a:pPr>
            <a:r>
              <a:rPr lang="fr-FR" dirty="0"/>
              <a:t>Graphics revolutionized design and the user interface. Graphics assumes three dimensional look whereas text based system assumes one dimensional look.</a:t>
            </a:r>
            <a:endParaRPr lang="en-IN" dirty="0"/>
          </a:p>
          <a:p>
            <a:pPr lvl="0" algn="just">
              <a:lnSpc>
                <a:spcPct val="150000"/>
              </a:lnSpc>
            </a:pPr>
            <a:r>
              <a:rPr lang="fr-FR" dirty="0"/>
              <a:t>Information can appear or disappear through floating windows and navigation and commands can be done through menu or pull downs or screen controls.</a:t>
            </a:r>
          </a:p>
          <a:p>
            <a:pPr lvl="0" algn="just">
              <a:lnSpc>
                <a:spcPct val="150000"/>
              </a:lnSpc>
            </a:pPr>
            <a:r>
              <a:rPr lang="fr-FR" dirty="0"/>
              <a:t>Increased computer power and the vast improvement in the display enable the user’s actions to be reacted to quickly, dynamically, and meaningfully.</a:t>
            </a:r>
            <a:endParaRPr lang="en-IN" dirty="0"/>
          </a:p>
          <a:p>
            <a:pPr lvl="0" algn="just">
              <a:lnSpc>
                <a:spcPct val="150000"/>
              </a:lnSpc>
            </a:pPr>
            <a:r>
              <a:rPr lang="fr-FR" dirty="0"/>
              <a:t>If properly used graphics can reduce mental and perceptional load and increases information transfer between men and machine because of visual comparisons and simplification of the perception of structure.</a:t>
            </a:r>
            <a:endParaRPr lang="en-IN" dirty="0"/>
          </a:p>
          <a:p>
            <a:endParaRPr lang="en-IN" dirty="0"/>
          </a:p>
        </p:txBody>
      </p:sp>
    </p:spTree>
    <p:extLst>
      <p:ext uri="{BB962C8B-B14F-4D97-AF65-F5344CB8AC3E}">
        <p14:creationId xmlns="" xmlns:p14="http://schemas.microsoft.com/office/powerpoint/2010/main" val="663547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4B3850-2A75-4778-99A0-8B1C7C7A01A4}"/>
              </a:ext>
            </a:extLst>
          </p:cNvPr>
          <p:cNvSpPr>
            <a:spLocks noGrp="1"/>
          </p:cNvSpPr>
          <p:nvPr>
            <p:ph sz="quarter" idx="1"/>
          </p:nvPr>
        </p:nvSpPr>
        <p:spPr>
          <a:xfrm>
            <a:off x="838200" y="692458"/>
            <a:ext cx="10515600" cy="5484505"/>
          </a:xfrm>
        </p:spPr>
        <p:txBody>
          <a:bodyPr>
            <a:normAutofit/>
          </a:bodyPr>
          <a:lstStyle/>
          <a:p>
            <a:pPr marL="0" indent="0">
              <a:buNone/>
            </a:pPr>
            <a:r>
              <a:rPr lang="fr-FR" b="1" dirty="0" smtClean="0"/>
              <a:t>The </a:t>
            </a:r>
            <a:r>
              <a:rPr lang="fr-FR" b="1" dirty="0"/>
              <a:t>Web User Interface</a:t>
            </a:r>
            <a:endParaRPr lang="en-IN" dirty="0"/>
          </a:p>
          <a:p>
            <a:pPr lvl="0" algn="just">
              <a:lnSpc>
                <a:spcPct val="150000"/>
              </a:lnSpc>
            </a:pPr>
            <a:r>
              <a:rPr lang="fr-FR" dirty="0"/>
              <a:t>Web interface design is essentially the design of navigation and the presentation of information.</a:t>
            </a:r>
            <a:endParaRPr lang="en-IN" dirty="0"/>
          </a:p>
          <a:p>
            <a:pPr lvl="0" algn="just">
              <a:lnSpc>
                <a:spcPct val="150000"/>
              </a:lnSpc>
            </a:pPr>
            <a:r>
              <a:rPr lang="fr-FR" dirty="0"/>
              <a:t>Proper interface design is largely a matter of properly balancing the structure and relationships of menus, content, and other linked documents or graphics. The design goal is to build a hierarchy of menus and pages that feels natural, is well structured, is easy to use, and is truthful.</a:t>
            </a:r>
            <a:endParaRPr lang="en-IN" dirty="0"/>
          </a:p>
          <a:p>
            <a:endParaRPr lang="en-IN" dirty="0"/>
          </a:p>
        </p:txBody>
      </p:sp>
    </p:spTree>
    <p:extLst>
      <p:ext uri="{BB962C8B-B14F-4D97-AF65-F5344CB8AC3E}">
        <p14:creationId xmlns="" xmlns:p14="http://schemas.microsoft.com/office/powerpoint/2010/main" val="364736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DCC707C-3D78-4413-91D9-41726B711041}"/>
              </a:ext>
            </a:extLst>
          </p:cNvPr>
          <p:cNvSpPr>
            <a:spLocks noGrp="1"/>
          </p:cNvSpPr>
          <p:nvPr>
            <p:ph sz="quarter" idx="1"/>
          </p:nvPr>
        </p:nvSpPr>
        <p:spPr>
          <a:xfrm>
            <a:off x="838200" y="630315"/>
            <a:ext cx="10515600" cy="5546648"/>
          </a:xfrm>
        </p:spPr>
        <p:txBody>
          <a:bodyPr>
            <a:normAutofit fontScale="92500"/>
          </a:bodyPr>
          <a:lstStyle/>
          <a:p>
            <a:pPr lvl="0" algn="just">
              <a:lnSpc>
                <a:spcPct val="150000"/>
              </a:lnSpc>
            </a:pPr>
            <a:r>
              <a:rPr lang="fr-FR" dirty="0"/>
              <a:t>The Web is a navigation environment where people move between pages of information, not an application environment. It is also a graphically rich environment.</a:t>
            </a:r>
            <a:endParaRPr lang="en-IN" dirty="0"/>
          </a:p>
          <a:p>
            <a:pPr lvl="0" algn="just">
              <a:lnSpc>
                <a:spcPct val="150000"/>
              </a:lnSpc>
            </a:pPr>
            <a:r>
              <a:rPr lang="fr-FR" dirty="0"/>
              <a:t>Web interface design is difficult for a number of reasons. First, its underlying design language, HTML. Next, browser navigation retreated to the pre-GUI era.</a:t>
            </a:r>
            <a:endParaRPr lang="en-IN" dirty="0"/>
          </a:p>
          <a:p>
            <a:pPr lvl="0" algn="just">
              <a:lnSpc>
                <a:spcPct val="150000"/>
              </a:lnSpc>
            </a:pPr>
            <a:r>
              <a:rPr lang="fr-FR" dirty="0"/>
              <a:t>Web interface design is also more difficult because the main issues concern information architecture and task flow, neither of which is easy to standardize. It is more difficult because of the availability of the various types of multimedia, and the desire of many designers to use something simply because it is available. It is more difficult because users are ill defined, and the user’s tools so variable in nature.</a:t>
            </a:r>
            <a:endParaRPr lang="en-IN" dirty="0"/>
          </a:p>
        </p:txBody>
      </p:sp>
    </p:spTree>
    <p:extLst>
      <p:ext uri="{BB962C8B-B14F-4D97-AF65-F5344CB8AC3E}">
        <p14:creationId xmlns="" xmlns:p14="http://schemas.microsoft.com/office/powerpoint/2010/main" val="782700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sz="quarter" idx="1"/>
          </p:nvPr>
        </p:nvSpPr>
        <p:spPr/>
        <p:txBody>
          <a:bodyPr>
            <a:normAutofit fontScale="25000" lnSpcReduction="20000"/>
          </a:bodyPr>
          <a:lstStyle/>
          <a:p>
            <a:pPr>
              <a:lnSpc>
                <a:spcPct val="120000"/>
              </a:lnSpc>
            </a:pPr>
            <a:r>
              <a:rPr lang="en-US" sz="7200" b="1" dirty="0" smtClean="0">
                <a:latin typeface="Times New Roman" pitchFamily="18" charset="0"/>
                <a:cs typeface="Times New Roman" pitchFamily="18" charset="0"/>
              </a:rPr>
              <a:t>Principle 1: </a:t>
            </a:r>
            <a:r>
              <a:rPr lang="en-US" sz="7200" b="1" dirty="0" smtClean="0">
                <a:latin typeface="Times New Roman" pitchFamily="18" charset="0"/>
                <a:cs typeface="Times New Roman" pitchFamily="18" charset="0"/>
              </a:rPr>
              <a:t>Clarity</a:t>
            </a:r>
          </a:p>
          <a:p>
            <a:pPr lvl="1">
              <a:lnSpc>
                <a:spcPct val="120000"/>
              </a:lnSpc>
            </a:pPr>
            <a:r>
              <a:rPr lang="en-US" sz="7200" dirty="0" smtClean="0">
                <a:latin typeface="Times New Roman" pitchFamily="18" charset="0"/>
                <a:cs typeface="Times New Roman" pitchFamily="18" charset="0"/>
              </a:rPr>
              <a:t>User interface must be clear in visual </a:t>
            </a:r>
            <a:r>
              <a:rPr lang="en-US" sz="7200" dirty="0" smtClean="0">
                <a:latin typeface="Times New Roman" pitchFamily="18" charset="0"/>
                <a:cs typeface="Times New Roman" pitchFamily="18" charset="0"/>
              </a:rPr>
              <a:t>appearance, concept </a:t>
            </a:r>
            <a:r>
              <a:rPr lang="en-US" sz="7200" dirty="0" smtClean="0">
                <a:latin typeface="Times New Roman" pitchFamily="18" charset="0"/>
                <a:cs typeface="Times New Roman" pitchFamily="18" charset="0"/>
              </a:rPr>
              <a:t>&amp; wording.</a:t>
            </a:r>
            <a:endParaRPr lang="en-US" sz="7200" b="1" dirty="0" smtClean="0">
              <a:latin typeface="Times New Roman" pitchFamily="18" charset="0"/>
              <a:cs typeface="Times New Roman" pitchFamily="18" charset="0"/>
            </a:endParaRPr>
          </a:p>
          <a:p>
            <a:pPr>
              <a:lnSpc>
                <a:spcPct val="120000"/>
              </a:lnSpc>
            </a:pPr>
            <a:r>
              <a:rPr lang="en-US" sz="7200" b="1" dirty="0" smtClean="0">
                <a:latin typeface="Times New Roman" pitchFamily="18" charset="0"/>
                <a:cs typeface="Times New Roman" pitchFamily="18" charset="0"/>
              </a:rPr>
              <a:t>Principle 2: </a:t>
            </a:r>
            <a:r>
              <a:rPr lang="en-US" sz="7200" b="1" dirty="0" smtClean="0">
                <a:latin typeface="Times New Roman" pitchFamily="18" charset="0"/>
                <a:cs typeface="Times New Roman" pitchFamily="18" charset="0"/>
              </a:rPr>
              <a:t>Aesthetically Pleasing</a:t>
            </a:r>
          </a:p>
          <a:p>
            <a:pPr lvl="1">
              <a:lnSpc>
                <a:spcPct val="120000"/>
              </a:lnSpc>
            </a:pPr>
            <a:r>
              <a:rPr lang="en-US" sz="7200" dirty="0" smtClean="0">
                <a:latin typeface="Times New Roman" pitchFamily="18" charset="0"/>
                <a:cs typeface="Times New Roman" pitchFamily="18" charset="0"/>
              </a:rPr>
              <a:t>A design is aesthetically pleasing if it is attractive to the eye</a:t>
            </a:r>
            <a:endParaRPr lang="en-US" sz="7200" b="1" dirty="0" smtClean="0">
              <a:latin typeface="Times New Roman" pitchFamily="18" charset="0"/>
              <a:cs typeface="Times New Roman" pitchFamily="18" charset="0"/>
            </a:endParaRPr>
          </a:p>
          <a:p>
            <a:pPr>
              <a:lnSpc>
                <a:spcPct val="120000"/>
              </a:lnSpc>
            </a:pPr>
            <a:r>
              <a:rPr lang="en-US" sz="7200" b="1" dirty="0" smtClean="0">
                <a:latin typeface="Times New Roman" pitchFamily="18" charset="0"/>
                <a:cs typeface="Times New Roman" pitchFamily="18" charset="0"/>
              </a:rPr>
              <a:t>Principle 3:Compatibility</a:t>
            </a:r>
          </a:p>
          <a:p>
            <a:pPr lvl="1">
              <a:lnSpc>
                <a:spcPct val="120000"/>
              </a:lnSpc>
            </a:pPr>
            <a:r>
              <a:rPr lang="en-US" sz="7200" dirty="0" smtClean="0">
                <a:latin typeface="Times New Roman" pitchFamily="18" charset="0"/>
                <a:cs typeface="Times New Roman" pitchFamily="18" charset="0"/>
              </a:rPr>
              <a:t>User Compatibility</a:t>
            </a:r>
          </a:p>
          <a:p>
            <a:pPr lvl="1">
              <a:lnSpc>
                <a:spcPct val="120000"/>
              </a:lnSpc>
            </a:pPr>
            <a:r>
              <a:rPr lang="en-US" sz="7200" dirty="0" smtClean="0">
                <a:latin typeface="Times New Roman" pitchFamily="18" charset="0"/>
                <a:cs typeface="Times New Roman" pitchFamily="18" charset="0"/>
              </a:rPr>
              <a:t>Task and Job Compatibility</a:t>
            </a:r>
          </a:p>
          <a:p>
            <a:pPr lvl="1">
              <a:lnSpc>
                <a:spcPct val="120000"/>
              </a:lnSpc>
            </a:pPr>
            <a:r>
              <a:rPr lang="en-US" sz="7200" dirty="0" smtClean="0">
                <a:latin typeface="Times New Roman" pitchFamily="18" charset="0"/>
                <a:cs typeface="Times New Roman" pitchFamily="18" charset="0"/>
              </a:rPr>
              <a:t>Product Compatibility</a:t>
            </a:r>
          </a:p>
          <a:p>
            <a:pPr>
              <a:lnSpc>
                <a:spcPct val="120000"/>
              </a:lnSpc>
            </a:pPr>
            <a:r>
              <a:rPr lang="en-US" sz="7200" b="1" dirty="0" smtClean="0">
                <a:latin typeface="Times New Roman" pitchFamily="18" charset="0"/>
                <a:cs typeface="Times New Roman" pitchFamily="18" charset="0"/>
              </a:rPr>
              <a:t>Principle 4:Comprehensibility</a:t>
            </a:r>
          </a:p>
          <a:p>
            <a:pPr lvl="1">
              <a:lnSpc>
                <a:spcPct val="120000"/>
              </a:lnSpc>
            </a:pPr>
            <a:r>
              <a:rPr lang="en-US" sz="7200" dirty="0" smtClean="0">
                <a:latin typeface="Times New Roman" pitchFamily="18" charset="0"/>
                <a:cs typeface="Times New Roman" pitchFamily="18" charset="0"/>
              </a:rPr>
              <a:t>user should know what to look </a:t>
            </a:r>
            <a:r>
              <a:rPr lang="en-US" sz="7200" dirty="0" smtClean="0">
                <a:latin typeface="Times New Roman" pitchFamily="18" charset="0"/>
                <a:cs typeface="Times New Roman" pitchFamily="18" charset="0"/>
              </a:rPr>
              <a:t>at, what </a:t>
            </a:r>
            <a:r>
              <a:rPr lang="en-US" sz="7200" dirty="0" smtClean="0">
                <a:latin typeface="Times New Roman" pitchFamily="18" charset="0"/>
                <a:cs typeface="Times New Roman" pitchFamily="18" charset="0"/>
              </a:rPr>
              <a:t>to </a:t>
            </a:r>
            <a:r>
              <a:rPr lang="en-US" sz="7200" dirty="0" smtClean="0">
                <a:latin typeface="Times New Roman" pitchFamily="18" charset="0"/>
                <a:cs typeface="Times New Roman" pitchFamily="18" charset="0"/>
              </a:rPr>
              <a:t>do, when </a:t>
            </a:r>
            <a:r>
              <a:rPr lang="en-US" sz="7200" dirty="0" smtClean="0">
                <a:latin typeface="Times New Roman" pitchFamily="18" charset="0"/>
                <a:cs typeface="Times New Roman" pitchFamily="18" charset="0"/>
              </a:rPr>
              <a:t>to do </a:t>
            </a:r>
            <a:r>
              <a:rPr lang="en-US" sz="7200" dirty="0" smtClean="0">
                <a:latin typeface="Times New Roman" pitchFamily="18" charset="0"/>
                <a:cs typeface="Times New Roman" pitchFamily="18" charset="0"/>
              </a:rPr>
              <a:t>it, where </a:t>
            </a:r>
            <a:r>
              <a:rPr lang="en-US" sz="7200" dirty="0" smtClean="0">
                <a:latin typeface="Times New Roman" pitchFamily="18" charset="0"/>
                <a:cs typeface="Times New Roman" pitchFamily="18" charset="0"/>
              </a:rPr>
              <a:t>to do </a:t>
            </a:r>
            <a:r>
              <a:rPr lang="en-US" sz="7200" dirty="0" smtClean="0">
                <a:latin typeface="Times New Roman" pitchFamily="18" charset="0"/>
                <a:cs typeface="Times New Roman" pitchFamily="18" charset="0"/>
              </a:rPr>
              <a:t>it, why </a:t>
            </a:r>
            <a:r>
              <a:rPr lang="en-US" sz="7200" dirty="0" smtClean="0">
                <a:latin typeface="Times New Roman" pitchFamily="18" charset="0"/>
                <a:cs typeface="Times New Roman" pitchFamily="18" charset="0"/>
              </a:rPr>
              <a:t>to do it &amp; how to do it.</a:t>
            </a:r>
            <a:endParaRPr lang="en-US" sz="7200" b="1" dirty="0" smtClean="0">
              <a:latin typeface="Times New Roman" pitchFamily="18" charset="0"/>
              <a:cs typeface="Times New Roman" pitchFamily="18" charset="0"/>
            </a:endParaRPr>
          </a:p>
          <a:p>
            <a:pPr>
              <a:lnSpc>
                <a:spcPct val="120000"/>
              </a:lnSpc>
            </a:pPr>
            <a:r>
              <a:rPr lang="en-US" sz="7200" b="1" dirty="0" smtClean="0">
                <a:latin typeface="Times New Roman" pitchFamily="18" charset="0"/>
                <a:cs typeface="Times New Roman" pitchFamily="18" charset="0"/>
              </a:rPr>
              <a:t>Principle 5:Configurability</a:t>
            </a:r>
          </a:p>
          <a:p>
            <a:pPr>
              <a:lnSpc>
                <a:spcPct val="120000"/>
              </a:lnSpc>
            </a:pPr>
            <a:r>
              <a:rPr lang="en-US" sz="7200" b="1" dirty="0" smtClean="0">
                <a:latin typeface="Times New Roman" pitchFamily="18" charset="0"/>
                <a:cs typeface="Times New Roman" pitchFamily="18" charset="0"/>
              </a:rPr>
              <a:t>Principle 6:Consistency</a:t>
            </a:r>
          </a:p>
          <a:p>
            <a:pPr lvl="1">
              <a:lnSpc>
                <a:spcPct val="120000"/>
              </a:lnSpc>
            </a:pPr>
            <a:r>
              <a:rPr lang="en-US" sz="7200" dirty="0" smtClean="0">
                <a:latin typeface="Times New Roman" pitchFamily="18" charset="0"/>
                <a:cs typeface="Times New Roman" pitchFamily="18" charset="0"/>
              </a:rPr>
              <a:t>It can reduce requirements for human learning by allowing skills learned in one situation to be transferred to another like </a:t>
            </a:r>
            <a:r>
              <a:rPr lang="en-US" sz="7200" dirty="0" smtClean="0">
                <a:latin typeface="Times New Roman" pitchFamily="18" charset="0"/>
                <a:cs typeface="Times New Roman" pitchFamily="18" charset="0"/>
              </a:rPr>
              <a:t>it</a:t>
            </a:r>
            <a:endParaRPr lang="en-US" sz="7200" b="1" dirty="0" smtClean="0">
              <a:latin typeface="Times New Roman" pitchFamily="18" charset="0"/>
              <a:cs typeface="Times New Roman" pitchFamily="18" charset="0"/>
            </a:endParaRPr>
          </a:p>
          <a:p>
            <a:pPr lvl="1"/>
            <a:endParaRPr lang="en-US" b="1" dirty="0" smtClean="0"/>
          </a:p>
          <a:p>
            <a:pPr lvl="1"/>
            <a:endParaRPr lang="en-US" b="1" dirty="0" smtClean="0"/>
          </a:p>
          <a:p>
            <a:endParaRPr lang="en-US" b="1"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latin typeface="Times New Roman" pitchFamily="18" charset="0"/>
                <a:cs typeface="Times New Roman" pitchFamily="18" charset="0"/>
              </a:rPr>
              <a:t>Principle </a:t>
            </a:r>
            <a:r>
              <a:rPr lang="en-US" b="1" dirty="0" smtClean="0">
                <a:latin typeface="Times New Roman" pitchFamily="18" charset="0"/>
                <a:cs typeface="Times New Roman" pitchFamily="18" charset="0"/>
              </a:rPr>
              <a:t>7:Control</a:t>
            </a:r>
          </a:p>
          <a:p>
            <a:pPr lvl="1"/>
            <a:r>
              <a:rPr lang="en-US" dirty="0" smtClean="0">
                <a:latin typeface="Times New Roman" pitchFamily="18" charset="0"/>
                <a:cs typeface="Times New Roman" pitchFamily="18" charset="0"/>
              </a:rPr>
              <a:t>The user must control the interaction &amp; never be interrupted for errors</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Principle </a:t>
            </a:r>
            <a:r>
              <a:rPr lang="en-US" b="1" dirty="0" smtClean="0">
                <a:latin typeface="Times New Roman" pitchFamily="18" charset="0"/>
                <a:cs typeface="Times New Roman" pitchFamily="18" charset="0"/>
              </a:rPr>
              <a:t>8:Directness</a:t>
            </a:r>
          </a:p>
          <a:p>
            <a:pPr lvl="1"/>
            <a:r>
              <a:rPr lang="en-US" dirty="0" smtClean="0">
                <a:latin typeface="Times New Roman" pitchFamily="18" charset="0"/>
                <a:cs typeface="Times New Roman" pitchFamily="18" charset="0"/>
              </a:rPr>
              <a:t>Tasks are performed by directly selecting an object then selecting an action performed &amp; then seeing the action being performed.</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Principle </a:t>
            </a:r>
            <a:r>
              <a:rPr lang="en-US" b="1" dirty="0" smtClean="0">
                <a:latin typeface="Times New Roman" pitchFamily="18" charset="0"/>
                <a:cs typeface="Times New Roman" pitchFamily="18" charset="0"/>
              </a:rPr>
              <a:t>9:Efficiency</a:t>
            </a:r>
          </a:p>
          <a:p>
            <a:pPr lvl="1"/>
            <a:r>
              <a:rPr lang="en-US" dirty="0" smtClean="0">
                <a:latin typeface="Times New Roman" pitchFamily="18" charset="0"/>
                <a:cs typeface="Times New Roman" pitchFamily="18" charset="0"/>
              </a:rPr>
              <a:t>Transition between various systems controls should flow easily &amp; freely.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Navigation </a:t>
            </a:r>
            <a:r>
              <a:rPr lang="en-US" dirty="0" smtClean="0">
                <a:latin typeface="Times New Roman" pitchFamily="18" charset="0"/>
                <a:cs typeface="Times New Roman" pitchFamily="18" charset="0"/>
              </a:rPr>
              <a:t>paths should be as short as possible</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Principle </a:t>
            </a:r>
            <a:r>
              <a:rPr lang="en-US" b="1" dirty="0" smtClean="0">
                <a:latin typeface="Times New Roman" pitchFamily="18" charset="0"/>
                <a:cs typeface="Times New Roman" pitchFamily="18" charset="0"/>
              </a:rPr>
              <a:t>10:Familiarity</a:t>
            </a:r>
          </a:p>
          <a:p>
            <a:pPr lvl="1"/>
            <a:r>
              <a:rPr lang="en-US" dirty="0" smtClean="0">
                <a:latin typeface="Times New Roman" pitchFamily="18" charset="0"/>
                <a:cs typeface="Times New Roman" pitchFamily="18" charset="0"/>
              </a:rPr>
              <a:t>Familiar concepts enable people to get started &amp; become productive quickly.</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Principle 11</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Flexibility</a:t>
            </a:r>
          </a:p>
          <a:p>
            <a:pPr lvl="1"/>
            <a:r>
              <a:rPr lang="en-US" dirty="0" smtClean="0">
                <a:latin typeface="Times New Roman" pitchFamily="18" charset="0"/>
                <a:cs typeface="Times New Roman" pitchFamily="18" charset="0"/>
              </a:rPr>
              <a:t>Flexibility is the system’s ability to respond to individual differences in people.</a:t>
            </a:r>
          </a:p>
          <a:p>
            <a:pPr lvl="1"/>
            <a:r>
              <a:rPr lang="en-US" dirty="0" smtClean="0">
                <a:latin typeface="Times New Roman" pitchFamily="18" charset="0"/>
                <a:cs typeface="Times New Roman" pitchFamily="18" charset="0"/>
              </a:rPr>
              <a:t>permitting system customization</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Principle </a:t>
            </a:r>
            <a:r>
              <a:rPr lang="en-US" b="1" dirty="0" smtClean="0">
                <a:latin typeface="Times New Roman" pitchFamily="18" charset="0"/>
                <a:cs typeface="Times New Roman" pitchFamily="18" charset="0"/>
              </a:rPr>
              <a:t>12</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Forgiveness</a:t>
            </a:r>
          </a:p>
          <a:p>
            <a:pPr lvl="1"/>
            <a:r>
              <a:rPr lang="en-US" dirty="0" smtClean="0">
                <a:latin typeface="Times New Roman" pitchFamily="18" charset="0"/>
                <a:cs typeface="Times New Roman" pitchFamily="18" charset="0"/>
              </a:rPr>
              <a:t>People will make </a:t>
            </a:r>
            <a:r>
              <a:rPr lang="en-US" dirty="0" smtClean="0">
                <a:latin typeface="Times New Roman" pitchFamily="18" charset="0"/>
                <a:cs typeface="Times New Roman" pitchFamily="18" charset="0"/>
              </a:rPr>
              <a:t>mistakes; a </a:t>
            </a:r>
            <a:r>
              <a:rPr lang="en-US" dirty="0" smtClean="0">
                <a:latin typeface="Times New Roman" pitchFamily="18" charset="0"/>
                <a:cs typeface="Times New Roman" pitchFamily="18" charset="0"/>
              </a:rPr>
              <a:t>system should be able to tolerate those that are common &amp; unavoidable.</a:t>
            </a:r>
          </a:p>
          <a:p>
            <a:pPr lvl="1"/>
            <a:r>
              <a:rPr lang="en-US" dirty="0" smtClean="0">
                <a:latin typeface="Times New Roman" pitchFamily="18" charset="0"/>
                <a:cs typeface="Times New Roman" pitchFamily="18" charset="0"/>
              </a:rPr>
              <a:t>A forgiving system keeps people out of trouble.</a:t>
            </a:r>
          </a:p>
          <a:p>
            <a:pPr lvl="1"/>
            <a:endParaRPr lang="en-US" b="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500" b="1" dirty="0" smtClean="0">
                <a:latin typeface="Times New Roman" pitchFamily="18" charset="0"/>
                <a:cs typeface="Times New Roman" pitchFamily="18" charset="0"/>
              </a:rPr>
              <a:t>Principle 13: Predictability	</a:t>
            </a:r>
            <a:endParaRPr lang="en-US" sz="5500" b="1" dirty="0" smtClean="0">
              <a:latin typeface="Times New Roman" pitchFamily="18" charset="0"/>
              <a:cs typeface="Times New Roman" pitchFamily="18" charset="0"/>
            </a:endParaRPr>
          </a:p>
          <a:p>
            <a:pPr lvl="1">
              <a:lnSpc>
                <a:spcPct val="170000"/>
              </a:lnSpc>
            </a:pPr>
            <a:r>
              <a:rPr lang="en-US" sz="5500" dirty="0" smtClean="0">
                <a:latin typeface="Times New Roman" pitchFamily="18" charset="0"/>
                <a:cs typeface="Times New Roman" pitchFamily="18" charset="0"/>
              </a:rPr>
              <a:t>All actions should lead to results the user expects</a:t>
            </a:r>
            <a:r>
              <a:rPr lang="en-US" sz="5500" dirty="0" smtClean="0">
                <a:latin typeface="Times New Roman" pitchFamily="18" charset="0"/>
                <a:cs typeface="Times New Roman" pitchFamily="18" charset="0"/>
              </a:rPr>
              <a:t>.</a:t>
            </a:r>
          </a:p>
          <a:p>
            <a:pPr lvl="1">
              <a:lnSpc>
                <a:spcPct val="170000"/>
              </a:lnSpc>
            </a:pPr>
            <a:r>
              <a:rPr lang="en-US" sz="5500" dirty="0" smtClean="0">
                <a:latin typeface="Times New Roman" pitchFamily="18" charset="0"/>
                <a:cs typeface="Times New Roman" pitchFamily="18" charset="0"/>
              </a:rPr>
              <a:t>Current </a:t>
            </a:r>
            <a:r>
              <a:rPr lang="en-US" sz="5500" dirty="0" smtClean="0">
                <a:latin typeface="Times New Roman" pitchFamily="18" charset="0"/>
                <a:cs typeface="Times New Roman" pitchFamily="18" charset="0"/>
              </a:rPr>
              <a:t>operations should provide clues as to what will come next. </a:t>
            </a:r>
            <a:endParaRPr lang="en-US" sz="5500" b="1" dirty="0" smtClean="0">
              <a:latin typeface="Times New Roman" pitchFamily="18" charset="0"/>
              <a:cs typeface="Times New Roman" pitchFamily="18" charset="0"/>
            </a:endParaRPr>
          </a:p>
          <a:p>
            <a:pPr>
              <a:lnSpc>
                <a:spcPct val="170000"/>
              </a:lnSpc>
            </a:pPr>
            <a:r>
              <a:rPr lang="en-US" sz="5500" b="1" dirty="0" smtClean="0">
                <a:latin typeface="Times New Roman" pitchFamily="18" charset="0"/>
                <a:cs typeface="Times New Roman" pitchFamily="18" charset="0"/>
              </a:rPr>
              <a:t>Principle </a:t>
            </a:r>
            <a:r>
              <a:rPr lang="en-US" sz="5500" b="1" dirty="0" smtClean="0">
                <a:latin typeface="Times New Roman" pitchFamily="18" charset="0"/>
                <a:cs typeface="Times New Roman" pitchFamily="18" charset="0"/>
              </a:rPr>
              <a:t>14: </a:t>
            </a:r>
            <a:r>
              <a:rPr lang="en-US" sz="5500" b="1" dirty="0" smtClean="0">
                <a:latin typeface="Times New Roman" pitchFamily="18" charset="0"/>
                <a:cs typeface="Times New Roman" pitchFamily="18" charset="0"/>
              </a:rPr>
              <a:t>Recovery</a:t>
            </a:r>
          </a:p>
          <a:p>
            <a:pPr lvl="1">
              <a:lnSpc>
                <a:spcPct val="170000"/>
              </a:lnSpc>
            </a:pPr>
            <a:r>
              <a:rPr lang="en-US" sz="5500" dirty="0" smtClean="0">
                <a:latin typeface="Times New Roman" pitchFamily="18" charset="0"/>
                <a:cs typeface="Times New Roman" pitchFamily="18" charset="0"/>
              </a:rPr>
              <a:t>A person should be able to retract any action by issuing an undo command</a:t>
            </a:r>
            <a:r>
              <a:rPr lang="en-US" sz="5500" dirty="0" smtClean="0">
                <a:latin typeface="Times New Roman" pitchFamily="18" charset="0"/>
                <a:cs typeface="Times New Roman" pitchFamily="18" charset="0"/>
              </a:rPr>
              <a:t>.</a:t>
            </a:r>
          </a:p>
          <a:p>
            <a:pPr lvl="1">
              <a:lnSpc>
                <a:spcPct val="170000"/>
              </a:lnSpc>
            </a:pPr>
            <a:r>
              <a:rPr lang="en-US" sz="5500" dirty="0" smtClean="0">
                <a:latin typeface="Times New Roman" pitchFamily="18" charset="0"/>
                <a:cs typeface="Times New Roman" pitchFamily="18" charset="0"/>
              </a:rPr>
              <a:t>Recovery should be obvious,automatic,easy &amp; natural to perform.</a:t>
            </a:r>
            <a:endParaRPr lang="en-US" sz="5500" b="1" dirty="0" smtClean="0">
              <a:latin typeface="Times New Roman" pitchFamily="18" charset="0"/>
              <a:cs typeface="Times New Roman" pitchFamily="18" charset="0"/>
            </a:endParaRPr>
          </a:p>
          <a:p>
            <a:pPr>
              <a:lnSpc>
                <a:spcPct val="170000"/>
              </a:lnSpc>
            </a:pPr>
            <a:r>
              <a:rPr lang="en-US" sz="5500" b="1" dirty="0" smtClean="0">
                <a:latin typeface="Times New Roman" pitchFamily="18" charset="0"/>
                <a:cs typeface="Times New Roman" pitchFamily="18" charset="0"/>
              </a:rPr>
              <a:t>Principle 15: </a:t>
            </a:r>
            <a:r>
              <a:rPr lang="en-US" sz="5500" b="1" dirty="0" smtClean="0">
                <a:latin typeface="Times New Roman" pitchFamily="18" charset="0"/>
                <a:cs typeface="Times New Roman" pitchFamily="18" charset="0"/>
              </a:rPr>
              <a:t>Responsiveness</a:t>
            </a:r>
          </a:p>
          <a:p>
            <a:pPr lvl="1">
              <a:lnSpc>
                <a:spcPct val="170000"/>
              </a:lnSpc>
            </a:pPr>
            <a:r>
              <a:rPr lang="en-US" sz="5500" dirty="0" smtClean="0">
                <a:latin typeface="Times New Roman" pitchFamily="18" charset="0"/>
                <a:cs typeface="Times New Roman" pitchFamily="18" charset="0"/>
              </a:rPr>
              <a:t>A user must be responded quickly. </a:t>
            </a:r>
          </a:p>
          <a:p>
            <a:pPr lvl="1">
              <a:lnSpc>
                <a:spcPct val="170000"/>
              </a:lnSpc>
            </a:pPr>
            <a:r>
              <a:rPr lang="en-US" sz="5500" dirty="0" smtClean="0">
                <a:latin typeface="Times New Roman" pitchFamily="18" charset="0"/>
                <a:cs typeface="Times New Roman" pitchFamily="18" charset="0"/>
              </a:rPr>
              <a:t>Substantial or more informative feedback is most important for the casual or new system user.</a:t>
            </a:r>
          </a:p>
          <a:p>
            <a:pPr lvl="1">
              <a:lnSpc>
                <a:spcPct val="170000"/>
              </a:lnSpc>
            </a:pPr>
            <a:r>
              <a:rPr lang="en-US" sz="5500" dirty="0" smtClean="0">
                <a:latin typeface="Times New Roman" pitchFamily="18" charset="0"/>
                <a:cs typeface="Times New Roman" pitchFamily="18" charset="0"/>
              </a:rPr>
              <a:t>All requests must be acknowledged in some way</a:t>
            </a:r>
            <a:r>
              <a:rPr lang="en-US" sz="5500" dirty="0" smtClean="0">
                <a:latin typeface="Times New Roman" pitchFamily="18" charset="0"/>
                <a:cs typeface="Times New Roman" pitchFamily="18" charset="0"/>
              </a:rPr>
              <a:t>.</a:t>
            </a:r>
            <a:endParaRPr lang="en-US" sz="5500" b="1" dirty="0" smtClean="0">
              <a:latin typeface="Times New Roman" pitchFamily="18" charset="0"/>
              <a:cs typeface="Times New Roman" pitchFamily="18" charset="0"/>
            </a:endParaRPr>
          </a:p>
          <a:p>
            <a:pPr>
              <a:lnSpc>
                <a:spcPct val="170000"/>
              </a:lnSpc>
            </a:pPr>
            <a:r>
              <a:rPr lang="en-US" sz="5500" b="1" dirty="0" smtClean="0">
                <a:latin typeface="Times New Roman" pitchFamily="18" charset="0"/>
                <a:cs typeface="Times New Roman" pitchFamily="18" charset="0"/>
              </a:rPr>
              <a:t>Principle 16:Simplicity</a:t>
            </a:r>
          </a:p>
          <a:p>
            <a:pPr>
              <a:lnSpc>
                <a:spcPct val="170000"/>
              </a:lnSpc>
            </a:pPr>
            <a:r>
              <a:rPr lang="en-US" sz="5500" b="1" dirty="0" smtClean="0">
                <a:latin typeface="Times New Roman" pitchFamily="18" charset="0"/>
                <a:cs typeface="Times New Roman" pitchFamily="18" charset="0"/>
              </a:rPr>
              <a:t>Principle 17: </a:t>
            </a:r>
            <a:r>
              <a:rPr lang="en-US" sz="5500" b="1" dirty="0" smtClean="0">
                <a:latin typeface="Times New Roman" pitchFamily="18" charset="0"/>
                <a:cs typeface="Times New Roman" pitchFamily="18" charset="0"/>
              </a:rPr>
              <a:t>Transparency</a:t>
            </a:r>
          </a:p>
          <a:p>
            <a:pPr lvl="1">
              <a:lnSpc>
                <a:spcPct val="170000"/>
              </a:lnSpc>
            </a:pPr>
            <a:r>
              <a:rPr lang="en-US" sz="5500" dirty="0" smtClean="0">
                <a:latin typeface="Times New Roman" pitchFamily="18" charset="0"/>
                <a:cs typeface="Times New Roman" pitchFamily="18" charset="0"/>
              </a:rPr>
              <a:t>Permit the user to focus on the task or job without concerning the mechanics of the interface.</a:t>
            </a:r>
          </a:p>
          <a:p>
            <a:pPr lvl="1">
              <a:lnSpc>
                <a:spcPct val="170000"/>
              </a:lnSpc>
            </a:pPr>
            <a:r>
              <a:rPr lang="en-US" sz="5500" dirty="0" smtClean="0">
                <a:latin typeface="Times New Roman" pitchFamily="18" charset="0"/>
                <a:cs typeface="Times New Roman" pitchFamily="18" charset="0"/>
              </a:rPr>
              <a:t>Working &amp; reminders of workings inside the computer should be invisible to the user</a:t>
            </a:r>
            <a:r>
              <a:rPr lang="en-US" sz="5500" dirty="0" smtClean="0">
                <a:latin typeface="Times New Roman" pitchFamily="18" charset="0"/>
                <a:cs typeface="Times New Roman" pitchFamily="18" charset="0"/>
              </a:rPr>
              <a:t>.</a:t>
            </a:r>
            <a:endParaRPr lang="en-US" sz="5500" b="1" dirty="0" smtClean="0">
              <a:latin typeface="Times New Roman" pitchFamily="18" charset="0"/>
              <a:cs typeface="Times New Roman" pitchFamily="18" charset="0"/>
            </a:endParaRPr>
          </a:p>
          <a:p>
            <a:pPr>
              <a:lnSpc>
                <a:spcPct val="170000"/>
              </a:lnSpc>
            </a:pPr>
            <a:endParaRPr lang="en-US" sz="5500" b="1" dirty="0" smtClean="0">
              <a:latin typeface="Times New Roman" pitchFamily="18" charset="0"/>
              <a:cs typeface="Times New Roman" pitchFamily="18" charset="0"/>
            </a:endParaRPr>
          </a:p>
          <a:p>
            <a:endParaRPr lang="en-US" b="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User Interface</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fr-FR" sz="2400" dirty="0" smtClean="0">
                <a:latin typeface="Times New Roman" pitchFamily="18" charset="0"/>
                <a:cs typeface="Times New Roman" pitchFamily="18" charset="0"/>
              </a:rPr>
              <a:t>The user interface has essential two components: Input and Output</a:t>
            </a:r>
          </a:p>
          <a:p>
            <a:pPr lvl="0">
              <a:lnSpc>
                <a:spcPct val="150000"/>
              </a:lnSpc>
            </a:pPr>
            <a:r>
              <a:rPr lang="fr-FR" sz="2400" dirty="0" smtClean="0">
                <a:latin typeface="Times New Roman" pitchFamily="18" charset="0"/>
                <a:cs typeface="Times New Roman" pitchFamily="18" charset="0"/>
              </a:rPr>
              <a:t>Input is how people communicate his needs to the system using Keyboard or any pointing </a:t>
            </a:r>
            <a:r>
              <a:rPr lang="fr-FR" sz="2400" dirty="0" err="1" smtClean="0">
                <a:latin typeface="Times New Roman" pitchFamily="18" charset="0"/>
                <a:cs typeface="Times New Roman" pitchFamily="18" charset="0"/>
              </a:rPr>
              <a:t>device</a:t>
            </a:r>
            <a:r>
              <a:rPr lang="fr-FR" sz="2400" dirty="0" smtClean="0">
                <a:latin typeface="Times New Roman" pitchFamily="18" charset="0"/>
                <a:cs typeface="Times New Roman" pitchFamily="18" charset="0"/>
              </a:rPr>
              <a:t> </a:t>
            </a:r>
          </a:p>
          <a:p>
            <a:pPr lvl="0">
              <a:lnSpc>
                <a:spcPct val="150000"/>
              </a:lnSpc>
            </a:pPr>
            <a:r>
              <a:rPr lang="fr-FR" sz="2400" dirty="0" smtClean="0">
                <a:latin typeface="Times New Roman" pitchFamily="18" charset="0"/>
                <a:cs typeface="Times New Roman" pitchFamily="18" charset="0"/>
              </a:rPr>
              <a:t>Output is how the system </a:t>
            </a:r>
            <a:r>
              <a:rPr lang="fr-FR" sz="2400" dirty="0" err="1" smtClean="0">
                <a:latin typeface="Times New Roman" pitchFamily="18" charset="0"/>
                <a:cs typeface="Times New Roman" pitchFamily="18" charset="0"/>
              </a:rPr>
              <a:t>returns</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processing</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result</a:t>
            </a:r>
            <a:r>
              <a:rPr lang="fr-FR" sz="2400" dirty="0" smtClean="0">
                <a:latin typeface="Times New Roman" pitchFamily="18" charset="0"/>
                <a:cs typeface="Times New Roman" pitchFamily="18" charset="0"/>
              </a:rPr>
              <a:t> to user </a:t>
            </a:r>
            <a:r>
              <a:rPr lang="fr-FR" sz="2400" dirty="0" err="1" smtClean="0">
                <a:latin typeface="Times New Roman" pitchFamily="18" charset="0"/>
                <a:cs typeface="Times New Roman" pitchFamily="18" charset="0"/>
              </a:rPr>
              <a:t>through</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screen</a:t>
            </a:r>
            <a:r>
              <a:rPr lang="fr-FR" sz="2400" dirty="0" smtClean="0">
                <a:latin typeface="Times New Roman" pitchFamily="18" charset="0"/>
                <a:cs typeface="Times New Roman" pitchFamily="18" charset="0"/>
              </a:rPr>
              <a:t> or </a:t>
            </a:r>
            <a:r>
              <a:rPr lang="fr-FR" sz="2400" dirty="0" err="1" smtClean="0">
                <a:latin typeface="Times New Roman" pitchFamily="18" charset="0"/>
                <a:cs typeface="Times New Roman" pitchFamily="18" charset="0"/>
              </a:rPr>
              <a:t>sound</a:t>
            </a:r>
            <a:r>
              <a:rPr lang="fr-FR"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lvl="0">
              <a:lnSpc>
                <a:spcPct val="150000"/>
              </a:lnSpc>
            </a:pPr>
            <a:r>
              <a:rPr lang="fr-FR" sz="2400" dirty="0" smtClean="0">
                <a:latin typeface="Times New Roman" pitchFamily="18" charset="0"/>
                <a:cs typeface="Times New Roman" pitchFamily="18" charset="0"/>
              </a:rPr>
              <a:t>The </a:t>
            </a:r>
            <a:r>
              <a:rPr lang="fr-FR" sz="2400" b="1" dirty="0" smtClean="0">
                <a:latin typeface="Times New Roman" pitchFamily="18" charset="0"/>
                <a:cs typeface="Times New Roman" pitchFamily="18" charset="0"/>
              </a:rPr>
              <a:t>best interface is one </a:t>
            </a:r>
            <a:r>
              <a:rPr lang="fr-FR" sz="2400" b="1" dirty="0" err="1" smtClean="0">
                <a:latin typeface="Times New Roman" pitchFamily="18" charset="0"/>
                <a:cs typeface="Times New Roman" pitchFamily="18" charset="0"/>
              </a:rPr>
              <a:t>which</a:t>
            </a:r>
            <a:r>
              <a:rPr lang="fr-FR" sz="2400" b="1" dirty="0" smtClean="0">
                <a:latin typeface="Times New Roman" pitchFamily="18" charset="0"/>
                <a:cs typeface="Times New Roman" pitchFamily="18" charset="0"/>
              </a:rPr>
              <a:t> has </a:t>
            </a:r>
            <a:r>
              <a:rPr lang="fr-FR" sz="2400" b="1" dirty="0" err="1" smtClean="0">
                <a:latin typeface="Times New Roman" pitchFamily="18" charset="0"/>
                <a:cs typeface="Times New Roman" pitchFamily="18" charset="0"/>
              </a:rPr>
              <a:t>proper</a:t>
            </a:r>
            <a:r>
              <a:rPr lang="fr-FR" sz="2400" b="1" dirty="0" smtClean="0">
                <a:latin typeface="Times New Roman" pitchFamily="18" charset="0"/>
                <a:cs typeface="Times New Roman" pitchFamily="18" charset="0"/>
              </a:rPr>
              <a:t> design </a:t>
            </a:r>
            <a:r>
              <a:rPr lang="fr-FR" sz="2400" b="1" dirty="0" err="1" smtClean="0">
                <a:latin typeface="Times New Roman" pitchFamily="18" charset="0"/>
                <a:cs typeface="Times New Roman" pitchFamily="18" charset="0"/>
              </a:rPr>
              <a:t>with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combination</a:t>
            </a:r>
            <a:r>
              <a:rPr lang="fr-FR" sz="2400" b="1" dirty="0" smtClean="0">
                <a:latin typeface="Times New Roman" pitchFamily="18" charset="0"/>
                <a:cs typeface="Times New Roman" pitchFamily="18" charset="0"/>
              </a:rPr>
              <a:t> of effective input and output mechanisms.</a:t>
            </a:r>
            <a:endParaRPr lang="en-IN" sz="24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b="1" dirty="0" smtClean="0"/>
              <a:t>Principle 18: Trade-offs</a:t>
            </a:r>
          </a:p>
          <a:p>
            <a:pPr lvl="1"/>
            <a:r>
              <a:rPr lang="en-US" dirty="0" smtClean="0"/>
              <a:t>Final design will be based on a series of trade-offs balancing often-conflicting design principles.</a:t>
            </a:r>
          </a:p>
          <a:p>
            <a:pPr lvl="1"/>
            <a:r>
              <a:rPr lang="en-US" dirty="0" smtClean="0"/>
              <a:t>People’s requirements always take precedence over technical requirements.</a:t>
            </a: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59A4846-9F58-4E81-972A-1F3CE702F8C1}"/>
              </a:ext>
            </a:extLst>
          </p:cNvPr>
          <p:cNvSpPr>
            <a:spLocks noGrp="1"/>
          </p:cNvSpPr>
          <p:nvPr>
            <p:ph sz="quarter" idx="1"/>
          </p:nvPr>
        </p:nvSpPr>
        <p:spPr>
          <a:xfrm>
            <a:off x="838200" y="674703"/>
            <a:ext cx="10515600" cy="5502260"/>
          </a:xfrm>
        </p:spPr>
        <p:txBody>
          <a:bodyPr/>
          <a:lstStyle/>
          <a:p>
            <a:pPr marL="0" indent="0">
              <a:buNone/>
            </a:pPr>
            <a:r>
              <a:rPr lang="fr-FR" b="1" dirty="0" smtClean="0"/>
              <a:t>Importance </a:t>
            </a:r>
            <a:r>
              <a:rPr lang="fr-FR" b="1" dirty="0"/>
              <a:t>of Good Design</a:t>
            </a:r>
            <a:endParaRPr lang="en-IN" b="1" dirty="0"/>
          </a:p>
          <a:p>
            <a:pPr lvl="0">
              <a:lnSpc>
                <a:spcPct val="150000"/>
              </a:lnSpc>
            </a:pPr>
            <a:r>
              <a:rPr lang="fr-FR" dirty="0" smtClean="0"/>
              <a:t>A </a:t>
            </a:r>
            <a:r>
              <a:rPr lang="fr-FR" dirty="0"/>
              <a:t>well-designed interface and screen is </a:t>
            </a:r>
            <a:r>
              <a:rPr lang="fr-FR" dirty="0" smtClean="0"/>
              <a:t>important </a:t>
            </a:r>
            <a:r>
              <a:rPr lang="fr-FR" dirty="0"/>
              <a:t>to </a:t>
            </a:r>
            <a:r>
              <a:rPr lang="fr-FR" dirty="0" err="1" smtClean="0"/>
              <a:t>users</a:t>
            </a:r>
            <a:r>
              <a:rPr lang="fr-FR" dirty="0"/>
              <a:t>. </a:t>
            </a:r>
            <a:endParaRPr lang="fr-FR" dirty="0" smtClean="0"/>
          </a:p>
          <a:p>
            <a:pPr lvl="0">
              <a:lnSpc>
                <a:spcPct val="150000"/>
              </a:lnSpc>
            </a:pPr>
            <a:r>
              <a:rPr lang="fr-FR" dirty="0" smtClean="0"/>
              <a:t>It </a:t>
            </a:r>
            <a:r>
              <a:rPr lang="fr-FR" dirty="0" err="1" smtClean="0"/>
              <a:t>increases</a:t>
            </a:r>
            <a:r>
              <a:rPr lang="fr-FR" dirty="0" smtClean="0"/>
              <a:t> the </a:t>
            </a:r>
            <a:r>
              <a:rPr lang="fr-FR" dirty="0" err="1" smtClean="0"/>
              <a:t>productivity</a:t>
            </a:r>
            <a:r>
              <a:rPr lang="fr-FR" dirty="0" smtClean="0"/>
              <a:t>.</a:t>
            </a:r>
          </a:p>
          <a:p>
            <a:pPr lvl="0">
              <a:lnSpc>
                <a:spcPct val="150000"/>
              </a:lnSpc>
            </a:pPr>
            <a:r>
              <a:rPr lang="fr-FR" dirty="0" smtClean="0"/>
              <a:t>It </a:t>
            </a:r>
            <a:r>
              <a:rPr lang="fr-FR" dirty="0"/>
              <a:t>is their window to view the capabilities of the system and it is also the vehicle through which complex tasks can be performed</a:t>
            </a:r>
            <a:r>
              <a:rPr lang="fr-FR" dirty="0" smtClean="0"/>
              <a:t>.</a:t>
            </a:r>
          </a:p>
          <a:p>
            <a:pPr lvl="0">
              <a:lnSpc>
                <a:spcPct val="150000"/>
              </a:lnSpc>
            </a:pPr>
            <a:endParaRPr lang="en-IN" dirty="0"/>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6726554" y="3827417"/>
            <a:ext cx="5191125" cy="2795453"/>
          </a:xfrm>
          <a:prstGeom prst="rect">
            <a:avLst/>
          </a:prstGeom>
          <a:noFill/>
          <a:ln w="9525">
            <a:noFill/>
            <a:miter lim="800000"/>
            <a:headEnd/>
            <a:tailEnd/>
          </a:ln>
        </p:spPr>
      </p:pic>
    </p:spTree>
    <p:extLst>
      <p:ext uri="{BB962C8B-B14F-4D97-AF65-F5344CB8AC3E}">
        <p14:creationId xmlns="" xmlns:p14="http://schemas.microsoft.com/office/powerpoint/2010/main" val="3549465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40A04DF-A324-4EAA-B7D7-C1A5ABCBAE1B}"/>
              </a:ext>
            </a:extLst>
          </p:cNvPr>
          <p:cNvSpPr>
            <a:spLocks noGrp="1"/>
          </p:cNvSpPr>
          <p:nvPr>
            <p:ph sz="quarter" idx="1"/>
          </p:nvPr>
        </p:nvSpPr>
        <p:spPr>
          <a:xfrm>
            <a:off x="838200" y="541538"/>
            <a:ext cx="10515600" cy="5635425"/>
          </a:xfrm>
        </p:spPr>
        <p:txBody>
          <a:bodyPr>
            <a:normAutofit/>
          </a:bodyPr>
          <a:lstStyle/>
          <a:p>
            <a:pPr>
              <a:lnSpc>
                <a:spcPct val="150000"/>
              </a:lnSpc>
            </a:pPr>
            <a:r>
              <a:rPr lang="fr-FR" b="1" dirty="0" smtClean="0"/>
              <a:t>Importance of Good Design</a:t>
            </a:r>
            <a:endParaRPr lang="fr-FR" dirty="0" smtClean="0"/>
          </a:p>
          <a:p>
            <a:pPr>
              <a:lnSpc>
                <a:spcPct val="150000"/>
              </a:lnSpc>
            </a:pPr>
            <a:r>
              <a:rPr lang="fr-FR" sz="2400" dirty="0" smtClean="0">
                <a:latin typeface="Times New Roman" pitchFamily="18" charset="0"/>
                <a:cs typeface="Times New Roman" pitchFamily="18" charset="0"/>
              </a:rPr>
              <a:t>A </a:t>
            </a:r>
            <a:r>
              <a:rPr lang="fr-FR" sz="2400" dirty="0">
                <a:latin typeface="Times New Roman" pitchFamily="18" charset="0"/>
                <a:cs typeface="Times New Roman" pitchFamily="18" charset="0"/>
              </a:rPr>
              <a:t>screen’s layout and appearance affect a person in a variety of ways. </a:t>
            </a:r>
            <a:endParaRPr lang="fr-FR" sz="2400" dirty="0" smtClean="0">
              <a:latin typeface="Times New Roman" pitchFamily="18" charset="0"/>
              <a:cs typeface="Times New Roman" pitchFamily="18" charset="0"/>
            </a:endParaRPr>
          </a:p>
          <a:p>
            <a:pPr>
              <a:lnSpc>
                <a:spcPct val="150000"/>
              </a:lnSpc>
            </a:pPr>
            <a:r>
              <a:rPr lang="fr-FR" sz="2400" dirty="0" smtClean="0">
                <a:latin typeface="Times New Roman" pitchFamily="18" charset="0"/>
                <a:cs typeface="Times New Roman" pitchFamily="18" charset="0"/>
              </a:rPr>
              <a:t>If </a:t>
            </a:r>
            <a:r>
              <a:rPr lang="fr-FR" sz="2400" dirty="0">
                <a:latin typeface="Times New Roman" pitchFamily="18" charset="0"/>
                <a:cs typeface="Times New Roman" pitchFamily="18" charset="0"/>
              </a:rPr>
              <a:t>they are confusing and inefficient, people will have greater difficulty in doing their jobs and will make more mistakes.</a:t>
            </a:r>
            <a:endParaRPr lang="en-IN" sz="2400" dirty="0">
              <a:latin typeface="Times New Roman" pitchFamily="18" charset="0"/>
              <a:cs typeface="Times New Roman" pitchFamily="18" charset="0"/>
            </a:endParaRPr>
          </a:p>
          <a:p>
            <a:pPr marL="274320" lvl="1" indent="-274320">
              <a:lnSpc>
                <a:spcPct val="150000"/>
              </a:lnSpc>
              <a:spcBef>
                <a:spcPts val="580"/>
              </a:spcBef>
              <a:buClr>
                <a:schemeClr val="accent1"/>
              </a:buClr>
            </a:pPr>
            <a:r>
              <a:rPr lang="fr-FR" dirty="0" err="1" smtClean="0">
                <a:latin typeface="Times New Roman" pitchFamily="18" charset="0"/>
                <a:cs typeface="Times New Roman" pitchFamily="18" charset="0"/>
              </a:rPr>
              <a:t>Inspite</a:t>
            </a:r>
            <a:r>
              <a:rPr lang="fr-FR" dirty="0" smtClean="0">
                <a:latin typeface="Times New Roman" pitchFamily="18" charset="0"/>
                <a:cs typeface="Times New Roman" pitchFamily="18" charset="0"/>
              </a:rPr>
              <a:t> of </a:t>
            </a:r>
            <a:r>
              <a:rPr lang="fr-FR" dirty="0" err="1" smtClean="0">
                <a:latin typeface="Times New Roman" pitchFamily="18" charset="0"/>
                <a:cs typeface="Times New Roman" pitchFamily="18" charset="0"/>
              </a:rPr>
              <a:t>today’s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rich</a:t>
            </a:r>
            <a:r>
              <a:rPr lang="fr-FR" dirty="0" smtClean="0">
                <a:latin typeface="Times New Roman" pitchFamily="18" charset="0"/>
                <a:cs typeface="Times New Roman" pitchFamily="18" charset="0"/>
              </a:rPr>
              <a:t> technologies and </a:t>
            </a:r>
            <a:r>
              <a:rPr lang="fr-FR" dirty="0" err="1" smtClean="0">
                <a:latin typeface="Times New Roman" pitchFamily="18" charset="0"/>
                <a:cs typeface="Times New Roman" pitchFamily="18" charset="0"/>
              </a:rPr>
              <a:t>tools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we</a:t>
            </a:r>
            <a:r>
              <a:rPr lang="fr-FR" dirty="0" smtClean="0">
                <a:latin typeface="Times New Roman" pitchFamily="18" charset="0"/>
                <a:cs typeface="Times New Roman" pitchFamily="18" charset="0"/>
              </a:rPr>
              <a:t> are </a:t>
            </a:r>
            <a:r>
              <a:rPr lang="fr-FR" dirty="0" err="1" smtClean="0">
                <a:latin typeface="Times New Roman" pitchFamily="18" charset="0"/>
                <a:cs typeface="Times New Roman" pitchFamily="18" charset="0"/>
              </a:rPr>
              <a:t>unable</a:t>
            </a:r>
            <a:r>
              <a:rPr lang="fr-FR" dirty="0" smtClean="0">
                <a:latin typeface="Times New Roman" pitchFamily="18" charset="0"/>
                <a:cs typeface="Times New Roman" pitchFamily="18" charset="0"/>
              </a:rPr>
              <a:t> to </a:t>
            </a:r>
            <a:r>
              <a:rPr lang="fr-FR" dirty="0" err="1" smtClean="0">
                <a:latin typeface="Times New Roman" pitchFamily="18" charset="0"/>
                <a:cs typeface="Times New Roman" pitchFamily="18" charset="0"/>
              </a:rPr>
              <a:t>provide</a:t>
            </a:r>
            <a:r>
              <a:rPr lang="fr-FR" dirty="0" smtClean="0">
                <a:latin typeface="Times New Roman" pitchFamily="18" charset="0"/>
                <a:cs typeface="Times New Roman" pitchFamily="18" charset="0"/>
              </a:rPr>
              <a:t> effective and usable interface design </a:t>
            </a:r>
            <a:r>
              <a:rPr lang="fr-FR" dirty="0" err="1" smtClean="0">
                <a:latin typeface="Times New Roman" pitchFamily="18" charset="0"/>
                <a:cs typeface="Times New Roman" pitchFamily="18" charset="0"/>
              </a:rPr>
              <a:t>because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lack</a:t>
            </a:r>
            <a:r>
              <a:rPr lang="fr-FR" dirty="0" smtClean="0">
                <a:latin typeface="Times New Roman" pitchFamily="18" charset="0"/>
                <a:cs typeface="Times New Roman" pitchFamily="18" charset="0"/>
              </a:rPr>
              <a:t> of time and care.</a:t>
            </a:r>
            <a:endParaRPr lang="en-US" dirty="0" smtClean="0">
              <a:latin typeface="Times New Roman" pitchFamily="18" charset="0"/>
              <a:cs typeface="Times New Roman" pitchFamily="18" charset="0"/>
            </a:endParaRPr>
          </a:p>
          <a:p>
            <a:pPr>
              <a:lnSpc>
                <a:spcPct val="150000"/>
              </a:lnSpc>
            </a:pPr>
            <a:endParaRPr lang="fr-FR" dirty="0"/>
          </a:p>
          <a:p>
            <a:endParaRPr lang="en-IN" dirty="0"/>
          </a:p>
        </p:txBody>
      </p:sp>
    </p:spTree>
    <p:extLst>
      <p:ext uri="{BB962C8B-B14F-4D97-AF65-F5344CB8AC3E}">
        <p14:creationId xmlns="" xmlns:p14="http://schemas.microsoft.com/office/powerpoint/2010/main" val="186992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Effects of a bad design are:</a:t>
            </a:r>
            <a:endParaRPr lang="en-US" dirty="0"/>
          </a:p>
        </p:txBody>
      </p:sp>
      <p:sp>
        <p:nvSpPr>
          <p:cNvPr id="3" name="Content Placeholder 2"/>
          <p:cNvSpPr>
            <a:spLocks noGrp="1"/>
          </p:cNvSpPr>
          <p:nvPr>
            <p:ph sz="quarter" idx="1"/>
          </p:nvPr>
        </p:nvSpPr>
        <p:spPr/>
        <p:txBody>
          <a:bodyPr/>
          <a:lstStyle/>
          <a:p>
            <a:pPr lvl="1">
              <a:lnSpc>
                <a:spcPct val="150000"/>
              </a:lnSpc>
            </a:pPr>
            <a:r>
              <a:rPr lang="en-US" dirty="0" smtClean="0">
                <a:latin typeface="Times New Roman" pitchFamily="18" charset="0"/>
                <a:cs typeface="Times New Roman" pitchFamily="18" charset="0"/>
              </a:rPr>
              <a:t>People will have greater difficulty in doing their job </a:t>
            </a:r>
          </a:p>
          <a:p>
            <a:pPr lvl="1">
              <a:lnSpc>
                <a:spcPct val="150000"/>
              </a:lnSpc>
            </a:pPr>
            <a:r>
              <a:rPr lang="en-US" dirty="0" smtClean="0">
                <a:latin typeface="Times New Roman" pitchFamily="18" charset="0"/>
                <a:cs typeface="Times New Roman" pitchFamily="18" charset="0"/>
              </a:rPr>
              <a:t>More prone to mistakes</a:t>
            </a:r>
          </a:p>
          <a:p>
            <a:pPr lvl="1">
              <a:lnSpc>
                <a:spcPct val="150000"/>
              </a:lnSpc>
            </a:pPr>
            <a:r>
              <a:rPr lang="en-US" dirty="0" smtClean="0">
                <a:latin typeface="Times New Roman" pitchFamily="18" charset="0"/>
                <a:cs typeface="Times New Roman" pitchFamily="18" charset="0"/>
              </a:rPr>
              <a:t>Chase people away from the system</a:t>
            </a:r>
          </a:p>
          <a:p>
            <a:pPr lvl="1">
              <a:lnSpc>
                <a:spcPct val="150000"/>
              </a:lnSpc>
            </a:pPr>
            <a:r>
              <a:rPr lang="en-US" dirty="0" smtClean="0">
                <a:latin typeface="Times New Roman" pitchFamily="18" charset="0"/>
                <a:cs typeface="Times New Roman" pitchFamily="18" charset="0"/>
              </a:rPr>
              <a:t>Lead to aggravation, frustration and stress</a:t>
            </a:r>
          </a:p>
          <a:p>
            <a:pPr lvl="1">
              <a:lnSpc>
                <a:spcPct val="150000"/>
              </a:lnSpc>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23" y="0"/>
            <a:ext cx="10363200" cy="1143000"/>
          </a:xfrm>
        </p:spPr>
        <p:txBody>
          <a:bodyPr>
            <a:normAutofit fontScale="90000"/>
          </a:bodyPr>
          <a:lstStyle/>
          <a:p>
            <a:r>
              <a:rPr lang="fr-FR" b="1" dirty="0" smtClean="0"/>
              <a:t>Benefits of Good Design</a:t>
            </a:r>
            <a:r>
              <a:rPr lang="en-IN" dirty="0" smtClean="0"/>
              <a:t/>
            </a:r>
            <a:br>
              <a:rPr lang="en-IN" dirty="0" smtClean="0"/>
            </a:br>
            <a:endParaRPr lang="en-US" dirty="0"/>
          </a:p>
        </p:txBody>
      </p:sp>
      <p:sp>
        <p:nvSpPr>
          <p:cNvPr id="3" name="Content Placeholder 2"/>
          <p:cNvSpPr>
            <a:spLocks noGrp="1"/>
          </p:cNvSpPr>
          <p:nvPr>
            <p:ph sz="quarter" idx="1"/>
          </p:nvPr>
        </p:nvSpPr>
        <p:spPr>
          <a:xfrm>
            <a:off x="629587" y="659567"/>
            <a:ext cx="10817902" cy="6198433"/>
          </a:xfrm>
        </p:spPr>
        <p:txBody>
          <a:bodyPr>
            <a:normAutofit fontScale="70000" lnSpcReduction="20000"/>
          </a:bodyPr>
          <a:lstStyle/>
          <a:p>
            <a:pPr lvl="0">
              <a:lnSpc>
                <a:spcPct val="160000"/>
              </a:lnSpc>
            </a:pPr>
            <a:r>
              <a:rPr lang="fr-FR" sz="3200" dirty="0" smtClean="0">
                <a:latin typeface="Times New Roman" pitchFamily="18" charset="0"/>
                <a:cs typeface="Times New Roman" pitchFamily="18" charset="0"/>
              </a:rPr>
              <a:t>Good design </a:t>
            </a:r>
            <a:r>
              <a:rPr lang="fr-FR" sz="3200" dirty="0" err="1" smtClean="0">
                <a:latin typeface="Times New Roman" pitchFamily="18" charset="0"/>
                <a:cs typeface="Times New Roman" pitchFamily="18" charset="0"/>
              </a:rPr>
              <a:t>reduces</a:t>
            </a:r>
            <a:r>
              <a:rPr lang="fr-FR" sz="3200" dirty="0" smtClean="0">
                <a:latin typeface="Times New Roman" pitchFamily="18" charset="0"/>
                <a:cs typeface="Times New Roman" pitchFamily="18" charset="0"/>
              </a:rPr>
              <a:t> software </a:t>
            </a:r>
            <a:r>
              <a:rPr lang="fr-FR" sz="3200" dirty="0" err="1" smtClean="0">
                <a:latin typeface="Times New Roman" pitchFamily="18" charset="0"/>
                <a:cs typeface="Times New Roman" pitchFamily="18" charset="0"/>
              </a:rPr>
              <a:t>complexity</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which</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makes</a:t>
            </a:r>
            <a:r>
              <a:rPr lang="fr-FR" sz="3200" dirty="0" smtClean="0">
                <a:latin typeface="Times New Roman" pitchFamily="18" charset="0"/>
                <a:cs typeface="Times New Roman" pitchFamily="18" charset="0"/>
              </a:rPr>
              <a:t> the software </a:t>
            </a:r>
            <a:r>
              <a:rPr lang="fr-FR" sz="3200" dirty="0" err="1" smtClean="0">
                <a:latin typeface="Times New Roman" pitchFamily="18" charset="0"/>
                <a:cs typeface="Times New Roman" pitchFamily="18" charset="0"/>
              </a:rPr>
              <a:t>easier</a:t>
            </a:r>
            <a:r>
              <a:rPr lang="fr-FR" sz="3200" dirty="0" smtClean="0">
                <a:latin typeface="Times New Roman" pitchFamily="18" charset="0"/>
                <a:cs typeface="Times New Roman" pitchFamily="18" charset="0"/>
              </a:rPr>
              <a:t> to </a:t>
            </a:r>
            <a:r>
              <a:rPr lang="fr-FR" sz="3200" dirty="0" err="1" smtClean="0">
                <a:latin typeface="Times New Roman" pitchFamily="18" charset="0"/>
                <a:cs typeface="Times New Roman" pitchFamily="18" charset="0"/>
              </a:rPr>
              <a:t>understand</a:t>
            </a:r>
            <a:r>
              <a:rPr lang="fr-FR" sz="3200" dirty="0" smtClean="0">
                <a:latin typeface="Times New Roman" pitchFamily="18" charset="0"/>
                <a:cs typeface="Times New Roman" pitchFamily="18" charset="0"/>
              </a:rPr>
              <a:t> and </a:t>
            </a:r>
            <a:r>
              <a:rPr lang="fr-FR" sz="3200" dirty="0" err="1" smtClean="0">
                <a:latin typeface="Times New Roman" pitchFamily="18" charset="0"/>
                <a:cs typeface="Times New Roman" pitchFamily="18" charset="0"/>
              </a:rPr>
              <a:t>modify</a:t>
            </a:r>
            <a:r>
              <a:rPr lang="fr-FR" sz="3200" dirty="0" smtClean="0">
                <a:latin typeface="Times New Roman" pitchFamily="18" charset="0"/>
                <a:cs typeface="Times New Roman" pitchFamily="18" charset="0"/>
              </a:rPr>
              <a:t>.</a:t>
            </a:r>
          </a:p>
          <a:p>
            <a:pPr>
              <a:lnSpc>
                <a:spcPct val="160000"/>
              </a:lnSpc>
            </a:pPr>
            <a:r>
              <a:rPr lang="en-US" sz="3200" dirty="0" smtClean="0">
                <a:latin typeface="Times New Roman" pitchFamily="18" charset="0"/>
                <a:cs typeface="Times New Roman" pitchFamily="18" charset="0"/>
              </a:rPr>
              <a:t>Screens are less crowded</a:t>
            </a:r>
          </a:p>
          <a:p>
            <a:pPr>
              <a:lnSpc>
                <a:spcPct val="160000"/>
              </a:lnSpc>
            </a:pPr>
            <a:r>
              <a:rPr lang="en-US" sz="3200" dirty="0" smtClean="0">
                <a:latin typeface="Times New Roman" pitchFamily="18" charset="0"/>
                <a:cs typeface="Times New Roman" pitchFamily="18" charset="0"/>
              </a:rPr>
              <a:t>Would be less time consuming, 25 percent less time</a:t>
            </a:r>
          </a:p>
          <a:p>
            <a:pPr>
              <a:lnSpc>
                <a:spcPct val="160000"/>
              </a:lnSpc>
            </a:pPr>
            <a:r>
              <a:rPr lang="en-US" sz="3200" dirty="0" smtClean="0">
                <a:latin typeface="Times New Roman" pitchFamily="18" charset="0"/>
                <a:cs typeface="Times New Roman" pitchFamily="18" charset="0"/>
              </a:rPr>
              <a:t>Screen would be 20 percent more productive</a:t>
            </a:r>
          </a:p>
          <a:p>
            <a:pPr>
              <a:lnSpc>
                <a:spcPct val="160000"/>
              </a:lnSpc>
            </a:pPr>
            <a:r>
              <a:rPr lang="en-US" sz="3200" dirty="0" smtClean="0">
                <a:latin typeface="Times New Roman" pitchFamily="18" charset="0"/>
                <a:cs typeface="Times New Roman" pitchFamily="18" charset="0"/>
              </a:rPr>
              <a:t>25 percent fewer errors</a:t>
            </a:r>
          </a:p>
          <a:p>
            <a:pPr>
              <a:lnSpc>
                <a:spcPct val="160000"/>
              </a:lnSpc>
            </a:pPr>
            <a:r>
              <a:rPr lang="en-US" sz="3200" dirty="0" smtClean="0">
                <a:latin typeface="Times New Roman" pitchFamily="18" charset="0"/>
                <a:cs typeface="Times New Roman" pitchFamily="18" charset="0"/>
              </a:rPr>
              <a:t>Improve decision making time</a:t>
            </a:r>
          </a:p>
          <a:p>
            <a:pPr>
              <a:lnSpc>
                <a:spcPct val="160000"/>
              </a:lnSpc>
            </a:pPr>
            <a:r>
              <a:rPr lang="en-US" sz="3200" dirty="0" smtClean="0">
                <a:latin typeface="Times New Roman" pitchFamily="18" charset="0"/>
                <a:cs typeface="Times New Roman" pitchFamily="18" charset="0"/>
              </a:rPr>
              <a:t>The organization customers benefit because of improved services</a:t>
            </a:r>
            <a:endParaRPr lang="fr-FR" sz="3200" dirty="0" smtClean="0">
              <a:latin typeface="Times New Roman" pitchFamily="18" charset="0"/>
              <a:cs typeface="Times New Roman" pitchFamily="18" charset="0"/>
            </a:endParaRPr>
          </a:p>
          <a:p>
            <a:pPr lvl="0">
              <a:lnSpc>
                <a:spcPct val="160000"/>
              </a:lnSpc>
            </a:pPr>
            <a:r>
              <a:rPr lang="fr-FR" sz="3200" dirty="0" smtClean="0">
                <a:latin typeface="Times New Roman" pitchFamily="18" charset="0"/>
                <a:cs typeface="Times New Roman" pitchFamily="18" charset="0"/>
              </a:rPr>
              <a:t>It </a:t>
            </a:r>
            <a:r>
              <a:rPr lang="fr-FR" sz="3200" dirty="0" err="1" smtClean="0">
                <a:latin typeface="Times New Roman" pitchFamily="18" charset="0"/>
                <a:cs typeface="Times New Roman" pitchFamily="18" charset="0"/>
              </a:rPr>
              <a:t>enables</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reuse</a:t>
            </a:r>
            <a:r>
              <a:rPr lang="fr-FR" sz="3200" dirty="0" smtClean="0">
                <a:latin typeface="Times New Roman" pitchFamily="18" charset="0"/>
                <a:cs typeface="Times New Roman" pitchFamily="18" charset="0"/>
              </a:rPr>
              <a:t>. Good Design </a:t>
            </a:r>
            <a:r>
              <a:rPr lang="fr-FR" sz="3200" dirty="0" err="1" smtClean="0">
                <a:latin typeface="Times New Roman" pitchFamily="18" charset="0"/>
                <a:cs typeface="Times New Roman" pitchFamily="18" charset="0"/>
              </a:rPr>
              <a:t>makes</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it</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easier</a:t>
            </a:r>
            <a:r>
              <a:rPr lang="fr-FR" sz="3200" dirty="0" smtClean="0">
                <a:latin typeface="Times New Roman" pitchFamily="18" charset="0"/>
                <a:cs typeface="Times New Roman" pitchFamily="18" charset="0"/>
              </a:rPr>
              <a:t> to </a:t>
            </a:r>
            <a:r>
              <a:rPr lang="fr-FR" sz="3200" dirty="0" err="1" smtClean="0">
                <a:latin typeface="Times New Roman" pitchFamily="18" charset="0"/>
                <a:cs typeface="Times New Roman" pitchFamily="18" charset="0"/>
              </a:rPr>
              <a:t>reuse</a:t>
            </a:r>
            <a:r>
              <a:rPr lang="fr-FR" sz="3200" dirty="0" smtClean="0">
                <a:latin typeface="Times New Roman" pitchFamily="18" charset="0"/>
                <a:cs typeface="Times New Roman" pitchFamily="18" charset="0"/>
              </a:rPr>
              <a:t> code.</a:t>
            </a:r>
          </a:p>
          <a:p>
            <a:pPr lvl="0">
              <a:lnSpc>
                <a:spcPct val="160000"/>
              </a:lnSpc>
            </a:pPr>
            <a:r>
              <a:rPr lang="fr-FR" sz="3200" dirty="0" smtClean="0">
                <a:latin typeface="Times New Roman" pitchFamily="18" charset="0"/>
                <a:cs typeface="Times New Roman" pitchFamily="18" charset="0"/>
              </a:rPr>
              <a:t>It </a:t>
            </a:r>
            <a:r>
              <a:rPr lang="fr-FR" sz="3200" dirty="0" err="1" smtClean="0">
                <a:latin typeface="Times New Roman" pitchFamily="18" charset="0"/>
                <a:cs typeface="Times New Roman" pitchFamily="18" charset="0"/>
              </a:rPr>
              <a:t>improves</a:t>
            </a:r>
            <a:r>
              <a:rPr lang="fr-FR" sz="3200" dirty="0" smtClean="0">
                <a:latin typeface="Times New Roman" pitchFamily="18" charset="0"/>
                <a:cs typeface="Times New Roman" pitchFamily="18" charset="0"/>
              </a:rPr>
              <a:t> software </a:t>
            </a:r>
            <a:r>
              <a:rPr lang="fr-FR" sz="3200" dirty="0" err="1" smtClean="0">
                <a:latin typeface="Times New Roman" pitchFamily="18" charset="0"/>
                <a:cs typeface="Times New Roman" pitchFamily="18" charset="0"/>
              </a:rPr>
              <a:t>quality</a:t>
            </a:r>
            <a:r>
              <a:rPr lang="fr-FR" sz="3200" dirty="0" smtClean="0">
                <a:latin typeface="Times New Roman" pitchFamily="18" charset="0"/>
                <a:cs typeface="Times New Roman" pitchFamily="18" charset="0"/>
              </a:rPr>
              <a:t> .Good design exposes </a:t>
            </a:r>
            <a:r>
              <a:rPr lang="fr-FR" sz="3200" dirty="0" err="1" smtClean="0">
                <a:latin typeface="Times New Roman" pitchFamily="18" charset="0"/>
                <a:cs typeface="Times New Roman" pitchFamily="18" charset="0"/>
              </a:rPr>
              <a:t>defects</a:t>
            </a:r>
            <a:r>
              <a:rPr lang="fr-FR" sz="3200" dirty="0" smtClean="0">
                <a:latin typeface="Times New Roman" pitchFamily="18" charset="0"/>
                <a:cs typeface="Times New Roman" pitchFamily="18" charset="0"/>
              </a:rPr>
              <a:t> and </a:t>
            </a:r>
            <a:r>
              <a:rPr lang="fr-FR" sz="3200" dirty="0" err="1" smtClean="0">
                <a:latin typeface="Times New Roman" pitchFamily="18" charset="0"/>
                <a:cs typeface="Times New Roman" pitchFamily="18" charset="0"/>
              </a:rPr>
              <a:t>makes</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it</a:t>
            </a:r>
            <a:r>
              <a:rPr lang="fr-FR" sz="3200" dirty="0" smtClean="0">
                <a:latin typeface="Times New Roman" pitchFamily="18" charset="0"/>
                <a:cs typeface="Times New Roman" pitchFamily="18" charset="0"/>
              </a:rPr>
              <a:t> </a:t>
            </a:r>
            <a:r>
              <a:rPr lang="fr-FR" sz="3200" dirty="0" err="1" smtClean="0">
                <a:latin typeface="Times New Roman" pitchFamily="18" charset="0"/>
                <a:cs typeface="Times New Roman" pitchFamily="18" charset="0"/>
              </a:rPr>
              <a:t>easier</a:t>
            </a:r>
            <a:r>
              <a:rPr lang="fr-FR" sz="3200" dirty="0" smtClean="0">
                <a:latin typeface="Times New Roman" pitchFamily="18" charset="0"/>
                <a:cs typeface="Times New Roman" pitchFamily="18" charset="0"/>
              </a:rPr>
              <a:t> to test the software.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653259" y="929390"/>
            <a:ext cx="7270230" cy="4446613"/>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772</TotalTime>
  <Words>2898</Words>
  <Application>Microsoft Office PowerPoint</Application>
  <PresentationFormat>Custom</PresentationFormat>
  <Paragraphs>217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USER INTERFACE DESIGN</vt:lpstr>
      <vt:lpstr>Definition   </vt:lpstr>
      <vt:lpstr>HCI</vt:lpstr>
      <vt:lpstr>Components of User Interface</vt:lpstr>
      <vt:lpstr>Slide 5</vt:lpstr>
      <vt:lpstr>Slide 6</vt:lpstr>
      <vt:lpstr>Effects of a bad design are:</vt:lpstr>
      <vt:lpstr>Benefits of Good Design </vt:lpstr>
      <vt:lpstr>Slide 9</vt:lpstr>
      <vt:lpstr>Slide 10</vt:lpstr>
      <vt:lpstr>GUI Definition </vt:lpstr>
      <vt:lpstr>Slide 12</vt:lpstr>
      <vt:lpstr>GUI Objects</vt:lpstr>
      <vt:lpstr>Slide 14</vt:lpstr>
      <vt:lpstr>Slide 15</vt:lpstr>
      <vt:lpstr>Slide 16</vt:lpstr>
      <vt:lpstr>Slide 17</vt:lpstr>
      <vt:lpstr>Slide 18</vt:lpstr>
      <vt:lpstr>Slide 19</vt:lpstr>
      <vt:lpstr>Slide 20</vt:lpstr>
      <vt:lpstr>Slide 21</vt:lpstr>
      <vt:lpstr>Slide 22</vt:lpstr>
      <vt:lpstr>Direct Manipulation - Characterisitics</vt:lpstr>
      <vt:lpstr>Limitations</vt:lpstr>
      <vt:lpstr>Indirect Manipulation</vt:lpstr>
      <vt:lpstr>Slide 26</vt:lpstr>
      <vt:lpstr>Slide 27</vt:lpstr>
      <vt:lpstr>Slide 28</vt:lpstr>
      <vt:lpstr>Slide 29</vt:lpstr>
      <vt:lpstr>Slide 30</vt:lpstr>
      <vt:lpstr>Slide 31</vt:lpstr>
      <vt:lpstr>Slide 32</vt:lpstr>
      <vt:lpstr>Slide 33</vt:lpstr>
      <vt:lpstr>Slide 34</vt:lpstr>
      <vt:lpstr>Slide 35</vt:lpstr>
      <vt:lpstr>Slide 36</vt:lpstr>
      <vt:lpstr>Principles</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 </dc:title>
  <dc:creator>Sravanthi yarramshetti</dc:creator>
  <cp:lastModifiedBy>sivaa</cp:lastModifiedBy>
  <cp:revision>97</cp:revision>
  <dcterms:created xsi:type="dcterms:W3CDTF">2019-06-13T14:13:58Z</dcterms:created>
  <dcterms:modified xsi:type="dcterms:W3CDTF">2019-07-03T06:50:46Z</dcterms:modified>
</cp:coreProperties>
</file>