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4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331B-7BC3-42B5-A203-4C616A66B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D235-7D78-4725-8E20-5C2665E0E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EEAE-C201-41BF-85EA-F4C6A215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B79-4B77-4ED7-8E9F-60D593D1A47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3EE10-1C63-4BAC-9C7C-3F0D11DD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D6C00-3AFB-4ACB-A075-B1642F05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3491-7AC0-4EF3-AEA2-C1697A891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77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1452-6F28-4ADE-AA67-3E45EAB1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CEEA1-D2C6-43F0-8BD4-432613537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22E17-CE19-43B3-86CF-9A9464ED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B79-4B77-4ED7-8E9F-60D593D1A47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5465-F9D7-4BBD-8619-9D8A5E26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A0C7-7E37-42F2-92DB-98C5B1B1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3491-7AC0-4EF3-AEA2-C1697A891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E002C-C8E3-4459-9BA1-4F6000FB6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F1C43-C32D-4947-AB4D-774C92545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8D21-B820-4ECE-BC06-2FDB638F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B79-4B77-4ED7-8E9F-60D593D1A47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62BFF-F446-46B7-8B08-EB3C2AFC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B27B4-5487-4F67-BA7A-583CFA8A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3491-7AC0-4EF3-AEA2-C1697A891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690E-7232-4E60-89E6-1F0E9027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6E86-4E02-406F-A4CC-95850708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7699E-93E1-42AB-AF0F-33024422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B79-4B77-4ED7-8E9F-60D593D1A47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BA5F-867E-43FF-992C-4FC25E62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9A1F0-660A-4DD8-BDF0-D4597D1E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3491-7AC0-4EF3-AEA2-C1697A891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63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88E2-0609-4514-AE1F-710C0CCB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BCBD9-E1F4-4AA7-974A-2A989492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6FA71-93A0-4240-9EBD-9902607D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B79-4B77-4ED7-8E9F-60D593D1A47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56B4-4228-4C23-9F97-76EA9AE2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B24D-82D7-45D2-8466-CDDCB0A7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3491-7AC0-4EF3-AEA2-C1697A891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07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50B4-2BE5-45BF-80EE-DD4493F4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B8AA-843E-4020-9167-EBD570799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5757A-B4B5-4CF6-A667-6DB12265B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688DA-AD52-48DB-9CC2-C2FF525B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B79-4B77-4ED7-8E9F-60D593D1A47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9EBED-DC32-4B1B-8DFD-19810797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9D2F2-70C6-4F76-B0E4-EED829FC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3491-7AC0-4EF3-AEA2-C1697A891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0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AF1C-B8A2-4A2B-AA06-35BCE520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2DF4F-2744-4BEF-934E-3620E2DA4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EA7DF-AFCB-480F-8351-B98EB1915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E00FE-9D03-4CDB-AA7F-79F8F121D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25AEA-7B06-4C99-BCD3-D30C9E135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8F91E-6A06-4292-8BA7-2613246A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B79-4B77-4ED7-8E9F-60D593D1A47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5C12F-A273-435D-A1E6-6333411C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F020C-C90C-47E3-8FB9-F4D975B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3491-7AC0-4EF3-AEA2-C1697A891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39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6B5D-8DCF-4B22-A891-675195D1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A93F7-EFB5-457C-8E16-A73977A1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B79-4B77-4ED7-8E9F-60D593D1A47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07A58-723C-4EEC-ACA5-BC310514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85D8F-F371-4CDC-8DB2-A0AF1155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3491-7AC0-4EF3-AEA2-C1697A891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8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85B66-197D-469A-B581-D13896F4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B79-4B77-4ED7-8E9F-60D593D1A47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A34F3-2A0F-4E83-AF2F-46AE3119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41C7D-6A6E-464D-B1A6-47BCC231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3491-7AC0-4EF3-AEA2-C1697A891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3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B491-7CFA-41DC-9024-7ACA49FB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D81C-5246-4368-B380-26889E7B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D93C3-E08D-49A6-A4B1-B93950A64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C9AA8-A005-490C-A6A1-6ACA5A7D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B79-4B77-4ED7-8E9F-60D593D1A47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875FD-6138-4251-B41E-FA33A505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B2CA3-305A-4F2E-B474-BD297778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3491-7AC0-4EF3-AEA2-C1697A891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29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8B5C-13C5-4742-AEA6-996A67C1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13067-C1B6-4E8A-9E70-62F1D2EE8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AF0C6-B580-4C1F-9BEC-A404F2B86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48B7-FF5B-40A1-936A-0C5D689A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CB79-4B77-4ED7-8E9F-60D593D1A47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7E84-B438-40BE-AA62-0ECCB337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07953-1D28-4AD0-9E43-44A7BC51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3491-7AC0-4EF3-AEA2-C1697A891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82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E7CB6-5743-4D39-8AA4-89BC253D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5CADD-02C6-497A-85C3-8063C1F08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A23B-BC12-4756-AFB1-06C640887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CB79-4B77-4ED7-8E9F-60D593D1A475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32F08-8529-4EE3-8A12-449859621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6735-9580-403A-A57C-75F72FCBA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43491-7AC0-4EF3-AEA2-C1697A891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9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DAB6-16C1-44D8-9DFD-06D3464BA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WINDOWS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8383A-4782-4152-B86F-479F649AA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III</a:t>
            </a:r>
          </a:p>
        </p:txBody>
      </p:sp>
    </p:spTree>
    <p:extLst>
      <p:ext uri="{BB962C8B-B14F-4D97-AF65-F5344CB8AC3E}">
        <p14:creationId xmlns:p14="http://schemas.microsoft.com/office/powerpoint/2010/main" val="101795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42B7-6D9F-4C27-93B1-6197ECA2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5. </a:t>
            </a:r>
            <a:r>
              <a:rPr lang="fr-FR" b="1" dirty="0" err="1"/>
              <a:t>What’s</a:t>
            </a:r>
            <a:r>
              <a:rPr lang="fr-FR" b="1" dirty="0"/>
              <a:t> This? Button</a:t>
            </a:r>
            <a:r>
              <a:rPr lang="en-IN" b="1" dirty="0"/>
              <a:t>:</a:t>
            </a:r>
            <a:endParaRPr lang="en-IN" dirty="0"/>
          </a:p>
          <a:p>
            <a:r>
              <a:rPr lang="fr-FR" dirty="0"/>
              <a:t>The </a:t>
            </a:r>
            <a:r>
              <a:rPr lang="fr-FR" i="1" dirty="0" err="1"/>
              <a:t>What’s</a:t>
            </a:r>
            <a:r>
              <a:rPr lang="fr-FR" i="1" dirty="0"/>
              <a:t> This? </a:t>
            </a:r>
            <a:r>
              <a:rPr lang="fr-FR" dirty="0"/>
              <a:t>Button,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appears</a:t>
            </a:r>
            <a:r>
              <a:rPr lang="fr-FR" dirty="0"/>
              <a:t> on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and </a:t>
            </a:r>
            <a:r>
              <a:rPr lang="fr-FR" dirty="0" err="1"/>
              <a:t>dialog</a:t>
            </a:r>
            <a:r>
              <a:rPr lang="fr-FR" dirty="0"/>
              <a:t> boxes,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invoke</a:t>
            </a:r>
            <a:r>
              <a:rPr lang="fr-FR" dirty="0"/>
              <a:t> the </a:t>
            </a:r>
            <a:r>
              <a:rPr lang="fr-FR" dirty="0" err="1"/>
              <a:t>What’s</a:t>
            </a:r>
            <a:r>
              <a:rPr lang="fr-FR" dirty="0"/>
              <a:t> This?</a:t>
            </a:r>
            <a:endParaRPr lang="en-IN" sz="2400" dirty="0"/>
          </a:p>
          <a:p>
            <a:r>
              <a:rPr lang="fr-FR" dirty="0"/>
              <a:t>Windows command to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contextual</a:t>
            </a:r>
            <a:r>
              <a:rPr lang="fr-FR" dirty="0"/>
              <a:t> Help about </a:t>
            </a:r>
            <a:r>
              <a:rPr lang="fr-FR" dirty="0" err="1"/>
              <a:t>objects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a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fr-FR" b="1" dirty="0"/>
              <a:t>6. Menu Bar:</a:t>
            </a:r>
            <a:endParaRPr lang="en-IN" b="1" dirty="0"/>
          </a:p>
          <a:p>
            <a:r>
              <a:rPr lang="fr-FR" dirty="0"/>
              <a:t>A menu bar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and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actions.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located</a:t>
            </a:r>
            <a:r>
              <a:rPr lang="fr-FR" dirty="0"/>
              <a:t> </a:t>
            </a:r>
            <a:r>
              <a:rPr lang="fr-FR" dirty="0" err="1"/>
              <a:t>horizontally</a:t>
            </a:r>
            <a:r>
              <a:rPr lang="fr-FR" dirty="0"/>
              <a:t> at the top of the </a:t>
            </a:r>
            <a:r>
              <a:rPr lang="fr-FR" dirty="0" err="1"/>
              <a:t>window</a:t>
            </a:r>
            <a:r>
              <a:rPr lang="fr-FR" dirty="0"/>
              <a:t>,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 the </a:t>
            </a:r>
            <a:r>
              <a:rPr lang="fr-FR" dirty="0" err="1"/>
              <a:t>title</a:t>
            </a:r>
            <a:r>
              <a:rPr lang="fr-FR" dirty="0"/>
              <a:t> bar.</a:t>
            </a:r>
            <a:endParaRPr lang="en-IN" sz="2000" dirty="0"/>
          </a:p>
          <a:p>
            <a:r>
              <a:rPr lang="fr-FR" dirty="0"/>
              <a:t>A menu bar </a:t>
            </a:r>
            <a:r>
              <a:rPr lang="fr-FR" dirty="0" err="1"/>
              <a:t>contains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topics or items </a:t>
            </a:r>
            <a:r>
              <a:rPr lang="fr-FR" dirty="0" err="1"/>
              <a:t>that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, are </a:t>
            </a:r>
            <a:r>
              <a:rPr lang="fr-FR" dirty="0" err="1"/>
              <a:t>displayed</a:t>
            </a:r>
            <a:r>
              <a:rPr lang="fr-FR" dirty="0"/>
              <a:t> on a pull-down menu </a:t>
            </a:r>
            <a:r>
              <a:rPr lang="fr-FR" dirty="0" err="1"/>
              <a:t>beneath</a:t>
            </a:r>
            <a:r>
              <a:rPr lang="fr-FR" dirty="0"/>
              <a:t> the </a:t>
            </a:r>
            <a:r>
              <a:rPr lang="fr-FR" dirty="0" err="1"/>
              <a:t>choice</a:t>
            </a:r>
            <a:r>
              <a:rPr lang="fr-FR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5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3A588-62AA-493A-93B1-4652B1E7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7. </a:t>
            </a:r>
            <a:r>
              <a:rPr lang="fr-FR" b="1" dirty="0" err="1"/>
              <a:t>Status</a:t>
            </a:r>
            <a:r>
              <a:rPr lang="fr-FR" b="1" dirty="0"/>
              <a:t> Bar </a:t>
            </a:r>
            <a:endParaRPr lang="en-IN" dirty="0"/>
          </a:p>
          <a:p>
            <a:r>
              <a:rPr lang="fr-FR" dirty="0"/>
              <a:t>Information of use to the user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in a </a:t>
            </a:r>
            <a:r>
              <a:rPr lang="fr-FR" dirty="0" err="1"/>
              <a:t>designated</a:t>
            </a:r>
            <a:r>
              <a:rPr lang="fr-FR" dirty="0"/>
              <a:t> screen area or areas.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located</a:t>
            </a:r>
            <a:r>
              <a:rPr lang="fr-FR" dirty="0"/>
              <a:t> at the top of the screen in </a:t>
            </a:r>
            <a:r>
              <a:rPr lang="fr-FR" dirty="0" err="1"/>
              <a:t>some</a:t>
            </a:r>
            <a:r>
              <a:rPr lang="fr-FR" dirty="0"/>
              <a:t> platforms and </a:t>
            </a:r>
            <a:r>
              <a:rPr lang="fr-FR" dirty="0" err="1"/>
              <a:t>called</a:t>
            </a:r>
            <a:r>
              <a:rPr lang="fr-FR" dirty="0"/>
              <a:t> a </a:t>
            </a:r>
            <a:r>
              <a:rPr lang="fr-FR" i="1" dirty="0" err="1"/>
              <a:t>status</a:t>
            </a:r>
            <a:r>
              <a:rPr lang="fr-FR" i="1" dirty="0"/>
              <a:t> area</a:t>
            </a:r>
            <a:r>
              <a:rPr lang="fr-FR" dirty="0"/>
              <a:t>, or at the </a:t>
            </a:r>
            <a:r>
              <a:rPr lang="fr-FR" dirty="0" err="1"/>
              <a:t>screen’s</a:t>
            </a:r>
            <a:r>
              <a:rPr lang="fr-FR" dirty="0"/>
              <a:t> </a:t>
            </a:r>
            <a:r>
              <a:rPr lang="fr-FR" dirty="0" err="1"/>
              <a:t>bottom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Microsoft </a:t>
            </a:r>
            <a:r>
              <a:rPr lang="fr-FR" dirty="0" err="1"/>
              <a:t>recommends</a:t>
            </a:r>
            <a:r>
              <a:rPr lang="fr-FR" dirty="0"/>
              <a:t> the </a:t>
            </a:r>
            <a:r>
              <a:rPr lang="fr-FR" dirty="0" err="1"/>
              <a:t>bottom</a:t>
            </a:r>
            <a:r>
              <a:rPr lang="fr-FR" dirty="0"/>
              <a:t> location and </a:t>
            </a:r>
            <a:r>
              <a:rPr lang="fr-FR" dirty="0" err="1"/>
              <a:t>refers</a:t>
            </a:r>
            <a:r>
              <a:rPr lang="fr-FR" dirty="0"/>
              <a:t> to </a:t>
            </a:r>
            <a:r>
              <a:rPr lang="fr-FR" dirty="0" err="1"/>
              <a:t>this</a:t>
            </a:r>
            <a:r>
              <a:rPr lang="fr-FR" dirty="0"/>
              <a:t> area as the </a:t>
            </a:r>
            <a:r>
              <a:rPr lang="fr-FR" i="1" dirty="0" err="1"/>
              <a:t>status</a:t>
            </a:r>
            <a:r>
              <a:rPr lang="fr-FR" i="1" dirty="0"/>
              <a:t> bar. </a:t>
            </a:r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referred</a:t>
            </a:r>
            <a:r>
              <a:rPr lang="fr-FR" dirty="0"/>
              <a:t> to by </a:t>
            </a:r>
            <a:r>
              <a:rPr lang="fr-FR" dirty="0" err="1"/>
              <a:t>other</a:t>
            </a:r>
            <a:r>
              <a:rPr lang="fr-FR" dirty="0"/>
              <a:t> platforms as a </a:t>
            </a:r>
            <a:r>
              <a:rPr lang="fr-FR" i="1" dirty="0"/>
              <a:t>message area </a:t>
            </a:r>
            <a:r>
              <a:rPr lang="fr-FR" dirty="0"/>
              <a:t>or </a:t>
            </a:r>
            <a:r>
              <a:rPr lang="fr-FR" i="1" dirty="0"/>
              <a:t>message bar</a:t>
            </a:r>
            <a:r>
              <a:rPr lang="fr-FR" dirty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8. Scroll Bars </a:t>
            </a:r>
            <a:endParaRPr lang="en-IN" dirty="0"/>
          </a:p>
          <a:p>
            <a:r>
              <a:rPr lang="fr-FR" dirty="0" err="1"/>
              <a:t>When</a:t>
            </a:r>
            <a:r>
              <a:rPr lang="fr-FR" dirty="0"/>
              <a:t> all display information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presented</a:t>
            </a:r>
            <a:r>
              <a:rPr lang="fr-FR" dirty="0"/>
              <a:t> in a </a:t>
            </a:r>
            <a:r>
              <a:rPr lang="fr-FR" dirty="0" err="1"/>
              <a:t>window</a:t>
            </a:r>
            <a:r>
              <a:rPr lang="fr-FR" dirty="0"/>
              <a:t>, the </a:t>
            </a:r>
            <a:r>
              <a:rPr lang="fr-FR" dirty="0" err="1"/>
              <a:t>additional</a:t>
            </a:r>
            <a:r>
              <a:rPr lang="fr-FR" dirty="0"/>
              <a:t> information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and made visible.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00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54F2-5258-474A-AF57-07428C5DE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83095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accomplished</a:t>
            </a:r>
            <a:r>
              <a:rPr lang="fr-FR" dirty="0"/>
              <a:t> by scrolling the </a:t>
            </a:r>
            <a:r>
              <a:rPr lang="fr-FR" dirty="0" err="1"/>
              <a:t>display’s</a:t>
            </a:r>
            <a:r>
              <a:rPr lang="fr-FR" dirty="0"/>
              <a:t> contents </a:t>
            </a:r>
            <a:r>
              <a:rPr lang="fr-FR" dirty="0" err="1"/>
              <a:t>through</a:t>
            </a:r>
            <a:r>
              <a:rPr lang="fr-FR" dirty="0"/>
              <a:t> use of a scroll bar.</a:t>
            </a:r>
          </a:p>
          <a:p>
            <a:r>
              <a:rPr lang="fr-FR" dirty="0"/>
              <a:t>A scroll bar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elongated</a:t>
            </a:r>
            <a:r>
              <a:rPr lang="fr-FR" dirty="0"/>
              <a:t> </a:t>
            </a:r>
            <a:r>
              <a:rPr lang="fr-FR" dirty="0" err="1"/>
              <a:t>rectangular</a:t>
            </a:r>
            <a:r>
              <a:rPr lang="fr-FR" dirty="0"/>
              <a:t> container </a:t>
            </a:r>
            <a:r>
              <a:rPr lang="fr-FR" dirty="0" err="1"/>
              <a:t>consisting</a:t>
            </a:r>
            <a:r>
              <a:rPr lang="fr-FR" dirty="0"/>
              <a:t> of a scroll area or </a:t>
            </a:r>
            <a:r>
              <a:rPr lang="fr-FR" dirty="0" err="1"/>
              <a:t>shaft</a:t>
            </a:r>
            <a:r>
              <a:rPr lang="fr-FR" dirty="0"/>
              <a:t>, a </a:t>
            </a:r>
            <a:r>
              <a:rPr lang="fr-FR" dirty="0" err="1"/>
              <a:t>slider</a:t>
            </a:r>
            <a:r>
              <a:rPr lang="fr-FR" dirty="0"/>
              <a:t> box or </a:t>
            </a:r>
            <a:r>
              <a:rPr lang="fr-FR" dirty="0" err="1"/>
              <a:t>elevator</a:t>
            </a:r>
            <a:r>
              <a:rPr lang="fr-FR" dirty="0"/>
              <a:t>, and </a:t>
            </a:r>
            <a:r>
              <a:rPr lang="fr-FR" dirty="0" err="1"/>
              <a:t>arrows</a:t>
            </a:r>
            <a:r>
              <a:rPr lang="fr-FR" dirty="0"/>
              <a:t> or </a:t>
            </a:r>
            <a:r>
              <a:rPr lang="fr-FR" dirty="0" err="1"/>
              <a:t>anchors</a:t>
            </a:r>
            <a:r>
              <a:rPr lang="fr-FR" dirty="0"/>
              <a:t> at </a:t>
            </a:r>
            <a:r>
              <a:rPr lang="fr-FR" dirty="0" err="1"/>
              <a:t>each</a:t>
            </a:r>
            <a:r>
              <a:rPr lang="fr-FR" dirty="0"/>
              <a:t> end.</a:t>
            </a:r>
            <a:endParaRPr lang="en-IN" sz="2400" dirty="0"/>
          </a:p>
          <a:p>
            <a:r>
              <a:rPr lang="fr-FR" dirty="0"/>
              <a:t>For vertical scrolling, the scroll bar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positioned</a:t>
            </a:r>
            <a:r>
              <a:rPr lang="fr-FR" dirty="0"/>
              <a:t> at the far right </a:t>
            </a:r>
            <a:r>
              <a:rPr lang="fr-FR" dirty="0" err="1"/>
              <a:t>side</a:t>
            </a:r>
            <a:r>
              <a:rPr lang="fr-FR" dirty="0"/>
              <a:t> of the </a:t>
            </a:r>
            <a:r>
              <a:rPr lang="fr-FR" dirty="0" err="1"/>
              <a:t>work</a:t>
            </a:r>
            <a:r>
              <a:rPr lang="en-IN" sz="2400" dirty="0"/>
              <a:t>.</a:t>
            </a:r>
          </a:p>
          <a:p>
            <a:endParaRPr lang="fr-FR" b="1" dirty="0"/>
          </a:p>
          <a:p>
            <a:pPr marL="0" indent="0">
              <a:buNone/>
            </a:pPr>
            <a:r>
              <a:rPr lang="fr-FR" b="1" dirty="0"/>
              <a:t>9. Split Box</a:t>
            </a:r>
            <a:endParaRPr lang="en-IN" sz="3600" dirty="0"/>
          </a:p>
          <a:p>
            <a:r>
              <a:rPr lang="fr-FR" dirty="0"/>
              <a:t>A </a:t>
            </a:r>
            <a:r>
              <a:rPr lang="fr-FR" dirty="0" err="1"/>
              <a:t>window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split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or more </a:t>
            </a:r>
            <a:r>
              <a:rPr lang="fr-FR" dirty="0" err="1"/>
              <a:t>pieces</a:t>
            </a:r>
            <a:r>
              <a:rPr lang="fr-FR" dirty="0"/>
              <a:t> or panes by </a:t>
            </a:r>
            <a:r>
              <a:rPr lang="fr-FR" dirty="0" err="1"/>
              <a:t>manipulating</a:t>
            </a:r>
            <a:r>
              <a:rPr lang="fr-FR" dirty="0"/>
              <a:t> a </a:t>
            </a:r>
            <a:r>
              <a:rPr lang="fr-FR" i="1" dirty="0"/>
              <a:t>split box </a:t>
            </a:r>
            <a:r>
              <a:rPr lang="fr-FR" dirty="0" err="1"/>
              <a:t>located</a:t>
            </a:r>
            <a:r>
              <a:rPr lang="fr-FR" dirty="0"/>
              <a:t> </a:t>
            </a:r>
            <a:r>
              <a:rPr lang="fr-FR" dirty="0" err="1"/>
              <a:t>above</a:t>
            </a:r>
            <a:r>
              <a:rPr lang="fr-FR" dirty="0"/>
              <a:t> a vertical scroll bar or to the </a:t>
            </a:r>
            <a:r>
              <a:rPr lang="fr-FR" dirty="0" err="1"/>
              <a:t>left</a:t>
            </a:r>
            <a:r>
              <a:rPr lang="fr-FR" dirty="0"/>
              <a:t> of a horizontal scroll bar.</a:t>
            </a:r>
            <a:endParaRPr lang="en-IN" sz="2400" dirty="0"/>
          </a:p>
          <a:p>
            <a:r>
              <a:rPr lang="fr-FR" dirty="0"/>
              <a:t>A split box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referred</a:t>
            </a:r>
            <a:r>
              <a:rPr lang="fr-FR" dirty="0"/>
              <a:t> to as a </a:t>
            </a:r>
            <a:r>
              <a:rPr lang="fr-FR" i="1" dirty="0"/>
              <a:t>split bar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A </a:t>
            </a:r>
            <a:r>
              <a:rPr lang="fr-FR" dirty="0" err="1"/>
              <a:t>window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split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or more </a:t>
            </a:r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viewing</a:t>
            </a:r>
            <a:r>
              <a:rPr lang="fr-FR" dirty="0"/>
              <a:t> areas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i="1" dirty="0"/>
              <a:t>panes.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73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E2DD1-BC54-49EF-8CAE-89A84C71F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10. </a:t>
            </a:r>
            <a:r>
              <a:rPr lang="fr-FR" b="1" dirty="0" err="1"/>
              <a:t>Toolbar</a:t>
            </a:r>
            <a:endParaRPr lang="en-IN" dirty="0"/>
          </a:p>
          <a:p>
            <a:r>
              <a:rPr lang="fr-FR" dirty="0" err="1"/>
              <a:t>Toolbars</a:t>
            </a:r>
            <a:r>
              <a:rPr lang="fr-FR" dirty="0"/>
              <a:t> are </a:t>
            </a:r>
            <a:r>
              <a:rPr lang="fr-FR" dirty="0" err="1"/>
              <a:t>permanently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panels or </a:t>
            </a:r>
            <a:r>
              <a:rPr lang="fr-FR" dirty="0" err="1"/>
              <a:t>arrays</a:t>
            </a:r>
            <a:r>
              <a:rPr lang="fr-FR" dirty="0"/>
              <a:t> of </a:t>
            </a:r>
            <a:r>
              <a:rPr lang="fr-FR" dirty="0" err="1"/>
              <a:t>choices</a:t>
            </a:r>
            <a:r>
              <a:rPr lang="fr-FR" dirty="0"/>
              <a:t> or </a:t>
            </a:r>
            <a:r>
              <a:rPr lang="fr-FR" dirty="0" err="1"/>
              <a:t>commands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accessed</a:t>
            </a:r>
            <a:r>
              <a:rPr lang="fr-FR" dirty="0"/>
              <a:t> </a:t>
            </a:r>
            <a:r>
              <a:rPr lang="fr-FR" dirty="0" err="1"/>
              <a:t>quickly</a:t>
            </a:r>
            <a:r>
              <a:rPr lang="fr-FR" dirty="0"/>
              <a:t>.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i="1" dirty="0"/>
              <a:t>command bars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 err="1"/>
              <a:t>Toolbars</a:t>
            </a:r>
            <a:r>
              <a:rPr lang="fr-FR" dirty="0"/>
              <a:t> are </a:t>
            </a:r>
            <a:r>
              <a:rPr lang="fr-FR" dirty="0" err="1"/>
              <a:t>designed</a:t>
            </a:r>
            <a:r>
              <a:rPr lang="fr-FR" dirty="0"/>
              <a:t> to </a:t>
            </a:r>
            <a:r>
              <a:rPr lang="fr-FR" dirty="0" err="1"/>
              <a:t>provide</a:t>
            </a:r>
            <a:r>
              <a:rPr lang="fr-FR" dirty="0"/>
              <a:t> quick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commands</a:t>
            </a:r>
            <a:r>
              <a:rPr lang="fr-FR" dirty="0"/>
              <a:t> or options. </a:t>
            </a:r>
            <a:r>
              <a:rPr lang="fr-FR" dirty="0" err="1"/>
              <a:t>Specialized</a:t>
            </a:r>
            <a:r>
              <a:rPr lang="fr-FR" dirty="0"/>
              <a:t> </a:t>
            </a:r>
            <a:r>
              <a:rPr lang="fr-FR" dirty="0" err="1"/>
              <a:t>toolbars</a:t>
            </a:r>
            <a:r>
              <a:rPr lang="fr-FR" dirty="0"/>
              <a:t> are </a:t>
            </a:r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referred</a:t>
            </a:r>
            <a:r>
              <a:rPr lang="fr-FR" dirty="0"/>
              <a:t> to as </a:t>
            </a:r>
            <a:r>
              <a:rPr lang="fr-FR" i="1" dirty="0" err="1"/>
              <a:t>ribbons</a:t>
            </a:r>
            <a:r>
              <a:rPr lang="fr-FR" i="1" dirty="0"/>
              <a:t>, </a:t>
            </a:r>
            <a:r>
              <a:rPr lang="fr-FR" i="1" dirty="0" err="1"/>
              <a:t>toolboxes</a:t>
            </a:r>
            <a:r>
              <a:rPr lang="fr-FR" i="1" dirty="0"/>
              <a:t>, </a:t>
            </a:r>
            <a:r>
              <a:rPr lang="fr-FR" i="1" dirty="0" err="1"/>
              <a:t>rulers</a:t>
            </a:r>
            <a:r>
              <a:rPr lang="fr-FR" i="1" dirty="0"/>
              <a:t>, </a:t>
            </a:r>
            <a:r>
              <a:rPr lang="fr-FR" dirty="0"/>
              <a:t>or </a:t>
            </a:r>
            <a:r>
              <a:rPr lang="fr-FR" i="1" dirty="0"/>
              <a:t>palettes</a:t>
            </a:r>
            <a:r>
              <a:rPr lang="fr-FR" dirty="0"/>
              <a:t>.</a:t>
            </a:r>
          </a:p>
          <a:p>
            <a:endParaRPr lang="fr-FR" sz="2400" dirty="0"/>
          </a:p>
          <a:p>
            <a:pPr marL="0" indent="0">
              <a:buNone/>
            </a:pPr>
            <a:r>
              <a:rPr lang="fr-FR" b="1" dirty="0"/>
              <a:t>11. Command Area</a:t>
            </a:r>
            <a:endParaRPr lang="en-IN" dirty="0"/>
          </a:p>
          <a:p>
            <a:r>
              <a:rPr lang="fr-FR" dirty="0"/>
              <a:t>In situations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for a command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screen, a command area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The </a:t>
            </a:r>
            <a:r>
              <a:rPr lang="fr-FR" dirty="0" err="1"/>
              <a:t>desired</a:t>
            </a:r>
            <a:r>
              <a:rPr lang="fr-FR" dirty="0"/>
              <a:t> location of the command area </a:t>
            </a:r>
            <a:r>
              <a:rPr lang="fr-FR" dirty="0" err="1"/>
              <a:t>is</a:t>
            </a:r>
            <a:r>
              <a:rPr lang="fr-FR" dirty="0"/>
              <a:t> at the </a:t>
            </a:r>
            <a:r>
              <a:rPr lang="fr-FR" dirty="0" err="1"/>
              <a:t>bottom</a:t>
            </a:r>
            <a:r>
              <a:rPr lang="fr-FR" dirty="0"/>
              <a:t> of the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684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2611-AE92-40AD-A5A7-F8BC378F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/>
              <a:t>12. Size Grip</a:t>
            </a:r>
            <a:endParaRPr lang="en-IN" dirty="0"/>
          </a:p>
          <a:p>
            <a:r>
              <a:rPr lang="fr-FR" dirty="0"/>
              <a:t>A size grip </a:t>
            </a:r>
            <a:r>
              <a:rPr lang="fr-FR" dirty="0" err="1"/>
              <a:t>is</a:t>
            </a:r>
            <a:r>
              <a:rPr lang="fr-FR" dirty="0"/>
              <a:t> a Microsoft Windows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included</a:t>
            </a:r>
            <a:r>
              <a:rPr lang="fr-FR" dirty="0"/>
              <a:t> in a </a:t>
            </a:r>
            <a:r>
              <a:rPr lang="fr-FR" dirty="0" err="1"/>
              <a:t>window</a:t>
            </a:r>
            <a:r>
              <a:rPr lang="fr-FR" dirty="0"/>
              <a:t> to permit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resized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 err="1"/>
              <a:t>When</a:t>
            </a:r>
            <a:r>
              <a:rPr lang="fr-FR" dirty="0"/>
              <a:t> the grip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dragged</a:t>
            </a:r>
            <a:r>
              <a:rPr lang="fr-FR" dirty="0"/>
              <a:t> the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resizes</a:t>
            </a:r>
            <a:r>
              <a:rPr lang="fr-FR" dirty="0"/>
              <a:t>,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conventions as the </a:t>
            </a:r>
            <a:r>
              <a:rPr lang="fr-FR" dirty="0" err="1"/>
              <a:t>sizing</a:t>
            </a:r>
            <a:r>
              <a:rPr lang="fr-FR" dirty="0"/>
              <a:t> border.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angled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 in the </a:t>
            </a:r>
            <a:r>
              <a:rPr lang="fr-FR" dirty="0" err="1"/>
              <a:t>lower</a:t>
            </a:r>
            <a:r>
              <a:rPr lang="fr-FR" dirty="0"/>
              <a:t>-right corner of 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designate</a:t>
            </a:r>
            <a:r>
              <a:rPr lang="fr-FR" dirty="0"/>
              <a:t> the size grip.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13. Work Area </a:t>
            </a:r>
            <a:endParaRPr lang="en-IN" dirty="0"/>
          </a:p>
          <a:p>
            <a:r>
              <a:rPr lang="fr-FR" dirty="0"/>
              <a:t>The </a:t>
            </a:r>
            <a:r>
              <a:rPr lang="fr-FR" dirty="0" err="1"/>
              <a:t>work</a:t>
            </a:r>
            <a:r>
              <a:rPr lang="fr-FR" dirty="0"/>
              <a:t> area </a:t>
            </a:r>
            <a:r>
              <a:rPr lang="fr-FR" dirty="0" err="1"/>
              <a:t>is</a:t>
            </a:r>
            <a:r>
              <a:rPr lang="fr-FR" dirty="0"/>
              <a:t> the portion of the screen </a:t>
            </a:r>
            <a:r>
              <a:rPr lang="fr-FR" dirty="0" err="1"/>
              <a:t>where</a:t>
            </a:r>
            <a:r>
              <a:rPr lang="fr-FR" dirty="0"/>
              <a:t> the user </a:t>
            </a:r>
            <a:r>
              <a:rPr lang="fr-FR" dirty="0" err="1"/>
              <a:t>performs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the open area </a:t>
            </a:r>
            <a:r>
              <a:rPr lang="fr-FR" dirty="0" err="1"/>
              <a:t>inside</a:t>
            </a:r>
            <a:r>
              <a:rPr lang="fr-FR" dirty="0"/>
              <a:t> the </a:t>
            </a:r>
            <a:r>
              <a:rPr lang="fr-FR" dirty="0" err="1"/>
              <a:t>window’s</a:t>
            </a:r>
            <a:r>
              <a:rPr lang="fr-FR" dirty="0"/>
              <a:t> border and </a:t>
            </a:r>
            <a:r>
              <a:rPr lang="fr-FR" dirty="0" err="1"/>
              <a:t>contains</a:t>
            </a:r>
            <a:r>
              <a:rPr lang="fr-FR" dirty="0"/>
              <a:t> relevant </a:t>
            </a:r>
            <a:r>
              <a:rPr lang="fr-FR" dirty="0" err="1"/>
              <a:t>peripheral</a:t>
            </a:r>
            <a:r>
              <a:rPr lang="fr-FR" dirty="0"/>
              <a:t> screen components </a:t>
            </a:r>
            <a:r>
              <a:rPr lang="fr-FR" dirty="0" err="1"/>
              <a:t>such</a:t>
            </a:r>
            <a:r>
              <a:rPr lang="fr-FR" dirty="0"/>
              <a:t> as the menu bar, scroll bars, or message bars.</a:t>
            </a:r>
            <a:endParaRPr lang="en-IN" sz="2400" dirty="0"/>
          </a:p>
          <a:p>
            <a:r>
              <a:rPr lang="fr-FR" dirty="0"/>
              <a:t>The </a:t>
            </a:r>
            <a:r>
              <a:rPr lang="fr-FR" dirty="0" err="1"/>
              <a:t>work</a:t>
            </a:r>
            <a:r>
              <a:rPr lang="fr-FR" dirty="0"/>
              <a:t> area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referred</a:t>
            </a:r>
            <a:r>
              <a:rPr lang="fr-FR" dirty="0"/>
              <a:t> to as the </a:t>
            </a:r>
            <a:r>
              <a:rPr lang="fr-FR" i="1" dirty="0"/>
              <a:t>client area</a:t>
            </a:r>
            <a:r>
              <a:rPr lang="fr-FR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826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0964-4451-4892-A60C-87FFD2FD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WINDOW PRESENTATION STYLES: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ABD8-7808-4968-A2F0-2EDB3731A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The </a:t>
            </a:r>
            <a:r>
              <a:rPr lang="fr-FR" dirty="0" err="1"/>
              <a:t>presentation</a:t>
            </a:r>
            <a:r>
              <a:rPr lang="fr-FR" dirty="0"/>
              <a:t> style of 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refers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spatial </a:t>
            </a:r>
            <a:r>
              <a:rPr lang="fr-FR" dirty="0" err="1"/>
              <a:t>relationship</a:t>
            </a:r>
            <a:r>
              <a:rPr lang="fr-FR" dirty="0"/>
              <a:t> to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There are </a:t>
            </a:r>
            <a:r>
              <a:rPr lang="fr-FR" dirty="0" err="1"/>
              <a:t>two</a:t>
            </a:r>
            <a:r>
              <a:rPr lang="fr-FR" dirty="0"/>
              <a:t> basic styles, </a:t>
            </a:r>
            <a:r>
              <a:rPr lang="fr-FR" dirty="0" err="1"/>
              <a:t>commonly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tiled</a:t>
            </a:r>
            <a:r>
              <a:rPr lang="fr-FR" dirty="0"/>
              <a:t> or </a:t>
            </a:r>
            <a:r>
              <a:rPr lang="fr-FR" dirty="0" err="1"/>
              <a:t>overlapping</a:t>
            </a:r>
            <a:r>
              <a:rPr lang="fr-FR" dirty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1. </a:t>
            </a:r>
            <a:r>
              <a:rPr lang="fr-FR" b="1" dirty="0" err="1"/>
              <a:t>Tiled</a:t>
            </a:r>
            <a:r>
              <a:rPr lang="fr-FR" b="1" dirty="0"/>
              <a:t> Windows:</a:t>
            </a:r>
          </a:p>
          <a:p>
            <a:r>
              <a:rPr lang="fr-FR" dirty="0" err="1"/>
              <a:t>Tiled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derive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floor</a:t>
            </a:r>
            <a:r>
              <a:rPr lang="fr-FR" dirty="0"/>
              <a:t> or </a:t>
            </a:r>
            <a:r>
              <a:rPr lang="fr-FR" dirty="0" err="1"/>
              <a:t>wall</a:t>
            </a:r>
            <a:r>
              <a:rPr lang="fr-FR" dirty="0"/>
              <a:t> </a:t>
            </a:r>
            <a:r>
              <a:rPr lang="fr-FR" dirty="0" err="1"/>
              <a:t>tile</a:t>
            </a:r>
            <a:r>
              <a:rPr lang="fr-FR" dirty="0"/>
              <a:t>. </a:t>
            </a:r>
          </a:p>
          <a:p>
            <a:r>
              <a:rPr lang="fr-FR" dirty="0" err="1"/>
              <a:t>Tiled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 in one plane on the screen and expand or </a:t>
            </a:r>
            <a:r>
              <a:rPr lang="fr-FR" dirty="0" err="1"/>
              <a:t>contract</a:t>
            </a:r>
            <a:r>
              <a:rPr lang="fr-FR" dirty="0"/>
              <a:t> to </a:t>
            </a:r>
            <a:r>
              <a:rPr lang="fr-FR" dirty="0" err="1"/>
              <a:t>fill</a:t>
            </a:r>
            <a:r>
              <a:rPr lang="fr-FR" dirty="0"/>
              <a:t> up the display surface, as </a:t>
            </a:r>
            <a:r>
              <a:rPr lang="fr-FR" dirty="0" err="1"/>
              <a:t>needed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Most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two-dimensional</a:t>
            </a:r>
            <a:r>
              <a:rPr lang="fr-FR" dirty="0"/>
              <a:t> </a:t>
            </a:r>
            <a:r>
              <a:rPr lang="fr-FR" dirty="0" err="1"/>
              <a:t>tiled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, </a:t>
            </a:r>
            <a:r>
              <a:rPr lang="fr-FR" dirty="0" err="1"/>
              <a:t>adjustable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height</a:t>
            </a:r>
            <a:r>
              <a:rPr lang="fr-FR" dirty="0"/>
              <a:t> and </a:t>
            </a:r>
            <a:r>
              <a:rPr lang="fr-FR" dirty="0" err="1"/>
              <a:t>width</a:t>
            </a:r>
            <a:r>
              <a:rPr lang="fr-FR" dirty="0"/>
              <a:t>.</a:t>
            </a:r>
            <a:endParaRPr lang="en-IN" sz="2400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54257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5237-166A-4754-855F-8B13BB48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7"/>
            <a:ext cx="10515600" cy="5646876"/>
          </a:xfrm>
        </p:spPr>
        <p:txBody>
          <a:bodyPr/>
          <a:lstStyle/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err="1"/>
              <a:t>Advantages</a:t>
            </a:r>
            <a:r>
              <a:rPr lang="fr-FR" dirty="0"/>
              <a:t>:</a:t>
            </a:r>
          </a:p>
          <a:p>
            <a:r>
              <a:rPr lang="fr-FR" dirty="0"/>
              <a:t>System </a:t>
            </a:r>
            <a:r>
              <a:rPr lang="fr-FR" dirty="0" err="1"/>
              <a:t>allocates</a:t>
            </a:r>
            <a:r>
              <a:rPr lang="fr-FR" dirty="0"/>
              <a:t> and positions </a:t>
            </a:r>
            <a:r>
              <a:rPr lang="fr-FR" dirty="0" err="1"/>
              <a:t>windows</a:t>
            </a:r>
            <a:r>
              <a:rPr lang="fr-FR" dirty="0"/>
              <a:t> for the user.</a:t>
            </a:r>
          </a:p>
          <a:p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completely</a:t>
            </a:r>
            <a:r>
              <a:rPr lang="fr-FR" dirty="0"/>
              <a:t> visible.</a:t>
            </a:r>
            <a:endParaRPr lang="en-IN" dirty="0"/>
          </a:p>
          <a:p>
            <a:r>
              <a:rPr lang="fr-FR" dirty="0" err="1"/>
              <a:t>Eliminating</a:t>
            </a:r>
            <a:r>
              <a:rPr lang="fr-FR" dirty="0"/>
              <a:t> the </a:t>
            </a:r>
            <a:r>
              <a:rPr lang="fr-FR" dirty="0" err="1"/>
              <a:t>possibility</a:t>
            </a:r>
            <a:r>
              <a:rPr lang="fr-FR" dirty="0"/>
              <a:t> of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lost</a:t>
            </a:r>
            <a:r>
              <a:rPr lang="fr-FR" dirty="0"/>
              <a:t> and </a:t>
            </a:r>
            <a:r>
              <a:rPr lang="fr-FR" dirty="0" err="1"/>
              <a:t>forgotten</a:t>
            </a:r>
            <a:r>
              <a:rPr lang="fr-FR" dirty="0"/>
              <a:t>.</a:t>
            </a:r>
          </a:p>
          <a:p>
            <a:r>
              <a:rPr lang="fr-FR" dirty="0" err="1"/>
              <a:t>Perceived</a:t>
            </a:r>
            <a:r>
              <a:rPr lang="fr-FR" dirty="0"/>
              <a:t> as </a:t>
            </a:r>
            <a:r>
              <a:rPr lang="fr-FR" dirty="0" err="1"/>
              <a:t>fewer</a:t>
            </a:r>
            <a:r>
              <a:rPr lang="fr-FR" dirty="0"/>
              <a:t> complexes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overlapping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</a:p>
          <a:p>
            <a:r>
              <a:rPr lang="fr-FR" dirty="0" err="1"/>
              <a:t>Easier</a:t>
            </a:r>
            <a:r>
              <a:rPr lang="fr-FR" dirty="0"/>
              <a:t> for novice or </a:t>
            </a:r>
            <a:r>
              <a:rPr lang="fr-FR" dirty="0" err="1"/>
              <a:t>inexperienced</a:t>
            </a:r>
            <a:r>
              <a:rPr lang="fr-FR" dirty="0"/>
              <a:t> people to </a:t>
            </a:r>
            <a:r>
              <a:rPr lang="fr-FR" dirty="0" err="1"/>
              <a:t>learn</a:t>
            </a:r>
            <a:r>
              <a:rPr lang="fr-FR" dirty="0"/>
              <a:t> and use.</a:t>
            </a:r>
            <a:endParaRPr lang="en-IN" dirty="0"/>
          </a:p>
          <a:p>
            <a:endParaRPr lang="en-IN" dirty="0"/>
          </a:p>
        </p:txBody>
      </p:sp>
      <p:pic>
        <p:nvPicPr>
          <p:cNvPr id="4" name="image42.png">
            <a:extLst>
              <a:ext uri="{FF2B5EF4-FFF2-40B4-BE49-F238E27FC236}">
                <a16:creationId xmlns:a16="http://schemas.microsoft.com/office/drawing/2014/main" id="{9423C87F-5B74-4678-A73F-A112D9DA972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6945" y="681037"/>
            <a:ext cx="2457450" cy="13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9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2AA9-86A8-47C9-AA2C-06265BE7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/>
              <a:t>Disadvantages</a:t>
            </a:r>
            <a:r>
              <a:rPr lang="fr-FR" b="1" dirty="0"/>
              <a:t>:</a:t>
            </a:r>
          </a:p>
          <a:p>
            <a:r>
              <a:rPr lang="fr-FR" dirty="0"/>
              <a:t>Limited </a:t>
            </a:r>
            <a:r>
              <a:rPr lang="fr-FR" dirty="0" err="1"/>
              <a:t>number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in the screen area </a:t>
            </a:r>
            <a:r>
              <a:rPr lang="fr-FR" dirty="0" err="1"/>
              <a:t>available</a:t>
            </a:r>
            <a:r>
              <a:rPr lang="fr-FR" dirty="0"/>
              <a:t>.</a:t>
            </a:r>
          </a:p>
          <a:p>
            <a:r>
              <a:rPr lang="fr-FR" dirty="0"/>
              <a:t>As </a:t>
            </a:r>
            <a:r>
              <a:rPr lang="fr-FR" dirty="0" err="1"/>
              <a:t>windows</a:t>
            </a:r>
            <a:r>
              <a:rPr lang="fr-FR" dirty="0"/>
              <a:t> are </a:t>
            </a:r>
            <a:r>
              <a:rPr lang="fr-FR" dirty="0" err="1"/>
              <a:t>opened</a:t>
            </a:r>
            <a:r>
              <a:rPr lang="fr-FR" dirty="0"/>
              <a:t> or </a:t>
            </a:r>
            <a:r>
              <a:rPr lang="fr-FR" dirty="0" err="1"/>
              <a:t>closed</a:t>
            </a:r>
            <a:r>
              <a:rPr lang="fr-FR" dirty="0"/>
              <a:t>, </a:t>
            </a:r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change in size. This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annoying</a:t>
            </a:r>
            <a:r>
              <a:rPr lang="fr-FR" dirty="0"/>
              <a:t>.</a:t>
            </a:r>
            <a:endParaRPr lang="en-IN" b="1" dirty="0"/>
          </a:p>
          <a:p>
            <a:r>
              <a:rPr lang="fr-FR" dirty="0"/>
              <a:t>As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displayed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increases</a:t>
            </a:r>
            <a:r>
              <a:rPr lang="fr-FR" dirty="0"/>
              <a:t>,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can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tiny</a:t>
            </a:r>
            <a:r>
              <a:rPr lang="fr-FR" dirty="0"/>
              <a:t>.</a:t>
            </a:r>
          </a:p>
          <a:p>
            <a:r>
              <a:rPr lang="en-IN" dirty="0"/>
              <a:t>Difficult to predict because of change in size and location.</a:t>
            </a:r>
          </a:p>
          <a:p>
            <a:r>
              <a:rPr lang="en-IN" dirty="0" err="1"/>
              <a:t>Configuartion</a:t>
            </a:r>
            <a:r>
              <a:rPr lang="en-IN" dirty="0"/>
              <a:t> by system may not meet the user needs.</a:t>
            </a:r>
          </a:p>
          <a:p>
            <a:r>
              <a:rPr lang="fr-FR" dirty="0" err="1"/>
              <a:t>Perceived</a:t>
            </a:r>
            <a:r>
              <a:rPr lang="fr-FR" dirty="0"/>
              <a:t> as </a:t>
            </a:r>
            <a:r>
              <a:rPr lang="fr-FR" dirty="0" err="1"/>
              <a:t>crowded</a:t>
            </a:r>
            <a:r>
              <a:rPr lang="fr-FR" dirty="0"/>
              <a:t> and more </a:t>
            </a:r>
            <a:r>
              <a:rPr lang="fr-FR" dirty="0" err="1"/>
              <a:t>visually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.</a:t>
            </a:r>
          </a:p>
          <a:p>
            <a:r>
              <a:rPr lang="fr-FR" dirty="0"/>
              <a:t>Permit </a:t>
            </a:r>
            <a:r>
              <a:rPr lang="fr-FR" dirty="0" err="1"/>
              <a:t>less</a:t>
            </a:r>
            <a:r>
              <a:rPr lang="fr-FR" dirty="0"/>
              <a:t> user control.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73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9606-244F-4D09-ACD1-DCB4DA1F9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2. </a:t>
            </a:r>
            <a:r>
              <a:rPr lang="fr-FR" b="1" dirty="0" err="1"/>
              <a:t>Overlapping</a:t>
            </a:r>
            <a:r>
              <a:rPr lang="fr-FR" b="1" dirty="0"/>
              <a:t> Windows:</a:t>
            </a:r>
          </a:p>
          <a:p>
            <a:r>
              <a:rPr lang="fr-FR" dirty="0" err="1"/>
              <a:t>Overlapping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placed</a:t>
            </a:r>
            <a:r>
              <a:rPr lang="fr-FR" dirty="0"/>
              <a:t> on top of one </a:t>
            </a:r>
            <a:r>
              <a:rPr lang="fr-FR" dirty="0" err="1"/>
              <a:t>another</a:t>
            </a:r>
            <a:r>
              <a:rPr lang="fr-FR" dirty="0"/>
              <a:t> like </a:t>
            </a:r>
            <a:r>
              <a:rPr lang="fr-FR" dirty="0" err="1"/>
              <a:t>papers</a:t>
            </a:r>
            <a:r>
              <a:rPr lang="fr-FR" dirty="0"/>
              <a:t> on a desk.</a:t>
            </a:r>
          </a:p>
          <a:p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possess</a:t>
            </a:r>
            <a:r>
              <a:rPr lang="fr-FR" dirty="0"/>
              <a:t> a </a:t>
            </a:r>
            <a:r>
              <a:rPr lang="fr-FR" dirty="0" err="1"/>
              <a:t>three-dimensional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, </a:t>
            </a:r>
            <a:r>
              <a:rPr lang="fr-FR" dirty="0" err="1"/>
              <a:t>appearing</a:t>
            </a:r>
            <a:r>
              <a:rPr lang="fr-FR" dirty="0"/>
              <a:t> to lie on </a:t>
            </a:r>
            <a:r>
              <a:rPr lang="fr-FR" dirty="0" err="1"/>
              <a:t>different</a:t>
            </a:r>
            <a:r>
              <a:rPr lang="fr-FR" dirty="0"/>
              <a:t> planes.</a:t>
            </a:r>
            <a:endParaRPr lang="en-IN" dirty="0"/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4" name="image43.png">
            <a:extLst>
              <a:ext uri="{FF2B5EF4-FFF2-40B4-BE49-F238E27FC236}">
                <a16:creationId xmlns:a16="http://schemas.microsoft.com/office/drawing/2014/main" id="{C57FB3A2-B121-48BA-9609-64D51039272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0783" y="3193774"/>
            <a:ext cx="2690191" cy="184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56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7E6C-A349-4A4C-B1A6-DE5A14FC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Advantages</a:t>
            </a:r>
            <a:r>
              <a:rPr lang="en-IN" dirty="0"/>
              <a:t>:</a:t>
            </a:r>
          </a:p>
          <a:p>
            <a:r>
              <a:rPr lang="fr-FR" dirty="0" err="1"/>
              <a:t>Visually</a:t>
            </a:r>
            <a:r>
              <a:rPr lang="fr-FR" dirty="0"/>
              <a:t>, </a:t>
            </a:r>
            <a:r>
              <a:rPr lang="fr-FR" dirty="0" err="1"/>
              <a:t>their</a:t>
            </a:r>
            <a:r>
              <a:rPr lang="fr-FR" dirty="0"/>
              <a:t> look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three-dimensional</a:t>
            </a:r>
            <a:r>
              <a:rPr lang="fr-FR" dirty="0"/>
              <a:t>.</a:t>
            </a:r>
          </a:p>
          <a:p>
            <a:r>
              <a:rPr lang="fr-FR" dirty="0" err="1"/>
              <a:t>Greater</a:t>
            </a:r>
            <a:r>
              <a:rPr lang="fr-FR" dirty="0"/>
              <a:t> control </a:t>
            </a:r>
            <a:r>
              <a:rPr lang="fr-FR" dirty="0" err="1"/>
              <a:t>allows</a:t>
            </a:r>
            <a:r>
              <a:rPr lang="fr-FR" dirty="0"/>
              <a:t> the user to </a:t>
            </a:r>
            <a:r>
              <a:rPr lang="fr-FR" dirty="0" err="1"/>
              <a:t>organize</a:t>
            </a:r>
            <a:r>
              <a:rPr lang="fr-FR" dirty="0"/>
              <a:t> the </a:t>
            </a:r>
            <a:r>
              <a:rPr lang="fr-FR" dirty="0" err="1"/>
              <a:t>windows</a:t>
            </a:r>
            <a:r>
              <a:rPr lang="fr-FR" dirty="0"/>
              <a:t> to </a:t>
            </a:r>
            <a:r>
              <a:rPr lang="fr-FR" dirty="0" err="1"/>
              <a:t>meet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or </a:t>
            </a:r>
            <a:r>
              <a:rPr lang="fr-FR" dirty="0" err="1"/>
              <a:t>her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.</a:t>
            </a:r>
          </a:p>
          <a:p>
            <a:r>
              <a:rPr lang="fr-FR" dirty="0" err="1"/>
              <a:t>Larger</a:t>
            </a:r>
            <a:r>
              <a:rPr lang="fr-FR" dirty="0"/>
              <a:t> size and Consistent position.</a:t>
            </a:r>
          </a:p>
          <a:p>
            <a:r>
              <a:rPr lang="fr-FR" dirty="0"/>
              <a:t>Screen </a:t>
            </a:r>
            <a:r>
              <a:rPr lang="fr-FR" dirty="0" err="1"/>
              <a:t>space</a:t>
            </a:r>
            <a:r>
              <a:rPr lang="fr-FR" dirty="0"/>
              <a:t> conservation </a:t>
            </a:r>
            <a:r>
              <a:rPr lang="fr-FR" dirty="0" err="1"/>
              <a:t>is</a:t>
            </a:r>
            <a:r>
              <a:rPr lang="fr-FR" dirty="0"/>
              <a:t> not a </a:t>
            </a:r>
            <a:r>
              <a:rPr lang="fr-FR" dirty="0" err="1"/>
              <a:t>problem</a:t>
            </a:r>
            <a:r>
              <a:rPr lang="fr-FR" dirty="0"/>
              <a:t>.</a:t>
            </a:r>
          </a:p>
          <a:p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crowding</a:t>
            </a:r>
            <a:r>
              <a:rPr lang="fr-FR" dirty="0"/>
              <a:t> and </a:t>
            </a:r>
            <a:r>
              <a:rPr lang="fr-FR" dirty="0" err="1"/>
              <a:t>complexity</a:t>
            </a:r>
            <a:r>
              <a:rPr lang="fr-FR" dirty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 err="1"/>
              <a:t>Disadvantages</a:t>
            </a:r>
            <a:r>
              <a:rPr lang="fr-FR" dirty="0"/>
              <a:t>:</a:t>
            </a:r>
          </a:p>
          <a:p>
            <a:r>
              <a:rPr lang="fr-FR" dirty="0" err="1"/>
              <a:t>Operationally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more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tiled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dirty="0"/>
          </a:p>
          <a:p>
            <a:r>
              <a:rPr lang="fr-FR" dirty="0"/>
              <a:t>Information in </a:t>
            </a:r>
            <a:r>
              <a:rPr lang="fr-FR" dirty="0" err="1"/>
              <a:t>windows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hidden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30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BBD9-FE73-44A5-BAF3-65B6260F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WINDOW CHARACTERISTICS: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6BFB-84E0-488D-BE4C-E4B16AED2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window is seen to possess the following characteristics:</a:t>
            </a:r>
          </a:p>
          <a:p>
            <a:pPr lvl="1"/>
            <a:r>
              <a:rPr lang="fr-FR" dirty="0"/>
              <a:t>A </a:t>
            </a:r>
            <a:r>
              <a:rPr lang="fr-FR" b="1" dirty="0" err="1"/>
              <a:t>name</a:t>
            </a:r>
            <a:r>
              <a:rPr lang="fr-FR" b="1" dirty="0"/>
              <a:t> or </a:t>
            </a:r>
            <a:r>
              <a:rPr lang="fr-FR" b="1" dirty="0" err="1"/>
              <a:t>title</a:t>
            </a:r>
            <a:r>
              <a:rPr lang="fr-FR" dirty="0"/>
              <a:t>,</a:t>
            </a:r>
            <a:r>
              <a:rPr lang="fr-FR" i="1" dirty="0"/>
              <a:t> </a:t>
            </a:r>
            <a:r>
              <a:rPr lang="fr-FR" dirty="0" err="1"/>
              <a:t>allowing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identified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A </a:t>
            </a:r>
            <a:r>
              <a:rPr lang="fr-FR" b="1" dirty="0"/>
              <a:t>size</a:t>
            </a:r>
            <a:r>
              <a:rPr lang="fr-FR" dirty="0"/>
              <a:t>, </a:t>
            </a:r>
            <a:r>
              <a:rPr lang="fr-FR" dirty="0" err="1"/>
              <a:t>height</a:t>
            </a:r>
            <a:r>
              <a:rPr lang="fr-FR" dirty="0"/>
              <a:t> and </a:t>
            </a:r>
            <a:r>
              <a:rPr lang="fr-FR" dirty="0" err="1"/>
              <a:t>width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can </a:t>
            </a:r>
            <a:r>
              <a:rPr lang="fr-FR" dirty="0" err="1"/>
              <a:t>vary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A </a:t>
            </a:r>
            <a:r>
              <a:rPr lang="fr-FR" b="1" dirty="0"/>
              <a:t>state</a:t>
            </a:r>
            <a:r>
              <a:rPr lang="fr-FR" dirty="0"/>
              <a:t>, accessible or active or not accessible. (</a:t>
            </a:r>
            <a:r>
              <a:rPr lang="fr-FR" dirty="0" err="1"/>
              <a:t>Only</a:t>
            </a:r>
            <a:r>
              <a:rPr lang="fr-FR" dirty="0"/>
              <a:t> active </a:t>
            </a:r>
            <a:r>
              <a:rPr lang="fr-FR" dirty="0" err="1"/>
              <a:t>windows</a:t>
            </a:r>
            <a:r>
              <a:rPr lang="fr-FR" dirty="0"/>
              <a:t> can have </a:t>
            </a:r>
            <a:r>
              <a:rPr lang="fr-FR" dirty="0" err="1"/>
              <a:t>their</a:t>
            </a:r>
            <a:r>
              <a:rPr lang="fr-FR" dirty="0"/>
              <a:t> contents </a:t>
            </a:r>
            <a:r>
              <a:rPr lang="fr-FR" dirty="0" err="1"/>
              <a:t>altered</a:t>
            </a:r>
            <a:r>
              <a:rPr lang="fr-FR" dirty="0"/>
              <a:t>.)</a:t>
            </a:r>
            <a:endParaRPr lang="en-IN" sz="2000" dirty="0"/>
          </a:p>
          <a:p>
            <a:pPr lvl="1"/>
            <a:r>
              <a:rPr lang="fr-FR" b="1" dirty="0" err="1"/>
              <a:t>Visibility</a:t>
            </a:r>
            <a:r>
              <a:rPr lang="fr-FR" dirty="0"/>
              <a:t>, the portion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seen</a:t>
            </a:r>
            <a:r>
              <a:rPr lang="fr-FR" dirty="0"/>
              <a:t>. (A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partially</a:t>
            </a:r>
            <a:r>
              <a:rPr lang="fr-FR" dirty="0"/>
              <a:t> or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hidden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or the information </a:t>
            </a:r>
            <a:r>
              <a:rPr lang="fr-FR" dirty="0" err="1"/>
              <a:t>within</a:t>
            </a:r>
            <a:r>
              <a:rPr lang="fr-FR" dirty="0"/>
              <a:t> 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extend</a:t>
            </a:r>
            <a:r>
              <a:rPr lang="fr-FR" dirty="0"/>
              <a:t> </a:t>
            </a:r>
            <a:r>
              <a:rPr lang="fr-FR" dirty="0" err="1"/>
              <a:t>beyond</a:t>
            </a:r>
            <a:r>
              <a:rPr lang="fr-FR" dirty="0"/>
              <a:t> the </a:t>
            </a:r>
            <a:r>
              <a:rPr lang="fr-FR" dirty="0" err="1"/>
              <a:t>window’s</a:t>
            </a:r>
            <a:r>
              <a:rPr lang="fr-FR" dirty="0"/>
              <a:t> display area.)</a:t>
            </a:r>
            <a:endParaRPr lang="en-IN" sz="2000" dirty="0"/>
          </a:p>
          <a:p>
            <a:pPr lvl="1"/>
            <a:r>
              <a:rPr lang="fr-FR" b="1" dirty="0" err="1"/>
              <a:t>Presentation</a:t>
            </a:r>
            <a:r>
              <a:rPr lang="fr-FR" dirty="0"/>
              <a:t>,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, </a:t>
            </a:r>
            <a:r>
              <a:rPr lang="fr-FR" dirty="0" err="1"/>
              <a:t>its</a:t>
            </a:r>
            <a:r>
              <a:rPr lang="fr-FR" dirty="0"/>
              <a:t> arrangement in relation to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 It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tiled</a:t>
            </a:r>
            <a:r>
              <a:rPr lang="fr-FR" dirty="0"/>
              <a:t>, </a:t>
            </a:r>
            <a:r>
              <a:rPr lang="fr-FR" dirty="0" err="1"/>
              <a:t>overlapping</a:t>
            </a:r>
            <a:r>
              <a:rPr lang="fr-FR" dirty="0"/>
              <a:t>, or </a:t>
            </a:r>
            <a:r>
              <a:rPr lang="fr-FR" dirty="0" err="1"/>
              <a:t>cascading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b="1" dirty="0"/>
              <a:t>highlight</a:t>
            </a:r>
            <a:r>
              <a:rPr lang="fr-FR" dirty="0"/>
              <a:t>,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, the part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.</a:t>
            </a:r>
            <a:endParaRPr lang="en-IN" dirty="0"/>
          </a:p>
          <a:p>
            <a:pPr lvl="1"/>
            <a:endParaRPr lang="en-IN" sz="20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20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65BA-5692-4B78-AFB8-721B7C5D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7"/>
            <a:ext cx="10515600" cy="5646876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3. </a:t>
            </a:r>
            <a:r>
              <a:rPr lang="fr-FR" b="1" dirty="0" err="1"/>
              <a:t>Cascading</a:t>
            </a:r>
            <a:r>
              <a:rPr lang="fr-FR" b="1" dirty="0"/>
              <a:t> Windows:</a:t>
            </a:r>
            <a:endParaRPr lang="en-IN" b="1" dirty="0"/>
          </a:p>
          <a:p>
            <a:r>
              <a:rPr lang="fr-FR" dirty="0"/>
              <a:t>A </a:t>
            </a:r>
            <a:r>
              <a:rPr lang="fr-FR" dirty="0" err="1"/>
              <a:t>special</a:t>
            </a:r>
            <a:r>
              <a:rPr lang="fr-FR" dirty="0"/>
              <a:t> type of </a:t>
            </a:r>
            <a:r>
              <a:rPr lang="fr-FR" dirty="0" err="1"/>
              <a:t>overlapping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has the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arranged</a:t>
            </a:r>
            <a:r>
              <a:rPr lang="fr-FR" dirty="0"/>
              <a:t> in a </a:t>
            </a:r>
            <a:r>
              <a:rPr lang="fr-FR" dirty="0" err="1"/>
              <a:t>regular</a:t>
            </a:r>
            <a:r>
              <a:rPr lang="fr-FR" dirty="0"/>
              <a:t> progression.</a:t>
            </a:r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slightly</a:t>
            </a:r>
            <a:r>
              <a:rPr lang="fr-FR" dirty="0"/>
              <a:t> offset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, as </a:t>
            </a:r>
            <a:r>
              <a:rPr lang="fr-FR" dirty="0" err="1"/>
              <a:t>illustrated</a:t>
            </a:r>
            <a:r>
              <a:rPr lang="fr-FR" dirty="0"/>
              <a:t> in Figure.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b="1" dirty="0" err="1"/>
              <a:t>Advantages</a:t>
            </a:r>
            <a:r>
              <a:rPr lang="fr-FR" dirty="0"/>
              <a:t>:</a:t>
            </a:r>
          </a:p>
          <a:p>
            <a:pPr lvl="0"/>
            <a:r>
              <a:rPr lang="fr-FR" dirty="0"/>
              <a:t>No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ever</a:t>
            </a:r>
            <a:r>
              <a:rPr lang="fr-FR" dirty="0"/>
              <a:t> </a:t>
            </a:r>
            <a:r>
              <a:rPr lang="fr-FR" dirty="0" err="1"/>
              <a:t>completely</a:t>
            </a:r>
            <a:r>
              <a:rPr lang="fr-FR" dirty="0"/>
              <a:t> </a:t>
            </a:r>
            <a:r>
              <a:rPr lang="fr-FR" dirty="0" err="1"/>
              <a:t>hidden</a:t>
            </a:r>
            <a:r>
              <a:rPr lang="fr-FR" dirty="0"/>
              <a:t>.</a:t>
            </a:r>
            <a:endParaRPr lang="en-IN" dirty="0"/>
          </a:p>
          <a:p>
            <a:pPr lvl="0"/>
            <a:r>
              <a:rPr lang="fr-FR" dirty="0" err="1"/>
              <a:t>Bringing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to the front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.</a:t>
            </a:r>
            <a:endParaRPr lang="en-IN" dirty="0"/>
          </a:p>
          <a:p>
            <a:pPr lvl="0"/>
            <a:r>
              <a:rPr lang="fr-FR" dirty="0"/>
              <a:t>It </a:t>
            </a:r>
            <a:r>
              <a:rPr lang="fr-FR" dirty="0" err="1"/>
              <a:t>provides</a:t>
            </a:r>
            <a:r>
              <a:rPr lang="fr-FR" dirty="0"/>
              <a:t> </a:t>
            </a:r>
            <a:r>
              <a:rPr lang="fr-FR" dirty="0" err="1"/>
              <a:t>simplicity</a:t>
            </a:r>
            <a:r>
              <a:rPr lang="fr-FR" dirty="0"/>
              <a:t> in 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and </a:t>
            </a:r>
            <a:r>
              <a:rPr lang="fr-FR" dirty="0" err="1"/>
              <a:t>cleanness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7" name="image44.png">
            <a:extLst>
              <a:ext uri="{FF2B5EF4-FFF2-40B4-BE49-F238E27FC236}">
                <a16:creationId xmlns:a16="http://schemas.microsoft.com/office/drawing/2014/main" id="{0AFF5B1F-850F-49C1-ABE3-F7BDC7A7CF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4766" y="2574607"/>
            <a:ext cx="2240542" cy="13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1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9A4B-7288-4CBE-96D2-99147E2D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7"/>
            <a:ext cx="10515600" cy="5646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Picking a </a:t>
            </a:r>
            <a:r>
              <a:rPr lang="fr-FR" b="1" dirty="0" err="1"/>
              <a:t>Presentation</a:t>
            </a:r>
            <a:r>
              <a:rPr lang="fr-FR" b="1" dirty="0"/>
              <a:t> Style:</a:t>
            </a:r>
          </a:p>
          <a:p>
            <a:pPr marL="0" indent="0">
              <a:buNone/>
            </a:pPr>
            <a:r>
              <a:rPr lang="fr-FR" b="1" dirty="0"/>
              <a:t> </a:t>
            </a:r>
            <a:endParaRPr lang="en-IN" dirty="0"/>
          </a:p>
          <a:p>
            <a:r>
              <a:rPr lang="fr-FR" b="1" dirty="0"/>
              <a:t>Use </a:t>
            </a:r>
            <a:r>
              <a:rPr lang="fr-FR" b="1" dirty="0" err="1"/>
              <a:t>tiled</a:t>
            </a:r>
            <a:r>
              <a:rPr lang="fr-FR" b="1" dirty="0"/>
              <a:t> </a:t>
            </a:r>
            <a:r>
              <a:rPr lang="fr-FR" b="1" dirty="0" err="1"/>
              <a:t>windows</a:t>
            </a:r>
            <a:r>
              <a:rPr lang="fr-FR" b="1" dirty="0"/>
              <a:t> for:</a:t>
            </a:r>
            <a:endParaRPr lang="en-IN" sz="24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Single-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activities</a:t>
            </a:r>
            <a:r>
              <a:rPr lang="fr-FR" dirty="0"/>
              <a:t>.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Data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seen</a:t>
            </a:r>
            <a:r>
              <a:rPr lang="fr-FR" dirty="0"/>
              <a:t> </a:t>
            </a:r>
            <a:r>
              <a:rPr lang="fr-FR" dirty="0" err="1"/>
              <a:t>simultaneously</a:t>
            </a:r>
            <a:r>
              <a:rPr lang="fr-FR" dirty="0"/>
              <a:t>.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requiring</a:t>
            </a:r>
            <a:r>
              <a:rPr lang="fr-FR" dirty="0"/>
              <a:t>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manipulation.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Novice or </a:t>
            </a:r>
            <a:r>
              <a:rPr lang="fr-FR" dirty="0" err="1"/>
              <a:t>inexperienced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.</a:t>
            </a:r>
            <a:endParaRPr lang="en-IN" sz="2000" dirty="0"/>
          </a:p>
          <a:p>
            <a:endParaRPr lang="fr-FR" dirty="0"/>
          </a:p>
          <a:p>
            <a:r>
              <a:rPr lang="fr-FR" b="1" dirty="0"/>
              <a:t>Use </a:t>
            </a:r>
            <a:r>
              <a:rPr lang="fr-FR" b="1" dirty="0" err="1"/>
              <a:t>overlapping</a:t>
            </a:r>
            <a:r>
              <a:rPr lang="fr-FR" b="1" dirty="0"/>
              <a:t> </a:t>
            </a:r>
            <a:r>
              <a:rPr lang="fr-FR" b="1" dirty="0" err="1"/>
              <a:t>windows</a:t>
            </a:r>
            <a:r>
              <a:rPr lang="fr-FR" b="1" dirty="0"/>
              <a:t> for:</a:t>
            </a:r>
            <a:r>
              <a:rPr lang="fr-FR" dirty="0"/>
              <a:t> </a:t>
            </a: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Switching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.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necessitating</a:t>
            </a:r>
            <a:r>
              <a:rPr lang="fr-FR" dirty="0"/>
              <a:t> a </a:t>
            </a:r>
            <a:r>
              <a:rPr lang="fr-FR" dirty="0" err="1"/>
              <a:t>greater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</a:t>
            </a:r>
            <a:r>
              <a:rPr lang="fr-FR" dirty="0" err="1"/>
              <a:t>window</a:t>
            </a:r>
            <a:r>
              <a:rPr lang="fr-FR" dirty="0"/>
              <a:t> manipulation.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Expert or </a:t>
            </a:r>
            <a:r>
              <a:rPr lang="fr-FR" dirty="0" err="1"/>
              <a:t>experienced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.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Unpredictable</a:t>
            </a:r>
            <a:r>
              <a:rPr lang="fr-FR" dirty="0"/>
              <a:t> display contents.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909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97C8-9374-448A-8589-C4CD7AC2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TYPES OF WINDOWS: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312F-8541-4749-A1DC-2756BC60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1. </a:t>
            </a:r>
            <a:r>
              <a:rPr lang="fr-FR" b="1" dirty="0" err="1"/>
              <a:t>Primary</a:t>
            </a:r>
            <a:r>
              <a:rPr lang="fr-FR" b="1" dirty="0"/>
              <a:t> </a:t>
            </a:r>
            <a:r>
              <a:rPr lang="fr-FR" b="1" dirty="0" err="1"/>
              <a:t>Window</a:t>
            </a:r>
            <a:r>
              <a:rPr lang="fr-FR" b="1" dirty="0"/>
              <a:t>:</a:t>
            </a:r>
            <a:endParaRPr lang="en-IN" b="1" dirty="0"/>
          </a:p>
          <a:p>
            <a:endParaRPr lang="en-IN" dirty="0"/>
          </a:p>
        </p:txBody>
      </p:sp>
      <p:pic>
        <p:nvPicPr>
          <p:cNvPr id="4" name="image45.jpeg">
            <a:extLst>
              <a:ext uri="{FF2B5EF4-FFF2-40B4-BE49-F238E27FC236}">
                <a16:creationId xmlns:a16="http://schemas.microsoft.com/office/drawing/2014/main" id="{E1262CAA-B2E3-48A7-AF82-F9ED0C75DE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4922" y="2669029"/>
            <a:ext cx="3392556" cy="26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15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2983-BC2B-47A4-A7EC-FD94140A3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7"/>
            <a:ext cx="10515600" cy="5804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1.1 </a:t>
            </a:r>
            <a:r>
              <a:rPr lang="fr-FR" b="1" dirty="0" err="1"/>
              <a:t>Proper</a:t>
            </a:r>
            <a:r>
              <a:rPr lang="fr-FR" b="1" dirty="0"/>
              <a:t> Usage:</a:t>
            </a:r>
          </a:p>
          <a:p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represent</a:t>
            </a:r>
            <a:r>
              <a:rPr lang="fr-FR" dirty="0"/>
              <a:t> an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or application.</a:t>
            </a:r>
            <a:endParaRPr lang="en-IN" dirty="0"/>
          </a:p>
          <a:p>
            <a:r>
              <a:rPr lang="fr-FR" dirty="0"/>
              <a:t>Use to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constantly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components and </a:t>
            </a:r>
            <a:r>
              <a:rPr lang="fr-FR" dirty="0" err="1"/>
              <a:t>controls</a:t>
            </a:r>
            <a:r>
              <a:rPr lang="fr-FR" dirty="0"/>
              <a:t>.</a:t>
            </a:r>
            <a:endParaRPr lang="en-IN" dirty="0"/>
          </a:p>
          <a:p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frequently</a:t>
            </a:r>
            <a:r>
              <a:rPr lang="fr-FR" dirty="0"/>
              <a:t>.</a:t>
            </a:r>
          </a:p>
          <a:p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presenting</a:t>
            </a:r>
            <a:r>
              <a:rPr lang="fr-FR" dirty="0"/>
              <a:t> information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continually</a:t>
            </a:r>
            <a:r>
              <a:rPr lang="fr-FR" dirty="0"/>
              <a:t> </a:t>
            </a:r>
            <a:r>
              <a:rPr lang="fr-FR" dirty="0" err="1"/>
              <a:t>updated</a:t>
            </a:r>
            <a:r>
              <a:rPr lang="fr-FR" dirty="0"/>
              <a:t>.</a:t>
            </a:r>
          </a:p>
          <a:p>
            <a:r>
              <a:rPr lang="fr-FR" dirty="0"/>
              <a:t>Use for </a:t>
            </a:r>
            <a:r>
              <a:rPr lang="fr-FR" dirty="0" err="1"/>
              <a:t>providing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for </a:t>
            </a:r>
            <a:r>
              <a:rPr lang="fr-FR" dirty="0" err="1"/>
              <a:t>dependent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1.2 Guidelines:</a:t>
            </a:r>
          </a:p>
          <a:p>
            <a:r>
              <a:rPr lang="fr-FR" dirty="0"/>
              <a:t>Do not </a:t>
            </a:r>
            <a:r>
              <a:rPr lang="fr-FR" dirty="0" err="1"/>
              <a:t>divide</a:t>
            </a:r>
            <a:r>
              <a:rPr lang="fr-FR" dirty="0"/>
              <a:t> an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or more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sz="2200" dirty="0"/>
          </a:p>
          <a:p>
            <a:r>
              <a:rPr lang="fr-FR" dirty="0"/>
              <a:t>Do not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unrelated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in one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.</a:t>
            </a:r>
          </a:p>
          <a:p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referred</a:t>
            </a:r>
            <a:r>
              <a:rPr lang="fr-FR" dirty="0"/>
              <a:t> to as the application</a:t>
            </a:r>
            <a:r>
              <a:rPr lang="fr-FR" i="1" dirty="0"/>
              <a:t> </a:t>
            </a:r>
            <a:r>
              <a:rPr lang="fr-FR" dirty="0" err="1"/>
              <a:t>window</a:t>
            </a:r>
            <a:r>
              <a:rPr lang="fr-FR" dirty="0"/>
              <a:t> or the main</a:t>
            </a:r>
            <a:r>
              <a:rPr lang="fr-FR" i="1" dirty="0"/>
              <a:t> </a:t>
            </a:r>
            <a:r>
              <a:rPr lang="fr-FR" dirty="0" err="1"/>
              <a:t>window</a:t>
            </a:r>
            <a:r>
              <a:rPr lang="fr-FR" dirty="0"/>
              <a:t> or the parent</a:t>
            </a:r>
            <a:r>
              <a:rPr lang="fr-FR" i="1" dirty="0"/>
              <a:t> </a:t>
            </a:r>
            <a:r>
              <a:rPr lang="fr-FR" dirty="0" err="1"/>
              <a:t>window</a:t>
            </a:r>
            <a:r>
              <a:rPr lang="fr-FR" dirty="0"/>
              <a:t>. 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091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2CB5-CFE0-49FD-B8E6-78BE5D2C8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2. </a:t>
            </a:r>
            <a:r>
              <a:rPr lang="fr-FR" b="1" dirty="0" err="1"/>
              <a:t>Secondary</a:t>
            </a:r>
            <a:r>
              <a:rPr lang="fr-FR" b="1" dirty="0"/>
              <a:t> Windows: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2.1 </a:t>
            </a:r>
            <a:r>
              <a:rPr lang="fr-FR" b="1" dirty="0" err="1"/>
              <a:t>Proper</a:t>
            </a:r>
            <a:r>
              <a:rPr lang="fr-FR" b="1" dirty="0"/>
              <a:t> Usage:</a:t>
            </a:r>
          </a:p>
          <a:p>
            <a:r>
              <a:rPr lang="fr-FR" dirty="0"/>
              <a:t>For </a:t>
            </a:r>
            <a:r>
              <a:rPr lang="fr-FR" dirty="0" err="1"/>
              <a:t>performing</a:t>
            </a:r>
            <a:r>
              <a:rPr lang="fr-FR" dirty="0"/>
              <a:t> </a:t>
            </a:r>
            <a:r>
              <a:rPr lang="fr-FR" dirty="0" err="1"/>
              <a:t>subordinate</a:t>
            </a:r>
            <a:r>
              <a:rPr lang="fr-FR" dirty="0"/>
              <a:t>, </a:t>
            </a:r>
            <a:r>
              <a:rPr lang="fr-FR" dirty="0" err="1"/>
              <a:t>supplemental</a:t>
            </a:r>
            <a:r>
              <a:rPr lang="fr-FR" dirty="0"/>
              <a:t>, or </a:t>
            </a:r>
            <a:r>
              <a:rPr lang="fr-FR" dirty="0" err="1"/>
              <a:t>ancillary</a:t>
            </a:r>
            <a:r>
              <a:rPr lang="fr-FR" dirty="0"/>
              <a:t> actions </a:t>
            </a:r>
            <a:r>
              <a:rPr lang="fr-FR" dirty="0" err="1"/>
              <a:t>that</a:t>
            </a:r>
            <a:r>
              <a:rPr lang="fr-FR" dirty="0"/>
              <a:t> are:</a:t>
            </a:r>
            <a:endParaRPr lang="en-IN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Extended or more </a:t>
            </a:r>
            <a:r>
              <a:rPr lang="fr-FR" dirty="0" err="1"/>
              <a:t>complex</a:t>
            </a:r>
            <a:r>
              <a:rPr lang="fr-FR" dirty="0"/>
              <a:t> in nature.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Related</a:t>
            </a:r>
            <a:r>
              <a:rPr lang="fr-FR" dirty="0"/>
              <a:t> to </a:t>
            </a:r>
            <a:r>
              <a:rPr lang="fr-FR" dirty="0" err="1"/>
              <a:t>objects</a:t>
            </a:r>
            <a:r>
              <a:rPr lang="fr-FR" dirty="0"/>
              <a:t> in the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sz="2200" dirty="0"/>
          </a:p>
          <a:p>
            <a:r>
              <a:rPr lang="fr-FR" dirty="0"/>
              <a:t>For </a:t>
            </a:r>
            <a:r>
              <a:rPr lang="fr-FR" dirty="0" err="1"/>
              <a:t>presenting</a:t>
            </a:r>
            <a:r>
              <a:rPr lang="fr-FR" dirty="0"/>
              <a:t> </a:t>
            </a:r>
            <a:r>
              <a:rPr lang="fr-FR" dirty="0" err="1"/>
              <a:t>frequently</a:t>
            </a:r>
            <a:r>
              <a:rPr lang="fr-FR" dirty="0"/>
              <a:t> or </a:t>
            </a:r>
            <a:r>
              <a:rPr lang="fr-FR" dirty="0" err="1"/>
              <a:t>occasionally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components.</a:t>
            </a:r>
            <a:endParaRPr lang="en-IN" sz="2600" dirty="0"/>
          </a:p>
          <a:p>
            <a:endParaRPr lang="en-IN" b="1" dirty="0"/>
          </a:p>
        </p:txBody>
      </p:sp>
      <p:pic>
        <p:nvPicPr>
          <p:cNvPr id="4" name="image46.png">
            <a:extLst>
              <a:ext uri="{FF2B5EF4-FFF2-40B4-BE49-F238E27FC236}">
                <a16:creationId xmlns:a16="http://schemas.microsoft.com/office/drawing/2014/main" id="{72CF836B-259A-4CFC-957A-B85D9AA95E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6470" y="1049075"/>
            <a:ext cx="2769704" cy="256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2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4490-4D14-4A3C-9323-B285633C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2.2 Guidelines:</a:t>
            </a:r>
          </a:p>
          <a:p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typically</a:t>
            </a:r>
            <a:r>
              <a:rPr lang="fr-FR" dirty="0"/>
              <a:t> not </a:t>
            </a:r>
            <a:r>
              <a:rPr lang="fr-FR" dirty="0" err="1"/>
              <a:t>appear</a:t>
            </a:r>
            <a:r>
              <a:rPr lang="fr-FR" dirty="0"/>
              <a:t> as an entry on the </a:t>
            </a:r>
            <a:r>
              <a:rPr lang="fr-FR" dirty="0" err="1"/>
              <a:t>taskbar</a:t>
            </a:r>
            <a:r>
              <a:rPr lang="fr-FR" dirty="0"/>
              <a:t>.</a:t>
            </a:r>
            <a:endParaRPr lang="en-IN" sz="2600" dirty="0"/>
          </a:p>
          <a:p>
            <a:r>
              <a:rPr lang="fr-FR" dirty="0"/>
              <a:t>A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larger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263 </a:t>
            </a:r>
            <a:r>
              <a:rPr lang="fr-FR" dirty="0" err="1"/>
              <a:t>dialog</a:t>
            </a:r>
            <a:r>
              <a:rPr lang="fr-FR" dirty="0"/>
              <a:t> </a:t>
            </a:r>
            <a:r>
              <a:rPr lang="fr-FR" dirty="0" err="1"/>
              <a:t>units</a:t>
            </a:r>
            <a:r>
              <a:rPr lang="fr-FR" dirty="0"/>
              <a:t> x 263 </a:t>
            </a:r>
            <a:r>
              <a:rPr lang="fr-FR" dirty="0" err="1"/>
              <a:t>dialog</a:t>
            </a:r>
            <a:r>
              <a:rPr lang="fr-FR" dirty="0"/>
              <a:t> </a:t>
            </a:r>
            <a:r>
              <a:rPr lang="fr-FR" dirty="0" err="1"/>
              <a:t>units</a:t>
            </a:r>
            <a:r>
              <a:rPr lang="fr-FR" dirty="0"/>
              <a:t>.</a:t>
            </a:r>
          </a:p>
          <a:p>
            <a:r>
              <a:rPr lang="fr-FR" dirty="0"/>
              <a:t>A </a:t>
            </a:r>
            <a:r>
              <a:rPr lang="fr-FR" b="1" i="1" dirty="0" err="1"/>
              <a:t>dependent</a:t>
            </a:r>
            <a:r>
              <a:rPr lang="fr-FR" b="1" i="1" dirty="0"/>
              <a:t> </a:t>
            </a:r>
            <a:r>
              <a:rPr lang="fr-FR" b="1" i="1" dirty="0" err="1"/>
              <a:t>secondary</a:t>
            </a:r>
            <a:r>
              <a:rPr lang="fr-FR" b="1" i="1" dirty="0"/>
              <a:t> </a:t>
            </a:r>
            <a:r>
              <a:rPr lang="fr-FR" b="1" i="1" dirty="0" err="1"/>
              <a:t>window</a:t>
            </a:r>
            <a:r>
              <a:rPr lang="fr-FR" i="1" dirty="0"/>
              <a:t> </a:t>
            </a:r>
            <a:r>
              <a:rPr lang="fr-FR" dirty="0"/>
              <a:t>can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 command on the interface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. </a:t>
            </a:r>
            <a:r>
              <a:rPr lang="fr-FR" dirty="0" err="1"/>
              <a:t>Typically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single data </a:t>
            </a:r>
            <a:r>
              <a:rPr lang="fr-FR" dirty="0" err="1"/>
              <a:t>object</a:t>
            </a:r>
            <a:r>
              <a:rPr lang="fr-FR" dirty="0"/>
              <a:t>, and </a:t>
            </a:r>
            <a:r>
              <a:rPr lang="fr-FR" dirty="0" err="1"/>
              <a:t>appears</a:t>
            </a:r>
            <a:r>
              <a:rPr lang="fr-FR" dirty="0"/>
              <a:t> on top of the active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requested</a:t>
            </a:r>
            <a:r>
              <a:rPr lang="fr-FR" dirty="0"/>
              <a:t>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movable</a:t>
            </a:r>
            <a:r>
              <a:rPr lang="fr-FR" dirty="0"/>
              <a:t>, and scrollable.</a:t>
            </a:r>
          </a:p>
          <a:p>
            <a:r>
              <a:rPr lang="fr-FR" dirty="0"/>
              <a:t>An </a:t>
            </a:r>
            <a:r>
              <a:rPr lang="fr-FR" b="1" i="1" dirty="0" err="1"/>
              <a:t>independent</a:t>
            </a:r>
            <a:r>
              <a:rPr lang="fr-FR" b="1" i="1" dirty="0"/>
              <a:t> </a:t>
            </a:r>
            <a:r>
              <a:rPr lang="fr-FR" b="1" i="1" dirty="0" err="1"/>
              <a:t>secondary</a:t>
            </a:r>
            <a:r>
              <a:rPr lang="fr-FR" b="1" i="1" dirty="0"/>
              <a:t> </a:t>
            </a:r>
            <a:r>
              <a:rPr lang="fr-FR" b="1" i="1" dirty="0" err="1"/>
              <a:t>window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opened</a:t>
            </a:r>
            <a:r>
              <a:rPr lang="fr-FR" dirty="0"/>
              <a:t> </a:t>
            </a:r>
            <a:r>
              <a:rPr lang="fr-FR" dirty="0" err="1"/>
              <a:t>independently</a:t>
            </a:r>
            <a:r>
              <a:rPr lang="fr-FR" dirty="0"/>
              <a:t> of a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—for </a:t>
            </a:r>
            <a:r>
              <a:rPr lang="fr-FR" dirty="0" err="1"/>
              <a:t>example</a:t>
            </a:r>
            <a:r>
              <a:rPr lang="fr-FR" dirty="0"/>
              <a:t>, a </a:t>
            </a:r>
            <a:r>
              <a:rPr lang="fr-FR" dirty="0" err="1"/>
              <a:t>property</a:t>
            </a:r>
            <a:r>
              <a:rPr lang="fr-FR" dirty="0"/>
              <a:t> </a:t>
            </a:r>
            <a:r>
              <a:rPr lang="fr-FR" dirty="0" err="1"/>
              <a:t>sheet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user clicks the </a:t>
            </a:r>
            <a:r>
              <a:rPr lang="fr-FR" dirty="0" err="1"/>
              <a:t>Properties</a:t>
            </a:r>
            <a:r>
              <a:rPr lang="fr-FR" dirty="0"/>
              <a:t> command on the menu of a desktop </a:t>
            </a:r>
            <a:r>
              <a:rPr lang="fr-FR" dirty="0" err="1"/>
              <a:t>icon</a:t>
            </a:r>
            <a:r>
              <a:rPr lang="fr-FR" dirty="0"/>
              <a:t>.</a:t>
            </a:r>
            <a:endParaRPr lang="en-IN" dirty="0"/>
          </a:p>
          <a:p>
            <a:endParaRPr lang="en-IN" dirty="0"/>
          </a:p>
          <a:p>
            <a:endParaRPr lang="en-IN" sz="2600" dirty="0"/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05173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DA07-16D6-4917-A02B-84A13FD09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835"/>
            <a:ext cx="10515600" cy="566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a. </a:t>
            </a:r>
            <a:r>
              <a:rPr lang="fr-FR" b="1" dirty="0"/>
              <a:t>Modal and </a:t>
            </a:r>
            <a:r>
              <a:rPr lang="fr-FR" b="1" dirty="0" err="1"/>
              <a:t>Modeless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b="1" dirty="0"/>
              <a:t>Modal</a:t>
            </a:r>
            <a:r>
              <a:rPr lang="fr-FR" dirty="0"/>
              <a:t>:</a:t>
            </a:r>
            <a:endParaRPr lang="en-IN" sz="2400" dirty="0"/>
          </a:p>
          <a:p>
            <a:r>
              <a:rPr lang="fr-FR" dirty="0"/>
              <a:t>Use </a:t>
            </a:r>
            <a:r>
              <a:rPr lang="fr-FR" dirty="0" err="1"/>
              <a:t>when</a:t>
            </a:r>
            <a:r>
              <a:rPr lang="fr-FR" dirty="0"/>
              <a:t> interaction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must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permitted</a:t>
            </a:r>
            <a:r>
              <a:rPr lang="fr-FR" dirty="0"/>
              <a:t>.</a:t>
            </a:r>
            <a:endParaRPr lang="en-IN" sz="2600" dirty="0"/>
          </a:p>
          <a:p>
            <a:r>
              <a:rPr lang="fr-FR" dirty="0"/>
              <a:t>Use for:</a:t>
            </a:r>
            <a:endParaRPr lang="en-IN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Presenting</a:t>
            </a:r>
            <a:r>
              <a:rPr lang="fr-FR" dirty="0"/>
              <a:t> information (message box).</a:t>
            </a:r>
            <a:endParaRPr lang="en-IN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Receiving</a:t>
            </a:r>
            <a:r>
              <a:rPr lang="fr-FR" dirty="0"/>
              <a:t> user input (prompt box).</a:t>
            </a:r>
            <a:endParaRPr lang="en-IN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Asking</a:t>
            </a:r>
            <a:r>
              <a:rPr lang="fr-FR" dirty="0"/>
              <a:t> questions (question box).</a:t>
            </a:r>
            <a:endParaRPr lang="en-IN" sz="2600" dirty="0"/>
          </a:p>
          <a:p>
            <a:pPr marL="457200" lvl="1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fr-FR" b="1" dirty="0" err="1"/>
              <a:t>Modeless</a:t>
            </a:r>
            <a:r>
              <a:rPr lang="fr-FR" dirty="0"/>
              <a:t>:</a:t>
            </a:r>
            <a:endParaRPr lang="en-IN" sz="2400" dirty="0"/>
          </a:p>
          <a:p>
            <a:r>
              <a:rPr lang="fr-FR" dirty="0"/>
              <a:t>Use </a:t>
            </a:r>
            <a:r>
              <a:rPr lang="fr-FR" dirty="0" err="1"/>
              <a:t>when</a:t>
            </a:r>
            <a:r>
              <a:rPr lang="fr-FR" dirty="0"/>
              <a:t> interaction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permitted</a:t>
            </a:r>
            <a:r>
              <a:rPr lang="fr-FR" dirty="0"/>
              <a:t>.</a:t>
            </a:r>
            <a:endParaRPr lang="en-IN" sz="2600" dirty="0"/>
          </a:p>
          <a:p>
            <a:r>
              <a:rPr lang="fr-FR" dirty="0"/>
              <a:t>Use </a:t>
            </a:r>
            <a:r>
              <a:rPr lang="fr-FR" dirty="0" err="1"/>
              <a:t>when</a:t>
            </a:r>
            <a:r>
              <a:rPr lang="fr-FR" dirty="0"/>
              <a:t> interaction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repeated</a:t>
            </a:r>
            <a:r>
              <a:rPr lang="fr-FR" dirty="0"/>
              <a:t>.</a:t>
            </a:r>
            <a:endParaRPr lang="en-IN" sz="2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473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5F84-98E0-4108-BF3D-7B3448F8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936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b.Cascading</a:t>
            </a:r>
            <a:r>
              <a:rPr lang="fr-FR" b="1" dirty="0"/>
              <a:t> and </a:t>
            </a:r>
            <a:r>
              <a:rPr lang="fr-FR" b="1" dirty="0" err="1"/>
              <a:t>Unfolding</a:t>
            </a:r>
            <a:r>
              <a:rPr lang="fr-FR" b="1" dirty="0"/>
              <a:t>:</a:t>
            </a:r>
            <a:endParaRPr lang="en-IN" b="1" dirty="0"/>
          </a:p>
          <a:p>
            <a:pPr marL="0" indent="0">
              <a:buNone/>
            </a:pPr>
            <a:r>
              <a:rPr lang="fr-FR" b="1" dirty="0" err="1"/>
              <a:t>Cascading</a:t>
            </a:r>
            <a:r>
              <a:rPr lang="fr-FR" dirty="0"/>
              <a:t>:</a:t>
            </a:r>
            <a:endParaRPr lang="en-IN" sz="2400" dirty="0"/>
          </a:p>
          <a:p>
            <a:r>
              <a:rPr lang="fr-FR" dirty="0" err="1"/>
              <a:t>Purpose</a:t>
            </a:r>
            <a:r>
              <a:rPr lang="fr-FR" dirty="0"/>
              <a:t>:</a:t>
            </a:r>
            <a:endParaRPr lang="en-IN" sz="2600" dirty="0"/>
          </a:p>
          <a:p>
            <a:pPr lvl="1"/>
            <a:r>
              <a:rPr lang="fr-FR" dirty="0"/>
              <a:t>To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advanced</a:t>
            </a:r>
            <a:r>
              <a:rPr lang="fr-FR" dirty="0"/>
              <a:t> options at a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in a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dialog</a:t>
            </a:r>
            <a:r>
              <a:rPr lang="fr-FR" dirty="0"/>
              <a:t>.</a:t>
            </a:r>
            <a:endParaRPr lang="en-IN" sz="2200" dirty="0"/>
          </a:p>
          <a:p>
            <a:r>
              <a:rPr lang="fr-FR" dirty="0"/>
              <a:t>Guidelines:</a:t>
            </a:r>
            <a:endParaRPr lang="en-IN" sz="2600" dirty="0"/>
          </a:p>
          <a:p>
            <a:pPr lvl="1"/>
            <a:r>
              <a:rPr lang="fr-FR" dirty="0" err="1"/>
              <a:t>Provide</a:t>
            </a:r>
            <a:r>
              <a:rPr lang="fr-FR" dirty="0"/>
              <a:t> a “To a </a:t>
            </a:r>
            <a:r>
              <a:rPr lang="fr-FR" dirty="0" err="1"/>
              <a:t>Window</a:t>
            </a:r>
            <a:r>
              <a:rPr lang="fr-FR" dirty="0"/>
              <a:t>” </a:t>
            </a:r>
            <a:r>
              <a:rPr lang="fr-FR" dirty="0" err="1"/>
              <a:t>indicator</a:t>
            </a:r>
            <a:r>
              <a:rPr lang="fr-FR" dirty="0"/>
              <a:t> an </a:t>
            </a:r>
            <a:r>
              <a:rPr lang="fr-FR" dirty="0" err="1"/>
              <a:t>ellipsis</a:t>
            </a:r>
            <a:r>
              <a:rPr lang="fr-FR" dirty="0"/>
              <a:t> (. . . ).</a:t>
            </a:r>
            <a:endParaRPr lang="en-IN" sz="2200" dirty="0"/>
          </a:p>
          <a:p>
            <a:pPr lvl="1"/>
            <a:r>
              <a:rPr lang="fr-FR" dirty="0" err="1"/>
              <a:t>Present</a:t>
            </a:r>
            <a:r>
              <a:rPr lang="fr-FR" dirty="0"/>
              <a:t> the </a:t>
            </a:r>
            <a:r>
              <a:rPr lang="fr-FR" dirty="0" err="1"/>
              <a:t>additional</a:t>
            </a:r>
            <a:r>
              <a:rPr lang="fr-FR" dirty="0"/>
              <a:t> </a:t>
            </a:r>
            <a:r>
              <a:rPr lang="fr-FR" dirty="0" err="1"/>
              <a:t>dialog</a:t>
            </a:r>
            <a:r>
              <a:rPr lang="fr-FR" dirty="0"/>
              <a:t> box in </a:t>
            </a:r>
            <a:r>
              <a:rPr lang="fr-FR" dirty="0" err="1"/>
              <a:t>cascaded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.</a:t>
            </a:r>
            <a:endParaRPr lang="en-IN" sz="2200" dirty="0"/>
          </a:p>
          <a:p>
            <a:pPr lvl="1"/>
            <a:r>
              <a:rPr lang="fr-FR" dirty="0" err="1"/>
              <a:t>Provide</a:t>
            </a:r>
            <a:r>
              <a:rPr lang="fr-FR" dirty="0"/>
              <a:t> no more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cascades in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path</a:t>
            </a:r>
            <a:r>
              <a:rPr lang="fr-FR" dirty="0"/>
              <a:t>.</a:t>
            </a:r>
            <a:endParaRPr lang="en-IN" sz="2200" dirty="0"/>
          </a:p>
          <a:p>
            <a:pPr marL="457200" lvl="1" indent="0">
              <a:buNone/>
            </a:pPr>
            <a:endParaRPr lang="en-IN" sz="2200" dirty="0"/>
          </a:p>
        </p:txBody>
      </p:sp>
      <p:pic>
        <p:nvPicPr>
          <p:cNvPr id="4" name="image47.jpeg">
            <a:extLst>
              <a:ext uri="{FF2B5EF4-FFF2-40B4-BE49-F238E27FC236}">
                <a16:creationId xmlns:a16="http://schemas.microsoft.com/office/drawing/2014/main" id="{3623247A-9AFF-4B47-AB82-90788F04C092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8343" y="4062413"/>
            <a:ext cx="5105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59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48.jpeg">
            <a:extLst>
              <a:ext uri="{FF2B5EF4-FFF2-40B4-BE49-F238E27FC236}">
                <a16:creationId xmlns:a16="http://schemas.microsoft.com/office/drawing/2014/main" id="{86817AB9-F5F0-428E-9CAB-18CB11C033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0094" y="3193774"/>
            <a:ext cx="3842385" cy="290414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8CD0F-35F5-4645-ABC8-238EF5E1F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574"/>
            <a:ext cx="10515600" cy="5726389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/>
              <a:t>Unfolding</a:t>
            </a:r>
            <a:r>
              <a:rPr lang="fr-FR" dirty="0"/>
              <a:t>:</a:t>
            </a:r>
            <a:endParaRPr lang="en-IN" sz="2400" dirty="0"/>
          </a:p>
          <a:p>
            <a:r>
              <a:rPr lang="fr-FR" dirty="0" err="1"/>
              <a:t>Purpose</a:t>
            </a:r>
            <a:r>
              <a:rPr lang="fr-FR" dirty="0"/>
              <a:t>:</a:t>
            </a:r>
            <a:endParaRPr lang="en-IN" sz="2600" dirty="0"/>
          </a:p>
          <a:p>
            <a:pPr lvl="1"/>
            <a:r>
              <a:rPr lang="fr-FR" dirty="0"/>
              <a:t>To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advanced</a:t>
            </a:r>
            <a:r>
              <a:rPr lang="fr-FR" dirty="0"/>
              <a:t> options at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in a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dialog</a:t>
            </a:r>
            <a:r>
              <a:rPr lang="fr-FR" dirty="0"/>
              <a:t>.</a:t>
            </a:r>
            <a:endParaRPr lang="en-IN" sz="2200" dirty="0"/>
          </a:p>
          <a:p>
            <a:r>
              <a:rPr lang="fr-FR" dirty="0"/>
              <a:t>Guidelines:</a:t>
            </a:r>
            <a:endParaRPr lang="en-IN" sz="2600" dirty="0"/>
          </a:p>
          <a:p>
            <a:pPr lvl="1"/>
            <a:r>
              <a:rPr lang="fr-FR" dirty="0" err="1"/>
              <a:t>Provide</a:t>
            </a:r>
            <a:r>
              <a:rPr lang="fr-FR" dirty="0"/>
              <a:t> an </a:t>
            </a:r>
            <a:r>
              <a:rPr lang="fr-FR" dirty="0" err="1"/>
              <a:t>expanding</a:t>
            </a:r>
            <a:r>
              <a:rPr lang="fr-FR" dirty="0"/>
              <a:t> </a:t>
            </a:r>
            <a:r>
              <a:rPr lang="fr-FR" dirty="0" err="1"/>
              <a:t>dialog</a:t>
            </a:r>
            <a:r>
              <a:rPr lang="fr-FR" dirty="0"/>
              <a:t> </a:t>
            </a:r>
            <a:r>
              <a:rPr lang="fr-FR" dirty="0" err="1"/>
              <a:t>symbol</a:t>
            </a:r>
            <a:r>
              <a:rPr lang="fr-FR" dirty="0"/>
              <a:t> (&gt;&gt;).</a:t>
            </a:r>
            <a:endParaRPr lang="en-IN" sz="2200" dirty="0"/>
          </a:p>
          <a:p>
            <a:pPr lvl="1"/>
            <a:r>
              <a:rPr lang="fr-FR" dirty="0"/>
              <a:t>Expand to right or </a:t>
            </a:r>
            <a:r>
              <a:rPr lang="fr-FR" dirty="0" err="1"/>
              <a:t>downward</a:t>
            </a:r>
            <a:r>
              <a:rPr lang="fr-FR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579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1FA2-0F9E-4C57-B8B8-B5B40130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3362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c.</a:t>
            </a:r>
            <a:r>
              <a:rPr lang="en-IN" dirty="0"/>
              <a:t> </a:t>
            </a:r>
            <a:r>
              <a:rPr lang="fr-FR" b="1" dirty="0" err="1"/>
              <a:t>Property</a:t>
            </a:r>
            <a:r>
              <a:rPr lang="fr-FR" b="1" dirty="0"/>
              <a:t> Sheets and </a:t>
            </a:r>
            <a:r>
              <a:rPr lang="fr-FR" b="1" dirty="0" err="1"/>
              <a:t>Property</a:t>
            </a:r>
            <a:r>
              <a:rPr lang="fr-FR" b="1" dirty="0"/>
              <a:t> </a:t>
            </a:r>
            <a:r>
              <a:rPr lang="fr-FR" b="1" dirty="0" err="1"/>
              <a:t>Inspectors</a:t>
            </a:r>
            <a:r>
              <a:rPr lang="fr-FR" b="1" dirty="0"/>
              <a:t>:</a:t>
            </a:r>
            <a:endParaRPr lang="en-IN" dirty="0"/>
          </a:p>
          <a:p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techniques for </a:t>
            </a:r>
            <a:r>
              <a:rPr lang="fr-FR" dirty="0" err="1"/>
              <a:t>displaying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, </a:t>
            </a:r>
            <a:r>
              <a:rPr lang="fr-FR" i="1" dirty="0" err="1"/>
              <a:t>property</a:t>
            </a:r>
            <a:r>
              <a:rPr lang="fr-FR" i="1" dirty="0"/>
              <a:t> </a:t>
            </a:r>
            <a:r>
              <a:rPr lang="fr-FR" i="1" dirty="0" err="1"/>
              <a:t>sheets</a:t>
            </a:r>
            <a:r>
              <a:rPr lang="fr-FR" i="1" dirty="0"/>
              <a:t> </a:t>
            </a:r>
            <a:r>
              <a:rPr lang="fr-FR" dirty="0"/>
              <a:t>and </a:t>
            </a:r>
            <a:r>
              <a:rPr lang="fr-FR" i="1" dirty="0" err="1"/>
              <a:t>property</a:t>
            </a:r>
            <a:r>
              <a:rPr lang="fr-FR" i="1" dirty="0"/>
              <a:t> </a:t>
            </a:r>
            <a:r>
              <a:rPr lang="fr-FR" i="1" dirty="0" err="1"/>
              <a:t>inspectors</a:t>
            </a:r>
            <a:r>
              <a:rPr lang="fr-FR" i="1" dirty="0"/>
              <a:t>.</a:t>
            </a: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fr-FR" b="1" dirty="0" err="1"/>
              <a:t>Property</a:t>
            </a:r>
            <a:r>
              <a:rPr lang="fr-FR" b="1" dirty="0"/>
              <a:t> Sheets:</a:t>
            </a:r>
            <a:endParaRPr lang="en-IN" b="1" dirty="0"/>
          </a:p>
          <a:p>
            <a:endParaRPr lang="en-IN" dirty="0"/>
          </a:p>
        </p:txBody>
      </p:sp>
      <p:pic>
        <p:nvPicPr>
          <p:cNvPr id="4" name="image50.png">
            <a:extLst>
              <a:ext uri="{FF2B5EF4-FFF2-40B4-BE49-F238E27FC236}">
                <a16:creationId xmlns:a16="http://schemas.microsoft.com/office/drawing/2014/main" id="{F42D486E-BF33-4C6A-A033-1DE40BE0251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6139" y="2875169"/>
            <a:ext cx="3843131" cy="31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C929-A295-4B4F-9A03-97B596CD1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33624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1. Attraction of Windows</a:t>
            </a:r>
            <a:r>
              <a:rPr lang="en-IN" b="1" dirty="0"/>
              <a:t>:</a:t>
            </a:r>
          </a:p>
          <a:p>
            <a:r>
              <a:rPr lang="fr-FR" dirty="0"/>
              <a:t>Windows </a:t>
            </a:r>
            <a:r>
              <a:rPr lang="fr-FR" dirty="0" err="1"/>
              <a:t>seems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in 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 err="1"/>
              <a:t>Presentation</a:t>
            </a:r>
            <a:r>
              <a:rPr lang="fr-FR" b="1" dirty="0"/>
              <a:t> of </a:t>
            </a:r>
            <a:r>
              <a:rPr lang="fr-FR" b="1" dirty="0" err="1"/>
              <a:t>Different</a:t>
            </a:r>
            <a:r>
              <a:rPr lang="fr-FR" b="1" dirty="0"/>
              <a:t> Levels of Information</a:t>
            </a:r>
            <a:r>
              <a:rPr lang="fr-FR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Table of content in one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simultaneously</a:t>
            </a:r>
            <a:r>
              <a:rPr lang="fr-FR" dirty="0"/>
              <a:t> more </a:t>
            </a:r>
            <a:r>
              <a:rPr lang="fr-FR" dirty="0" err="1"/>
              <a:t>detail</a:t>
            </a:r>
            <a:r>
              <a:rPr lang="fr-FR" dirty="0"/>
              <a:t> in </a:t>
            </a:r>
            <a:r>
              <a:rPr lang="fr-FR" dirty="0" err="1"/>
              <a:t>adjoining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.</a:t>
            </a:r>
          </a:p>
          <a:p>
            <a:pPr marL="914400" lvl="2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 err="1"/>
              <a:t>Presentation</a:t>
            </a:r>
            <a:r>
              <a:rPr lang="fr-FR" b="1" dirty="0"/>
              <a:t> of Multiple </a:t>
            </a:r>
            <a:r>
              <a:rPr lang="fr-FR" b="1" dirty="0" err="1"/>
              <a:t>Kinds</a:t>
            </a:r>
            <a:r>
              <a:rPr lang="fr-FR" b="1" dirty="0"/>
              <a:t> of Information.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Variable information </a:t>
            </a:r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complete</a:t>
            </a:r>
            <a:r>
              <a:rPr lang="fr-FR" dirty="0"/>
              <a:t> a </a:t>
            </a:r>
            <a:r>
              <a:rPr lang="fr-FR" dirty="0" err="1"/>
              <a:t>task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</a:t>
            </a:r>
            <a:r>
              <a:rPr lang="fr-FR" dirty="0" err="1"/>
              <a:t>simultaneously</a:t>
            </a:r>
            <a:r>
              <a:rPr lang="fr-FR" dirty="0"/>
              <a:t> in adjacent </a:t>
            </a:r>
            <a:r>
              <a:rPr lang="fr-FR" dirty="0" err="1"/>
              <a:t>windows</a:t>
            </a:r>
            <a:r>
              <a:rPr lang="fr-FR" dirty="0"/>
              <a:t>. </a:t>
            </a:r>
          </a:p>
          <a:p>
            <a:pPr marL="914400" lvl="2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 err="1"/>
              <a:t>Sequential</a:t>
            </a:r>
            <a:r>
              <a:rPr lang="fr-FR" b="1" dirty="0"/>
              <a:t> </a:t>
            </a:r>
            <a:r>
              <a:rPr lang="fr-FR" b="1" dirty="0" err="1"/>
              <a:t>Presentation</a:t>
            </a:r>
            <a:r>
              <a:rPr lang="fr-FR" b="1" dirty="0"/>
              <a:t> of Levels or </a:t>
            </a:r>
            <a:r>
              <a:rPr lang="fr-FR" b="1" dirty="0" err="1"/>
              <a:t>Kinds</a:t>
            </a:r>
            <a:r>
              <a:rPr lang="fr-FR" b="1" dirty="0"/>
              <a:t> of Information.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/>
              <a:t>Steps</a:t>
            </a:r>
            <a:r>
              <a:rPr lang="fr-FR" dirty="0"/>
              <a:t> to </a:t>
            </a:r>
            <a:r>
              <a:rPr lang="fr-FR" dirty="0" err="1"/>
              <a:t>accomplish</a:t>
            </a:r>
            <a:r>
              <a:rPr lang="fr-FR" dirty="0"/>
              <a:t> a </a:t>
            </a:r>
            <a:r>
              <a:rPr lang="fr-FR" dirty="0" err="1"/>
              <a:t>task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sequentially</a:t>
            </a:r>
            <a:r>
              <a:rPr lang="fr-FR" dirty="0"/>
              <a:t> </a:t>
            </a:r>
            <a:r>
              <a:rPr lang="fr-FR" dirty="0" err="1"/>
              <a:t>presented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Key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remain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, but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appear</a:t>
            </a:r>
            <a:r>
              <a:rPr lang="fr-FR" dirty="0"/>
              <a:t> and </a:t>
            </a:r>
            <a:r>
              <a:rPr lang="fr-FR" dirty="0" err="1"/>
              <a:t>disappear</a:t>
            </a:r>
            <a:r>
              <a:rPr lang="fr-FR" dirty="0"/>
              <a:t> as </a:t>
            </a:r>
            <a:r>
              <a:rPr lang="fr-FR" dirty="0" err="1"/>
              <a:t>necessary</a:t>
            </a:r>
            <a:r>
              <a:rPr lang="fr-FR" dirty="0"/>
              <a:t>.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fr-FR" dirty="0"/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103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FE45-78E7-45DC-8FB2-9CC8DDE3D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835"/>
            <a:ext cx="10515600" cy="5660128"/>
          </a:xfrm>
        </p:spPr>
        <p:txBody>
          <a:bodyPr/>
          <a:lstStyle/>
          <a:p>
            <a:r>
              <a:rPr lang="fr-FR" dirty="0"/>
              <a:t>Use for </a:t>
            </a:r>
            <a:r>
              <a:rPr lang="fr-FR" dirty="0" err="1"/>
              <a:t>presenting</a:t>
            </a:r>
            <a:r>
              <a:rPr lang="fr-FR" dirty="0"/>
              <a:t> the </a:t>
            </a:r>
            <a:r>
              <a:rPr lang="fr-FR" dirty="0" err="1"/>
              <a:t>complete</a:t>
            </a:r>
            <a:r>
              <a:rPr lang="fr-FR" dirty="0"/>
              <a:t> set of </a:t>
            </a:r>
            <a:r>
              <a:rPr lang="fr-FR" dirty="0" err="1"/>
              <a:t>properties</a:t>
            </a:r>
            <a:r>
              <a:rPr lang="fr-FR" dirty="0"/>
              <a:t> for an </a:t>
            </a:r>
            <a:r>
              <a:rPr lang="fr-FR" dirty="0" err="1"/>
              <a:t>object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 err="1"/>
              <a:t>Categorize</a:t>
            </a:r>
            <a:r>
              <a:rPr lang="fr-FR" dirty="0"/>
              <a:t> and group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 pages, as </a:t>
            </a:r>
            <a:r>
              <a:rPr lang="fr-FR" dirty="0" err="1"/>
              <a:t>necessary</a:t>
            </a:r>
            <a:r>
              <a:rPr lang="fr-FR" dirty="0"/>
              <a:t>.</a:t>
            </a:r>
          </a:p>
          <a:p>
            <a:r>
              <a:rPr lang="fr-FR" dirty="0"/>
              <a:t>Command buttons to </a:t>
            </a:r>
            <a:r>
              <a:rPr lang="fr-FR" dirty="0" err="1"/>
              <a:t>include</a:t>
            </a:r>
            <a:r>
              <a:rPr lang="fr-FR" dirty="0"/>
              <a:t>:</a:t>
            </a:r>
            <a:endParaRPr lang="en-IN" sz="2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OK.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Cancel.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Apply.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Reset.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Others</a:t>
            </a:r>
            <a:r>
              <a:rPr lang="fr-FR" dirty="0"/>
              <a:t> as </a:t>
            </a:r>
            <a:r>
              <a:rPr lang="fr-FR" dirty="0" err="1"/>
              <a:t>necessary</a:t>
            </a:r>
            <a:r>
              <a:rPr lang="fr-FR" dirty="0"/>
              <a:t>.</a:t>
            </a:r>
            <a:endParaRPr lang="en-IN" sz="2200" dirty="0"/>
          </a:p>
          <a:p>
            <a:r>
              <a:rPr lang="fr-FR" dirty="0"/>
              <a:t>For single </a:t>
            </a:r>
            <a:r>
              <a:rPr lang="fr-FR" dirty="0" err="1"/>
              <a:t>property</a:t>
            </a:r>
            <a:r>
              <a:rPr lang="fr-FR" dirty="0"/>
              <a:t> </a:t>
            </a:r>
            <a:r>
              <a:rPr lang="fr-FR" dirty="0" err="1"/>
              <a:t>sheets</a:t>
            </a:r>
            <a:r>
              <a:rPr lang="fr-FR" dirty="0"/>
              <a:t>, place the </a:t>
            </a:r>
            <a:r>
              <a:rPr lang="fr-FR" dirty="0" err="1"/>
              <a:t>commands</a:t>
            </a:r>
            <a:r>
              <a:rPr lang="fr-FR" dirty="0"/>
              <a:t> on the </a:t>
            </a:r>
            <a:r>
              <a:rPr lang="fr-FR" dirty="0" err="1"/>
              <a:t>sheet</a:t>
            </a:r>
            <a:r>
              <a:rPr lang="fr-FR" dirty="0"/>
              <a:t>.</a:t>
            </a:r>
            <a:endParaRPr lang="en-IN" sz="2600" dirty="0"/>
          </a:p>
          <a:p>
            <a:r>
              <a:rPr lang="fr-FR" dirty="0"/>
              <a:t>For </a:t>
            </a:r>
            <a:r>
              <a:rPr lang="fr-FR" dirty="0" err="1"/>
              <a:t>tabbed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 pages, place the </a:t>
            </a:r>
            <a:r>
              <a:rPr lang="fr-FR" dirty="0" err="1"/>
              <a:t>commands</a:t>
            </a:r>
            <a:r>
              <a:rPr lang="fr-FR" dirty="0"/>
              <a:t> </a:t>
            </a:r>
            <a:r>
              <a:rPr lang="fr-FR" dirty="0" err="1"/>
              <a:t>outside</a:t>
            </a:r>
            <a:r>
              <a:rPr lang="fr-FR" dirty="0"/>
              <a:t> the </a:t>
            </a:r>
            <a:r>
              <a:rPr lang="fr-FR" dirty="0" err="1"/>
              <a:t>tabbed</a:t>
            </a:r>
            <a:r>
              <a:rPr lang="fr-FR" dirty="0"/>
              <a:t> pages.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024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D68A-63D0-4813-BCEE-D71A53B1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33624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/>
              <a:t>Property</a:t>
            </a:r>
            <a:r>
              <a:rPr lang="fr-FR" b="1" dirty="0"/>
              <a:t> </a:t>
            </a:r>
            <a:r>
              <a:rPr lang="fr-FR" b="1" dirty="0" err="1"/>
              <a:t>Inspectors</a:t>
            </a:r>
            <a:r>
              <a:rPr lang="fr-FR" b="1" dirty="0"/>
              <a:t>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lvl="0"/>
            <a:r>
              <a:rPr lang="fr-FR" dirty="0"/>
              <a:t>Use for </a:t>
            </a:r>
            <a:r>
              <a:rPr lang="fr-FR" dirty="0" err="1"/>
              <a:t>displaying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or </a:t>
            </a:r>
            <a:r>
              <a:rPr lang="fr-FR" dirty="0" err="1"/>
              <a:t>frequently</a:t>
            </a:r>
            <a:r>
              <a:rPr lang="fr-FR" dirty="0"/>
              <a:t> </a:t>
            </a:r>
            <a:r>
              <a:rPr lang="fr-FR" dirty="0" err="1"/>
              <a:t>accessed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.</a:t>
            </a:r>
            <a:endParaRPr lang="en-IN" dirty="0"/>
          </a:p>
          <a:p>
            <a:r>
              <a:rPr lang="fr-FR" dirty="0" err="1"/>
              <a:t>Make</a:t>
            </a:r>
            <a:r>
              <a:rPr lang="fr-FR" dirty="0"/>
              <a:t> changes </a:t>
            </a:r>
            <a:r>
              <a:rPr lang="fr-FR" dirty="0" err="1"/>
              <a:t>dynamically</a:t>
            </a:r>
            <a:r>
              <a:rPr lang="fr-FR" dirty="0"/>
              <a:t>.</a:t>
            </a:r>
            <a:endParaRPr lang="en-IN" b="1" dirty="0"/>
          </a:p>
          <a:p>
            <a:endParaRPr lang="en-IN" dirty="0"/>
          </a:p>
        </p:txBody>
      </p:sp>
      <p:pic>
        <p:nvPicPr>
          <p:cNvPr id="4" name="image51.jpeg">
            <a:extLst>
              <a:ext uri="{FF2B5EF4-FFF2-40B4-BE49-F238E27FC236}">
                <a16:creationId xmlns:a16="http://schemas.microsoft.com/office/drawing/2014/main" id="{2F2055CA-9073-498A-BBFD-78DD659EDC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1913" y="1378020"/>
            <a:ext cx="3525078" cy="8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07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1D90-B580-4D4D-A28C-6E36F3E2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5686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 err="1"/>
              <a:t>Dialog</a:t>
            </a:r>
            <a:r>
              <a:rPr lang="fr-FR" b="1" dirty="0"/>
              <a:t> Boxes: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r>
              <a:rPr lang="fr-FR" dirty="0"/>
              <a:t>Use for </a:t>
            </a:r>
            <a:r>
              <a:rPr lang="fr-FR" dirty="0" err="1"/>
              <a:t>presenting</a:t>
            </a:r>
            <a:r>
              <a:rPr lang="fr-FR" dirty="0"/>
              <a:t> brief messages.</a:t>
            </a:r>
            <a:endParaRPr lang="en-IN" sz="2400" dirty="0"/>
          </a:p>
          <a:p>
            <a:r>
              <a:rPr lang="fr-FR" dirty="0"/>
              <a:t>Use for </a:t>
            </a:r>
            <a:r>
              <a:rPr lang="fr-FR" dirty="0" err="1"/>
              <a:t>requesting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, transient actions.</a:t>
            </a:r>
            <a:endParaRPr lang="en-IN" sz="2400" dirty="0"/>
          </a:p>
          <a:p>
            <a:r>
              <a:rPr lang="fr-FR" dirty="0"/>
              <a:t>Use for </a:t>
            </a:r>
            <a:r>
              <a:rPr lang="fr-FR" dirty="0" err="1"/>
              <a:t>performing</a:t>
            </a:r>
            <a:r>
              <a:rPr lang="fr-FR" dirty="0"/>
              <a:t> actions </a:t>
            </a:r>
            <a:r>
              <a:rPr lang="fr-FR" dirty="0" err="1"/>
              <a:t>that</a:t>
            </a:r>
            <a:r>
              <a:rPr lang="fr-FR" dirty="0"/>
              <a:t>: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Take</a:t>
            </a:r>
            <a:r>
              <a:rPr lang="fr-FR" dirty="0"/>
              <a:t> a short time to </a:t>
            </a:r>
            <a:r>
              <a:rPr lang="fr-FR" dirty="0" err="1"/>
              <a:t>complete</a:t>
            </a:r>
            <a:r>
              <a:rPr lang="fr-FR" dirty="0"/>
              <a:t>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Are not </a:t>
            </a:r>
            <a:r>
              <a:rPr lang="fr-FR" dirty="0" err="1"/>
              <a:t>frequently</a:t>
            </a:r>
            <a:r>
              <a:rPr lang="fr-FR" dirty="0"/>
              <a:t> </a:t>
            </a:r>
            <a:r>
              <a:rPr lang="fr-FR" dirty="0" err="1"/>
              <a:t>changed</a:t>
            </a:r>
            <a:r>
              <a:rPr lang="fr-FR" dirty="0"/>
              <a:t>.</a:t>
            </a:r>
            <a:endParaRPr lang="en-IN" sz="2200" dirty="0"/>
          </a:p>
          <a:p>
            <a:r>
              <a:rPr lang="fr-FR" dirty="0"/>
              <a:t>Command buttons to </a:t>
            </a:r>
            <a:r>
              <a:rPr lang="fr-FR" dirty="0" err="1"/>
              <a:t>include</a:t>
            </a:r>
            <a:r>
              <a:rPr lang="fr-FR" dirty="0"/>
              <a:t>: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OK.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Cancel.</a:t>
            </a:r>
            <a:endParaRPr lang="en-IN" sz="2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err="1"/>
              <a:t>Others</a:t>
            </a:r>
            <a:r>
              <a:rPr lang="fr-FR" dirty="0"/>
              <a:t> as </a:t>
            </a:r>
            <a:r>
              <a:rPr lang="fr-FR" dirty="0" err="1"/>
              <a:t>necessary</a:t>
            </a:r>
            <a:r>
              <a:rPr lang="fr-FR" dirty="0"/>
              <a:t>.</a:t>
            </a:r>
            <a:endParaRPr lang="en-IN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image49.png">
            <a:extLst>
              <a:ext uri="{FF2B5EF4-FFF2-40B4-BE49-F238E27FC236}">
                <a16:creationId xmlns:a16="http://schemas.microsoft.com/office/drawing/2014/main" id="{33BA2828-8F30-4704-B5CE-8DE4944131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4031" y="583095"/>
            <a:ext cx="51054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61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CAB6-315E-4CDA-8D54-2C9208562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dirty="0"/>
              <a:t>Message Boxes: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r>
              <a:rPr lang="fr-FR" dirty="0"/>
              <a:t>Use for </a:t>
            </a:r>
            <a:r>
              <a:rPr lang="fr-FR" dirty="0" err="1"/>
              <a:t>displaying</a:t>
            </a:r>
            <a:r>
              <a:rPr lang="fr-FR" dirty="0"/>
              <a:t> a message about a </a:t>
            </a:r>
            <a:r>
              <a:rPr lang="fr-FR" dirty="0" err="1"/>
              <a:t>particular</a:t>
            </a:r>
            <a:r>
              <a:rPr lang="fr-FR" dirty="0"/>
              <a:t> situation or condition.</a:t>
            </a:r>
            <a:endParaRPr lang="en-IN" sz="2400" dirty="0"/>
          </a:p>
          <a:p>
            <a:r>
              <a:rPr lang="fr-FR" dirty="0"/>
              <a:t>Command buttons to </a:t>
            </a:r>
            <a:r>
              <a:rPr lang="fr-FR" dirty="0" err="1"/>
              <a:t>include</a:t>
            </a:r>
            <a:r>
              <a:rPr lang="fr-FR" dirty="0"/>
              <a:t>: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OK.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Cancel.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Help.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Yes and No.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Stop.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Buttons to correct the action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caused</a:t>
            </a:r>
            <a:r>
              <a:rPr lang="fr-FR" dirty="0"/>
              <a:t> the message box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.</a:t>
            </a:r>
            <a:endParaRPr lang="en-IN" sz="2000" dirty="0"/>
          </a:p>
          <a:p>
            <a:r>
              <a:rPr lang="fr-FR" dirty="0"/>
              <a:t>Enable the </a:t>
            </a:r>
            <a:r>
              <a:rPr lang="fr-FR" dirty="0" err="1"/>
              <a:t>title</a:t>
            </a:r>
            <a:r>
              <a:rPr lang="fr-FR" dirty="0"/>
              <a:t> bar close box </a:t>
            </a:r>
            <a:r>
              <a:rPr lang="fr-FR" dirty="0" err="1"/>
              <a:t>only</a:t>
            </a:r>
            <a:r>
              <a:rPr lang="fr-FR" dirty="0"/>
              <a:t> if the message </a:t>
            </a:r>
            <a:r>
              <a:rPr lang="fr-FR" dirty="0" err="1"/>
              <a:t>includes</a:t>
            </a:r>
            <a:r>
              <a:rPr lang="fr-FR" dirty="0"/>
              <a:t> a cancel </a:t>
            </a:r>
            <a:r>
              <a:rPr lang="fr-FR" dirty="0" err="1"/>
              <a:t>button</a:t>
            </a:r>
            <a:r>
              <a:rPr lang="fr-FR" dirty="0"/>
              <a:t>.</a:t>
            </a:r>
            <a:endParaRPr lang="en-IN" sz="2400" dirty="0"/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  <p:pic>
        <p:nvPicPr>
          <p:cNvPr id="4" name="image52.png">
            <a:extLst>
              <a:ext uri="{FF2B5EF4-FFF2-40B4-BE49-F238E27FC236}">
                <a16:creationId xmlns:a16="http://schemas.microsoft.com/office/drawing/2014/main" id="{47B13633-0562-4D94-887D-1B588F2AA77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478" y="1165129"/>
            <a:ext cx="5597884" cy="119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77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F110-8F87-40BB-AE7B-C1820713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Palette Windows:</a:t>
            </a:r>
            <a:endParaRPr lang="fr-FR" dirty="0"/>
          </a:p>
          <a:p>
            <a:r>
              <a:rPr lang="fr-FR" dirty="0"/>
              <a:t>Use to </a:t>
            </a:r>
            <a:r>
              <a:rPr lang="fr-FR" dirty="0" err="1"/>
              <a:t>present</a:t>
            </a:r>
            <a:r>
              <a:rPr lang="fr-FR" dirty="0"/>
              <a:t> a set of </a:t>
            </a:r>
            <a:r>
              <a:rPr lang="fr-FR" dirty="0" err="1"/>
              <a:t>controls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Design as </a:t>
            </a:r>
            <a:r>
              <a:rPr lang="fr-FR" dirty="0" err="1"/>
              <a:t>resizable</a:t>
            </a:r>
            <a:r>
              <a:rPr lang="fr-FR" dirty="0"/>
              <a:t>.</a:t>
            </a:r>
            <a:endParaRPr lang="en-IN" sz="2400" dirty="0"/>
          </a:p>
          <a:p>
            <a:endParaRPr lang="en-IN" dirty="0"/>
          </a:p>
        </p:txBody>
      </p:sp>
      <p:pic>
        <p:nvPicPr>
          <p:cNvPr id="4" name="image53.jpeg">
            <a:extLst>
              <a:ext uri="{FF2B5EF4-FFF2-40B4-BE49-F238E27FC236}">
                <a16:creationId xmlns:a16="http://schemas.microsoft.com/office/drawing/2014/main" id="{1379E5A8-39DA-4AF8-8CE9-0400CB5209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9323" y="2472903"/>
            <a:ext cx="1607338" cy="19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D9EE-8B9F-4A75-A4A9-EC6FF6CC1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Pop-up Windows:</a:t>
            </a:r>
            <a:endParaRPr lang="en-IN" b="1" dirty="0"/>
          </a:p>
          <a:p>
            <a:r>
              <a:rPr lang="fr-FR" dirty="0"/>
              <a:t>Use pop-up </a:t>
            </a:r>
            <a:r>
              <a:rPr lang="fr-FR" dirty="0" err="1"/>
              <a:t>windows</a:t>
            </a:r>
            <a:r>
              <a:rPr lang="fr-FR" dirty="0"/>
              <a:t> to display:</a:t>
            </a:r>
            <a:endParaRPr lang="en-IN" sz="2400" dirty="0"/>
          </a:p>
          <a:p>
            <a:pPr lvl="1"/>
            <a:r>
              <a:rPr lang="fr-FR" dirty="0" err="1"/>
              <a:t>Additional</a:t>
            </a:r>
            <a:r>
              <a:rPr lang="fr-FR" dirty="0"/>
              <a:t> information.</a:t>
            </a:r>
            <a:endParaRPr lang="en-IN" sz="2000" dirty="0"/>
          </a:p>
          <a:p>
            <a:pPr lvl="1"/>
            <a:r>
              <a:rPr lang="fr-FR" dirty="0" err="1"/>
              <a:t>Textual</a:t>
            </a:r>
            <a:r>
              <a:rPr lang="fr-FR" dirty="0"/>
              <a:t> labels for </a:t>
            </a:r>
            <a:r>
              <a:rPr lang="fr-FR" dirty="0" err="1"/>
              <a:t>graphical</a:t>
            </a:r>
            <a:r>
              <a:rPr lang="fr-FR" dirty="0"/>
              <a:t> </a:t>
            </a:r>
            <a:r>
              <a:rPr lang="fr-FR" dirty="0" err="1"/>
              <a:t>controls</a:t>
            </a:r>
            <a:r>
              <a:rPr lang="fr-FR" dirty="0"/>
              <a:t>.</a:t>
            </a:r>
            <a:endParaRPr lang="en-IN" sz="2000" dirty="0"/>
          </a:p>
          <a:p>
            <a:endParaRPr lang="en-IN" dirty="0"/>
          </a:p>
        </p:txBody>
      </p:sp>
      <p:pic>
        <p:nvPicPr>
          <p:cNvPr id="4" name="image54.png">
            <a:extLst>
              <a:ext uri="{FF2B5EF4-FFF2-40B4-BE49-F238E27FC236}">
                <a16:creationId xmlns:a16="http://schemas.microsoft.com/office/drawing/2014/main" id="{CA509995-ECF5-4EE4-B733-FFDA7B722D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9565" y="2739223"/>
            <a:ext cx="2199861" cy="25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A37E8-D646-4C58-A9DB-A21F68D05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312"/>
            <a:ext cx="10515600" cy="598998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fr-FR" b="1" dirty="0"/>
              <a:t>Access to </a:t>
            </a:r>
            <a:r>
              <a:rPr lang="fr-FR" b="1" dirty="0" err="1"/>
              <a:t>Different</a:t>
            </a:r>
            <a:r>
              <a:rPr lang="fr-FR" b="1" dirty="0"/>
              <a:t> Sources of Information.</a:t>
            </a:r>
            <a:r>
              <a:rPr lang="fr-FR" dirty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Independent sources of information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accessed</a:t>
            </a:r>
            <a:r>
              <a:rPr lang="fr-FR" dirty="0"/>
              <a:t> at the </a:t>
            </a:r>
            <a:r>
              <a:rPr lang="fr-FR" dirty="0" err="1"/>
              <a:t>same</a:t>
            </a:r>
            <a:r>
              <a:rPr lang="fr-FR" dirty="0"/>
              <a:t> time.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 err="1"/>
              <a:t>Combining</a:t>
            </a:r>
            <a:r>
              <a:rPr lang="fr-FR" b="1" dirty="0"/>
              <a:t> Multiple Sources of Information.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documents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reviewed</a:t>
            </a:r>
            <a:r>
              <a:rPr lang="fr-FR" dirty="0"/>
              <a:t> and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one.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 err="1"/>
              <a:t>Performing</a:t>
            </a:r>
            <a:r>
              <a:rPr lang="fr-FR" b="1" dirty="0"/>
              <a:t> More </a:t>
            </a:r>
            <a:r>
              <a:rPr lang="fr-FR" b="1" dirty="0" err="1"/>
              <a:t>Than</a:t>
            </a:r>
            <a:r>
              <a:rPr lang="fr-FR" b="1" dirty="0"/>
              <a:t> One </a:t>
            </a:r>
            <a:r>
              <a:rPr lang="fr-FR" b="1" dirty="0" err="1"/>
              <a:t>Task</a:t>
            </a:r>
            <a:r>
              <a:rPr lang="fr-FR" b="1" dirty="0"/>
              <a:t>.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waiting</a:t>
            </a:r>
            <a:r>
              <a:rPr lang="fr-FR" dirty="0"/>
              <a:t> for a long,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procedure</a:t>
            </a:r>
            <a:r>
              <a:rPr lang="fr-FR" dirty="0"/>
              <a:t> to finish, </a:t>
            </a:r>
            <a:r>
              <a:rPr lang="fr-FR" dirty="0" err="1"/>
              <a:t>another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/>
              <a:t>Tasks</a:t>
            </a:r>
            <a:r>
              <a:rPr lang="fr-FR" dirty="0"/>
              <a:t> of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priority</a:t>
            </a:r>
            <a:r>
              <a:rPr lang="fr-FR" dirty="0"/>
              <a:t> can </a:t>
            </a:r>
            <a:r>
              <a:rPr lang="fr-FR" dirty="0" err="1"/>
              <a:t>interrupt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important </a:t>
            </a:r>
            <a:r>
              <a:rPr lang="fr-FR" dirty="0" err="1"/>
              <a:t>ones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the </a:t>
            </a:r>
            <a:r>
              <a:rPr lang="fr-FR" dirty="0" err="1"/>
              <a:t>interrupted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preceded</a:t>
            </a:r>
            <a:r>
              <a:rPr lang="fr-FR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 err="1"/>
              <a:t>Reminding</a:t>
            </a:r>
            <a:r>
              <a:rPr lang="fr-FR" b="1" dirty="0"/>
              <a:t>.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It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remainder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messages or popup or menus.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/>
              <a:t>Multiple </a:t>
            </a:r>
            <a:r>
              <a:rPr lang="fr-FR" b="1" dirty="0" err="1"/>
              <a:t>Representations</a:t>
            </a:r>
            <a:r>
              <a:rPr lang="fr-FR" b="1" dirty="0"/>
              <a:t> of the </a:t>
            </a:r>
            <a:r>
              <a:rPr lang="fr-FR" b="1" dirty="0" err="1"/>
              <a:t>Same</a:t>
            </a:r>
            <a:r>
              <a:rPr lang="fr-FR" b="1" dirty="0"/>
              <a:t> </a:t>
            </a:r>
            <a:r>
              <a:rPr lang="fr-FR" b="1" dirty="0" err="1"/>
              <a:t>Task</a:t>
            </a:r>
            <a:r>
              <a:rPr lang="fr-FR" b="1" dirty="0"/>
              <a:t>.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represented</a:t>
            </a:r>
            <a:r>
              <a:rPr lang="fr-FR" dirty="0"/>
              <a:t> in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in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65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AE52-69F2-45B0-BF07-44D589BF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2. </a:t>
            </a:r>
            <a:r>
              <a:rPr lang="fr-FR" b="1" dirty="0" err="1"/>
              <a:t>Constraints</a:t>
            </a:r>
            <a:r>
              <a:rPr lang="fr-FR" b="1" dirty="0"/>
              <a:t> in </a:t>
            </a:r>
            <a:r>
              <a:rPr lang="fr-FR" b="1" dirty="0" err="1"/>
              <a:t>Window</a:t>
            </a:r>
            <a:r>
              <a:rPr lang="fr-FR" b="1" dirty="0"/>
              <a:t> System Design:</a:t>
            </a:r>
          </a:p>
          <a:p>
            <a:r>
              <a:rPr lang="fr-FR" dirty="0" err="1"/>
              <a:t>Historically</a:t>
            </a:r>
            <a:r>
              <a:rPr lang="fr-FR" dirty="0"/>
              <a:t>, system </a:t>
            </a:r>
            <a:r>
              <a:rPr lang="fr-FR" dirty="0" err="1"/>
              <a:t>developers</a:t>
            </a:r>
            <a:r>
              <a:rPr lang="fr-FR" dirty="0"/>
              <a:t> have been </a:t>
            </a:r>
            <a:r>
              <a:rPr lang="fr-FR" dirty="0" err="1"/>
              <a:t>much</a:t>
            </a:r>
            <a:r>
              <a:rPr lang="fr-FR" dirty="0"/>
              <a:t> more </a:t>
            </a:r>
            <a:r>
              <a:rPr lang="fr-FR" dirty="0" err="1"/>
              <a:t>interested</a:t>
            </a:r>
            <a:r>
              <a:rPr lang="fr-FR" dirty="0"/>
              <a:t> in </a:t>
            </a:r>
            <a:r>
              <a:rPr lang="fr-FR" dirty="0" err="1"/>
              <a:t>solving</a:t>
            </a:r>
            <a:r>
              <a:rPr lang="fr-FR" dirty="0"/>
              <a:t> hardware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in user </a:t>
            </a:r>
            <a:r>
              <a:rPr lang="fr-FR" dirty="0" err="1"/>
              <a:t>considerations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This </a:t>
            </a:r>
            <a:r>
              <a:rPr lang="fr-FR" dirty="0" err="1"/>
              <a:t>lack</a:t>
            </a:r>
            <a:r>
              <a:rPr lang="fr-FR" dirty="0"/>
              <a:t> of guidelines </a:t>
            </a:r>
            <a:r>
              <a:rPr lang="fr-FR" dirty="0" err="1"/>
              <a:t>makes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difficult</a:t>
            </a:r>
            <a:r>
              <a:rPr lang="fr-FR" dirty="0"/>
              <a:t> to </a:t>
            </a:r>
            <a:r>
              <a:rPr lang="fr-FR" dirty="0" err="1"/>
              <a:t>develop</a:t>
            </a:r>
            <a:r>
              <a:rPr lang="fr-FR" dirty="0"/>
              <a:t> acceptable and </a:t>
            </a:r>
            <a:r>
              <a:rPr lang="fr-FR" dirty="0" err="1"/>
              <a:t>agreeable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standards.</a:t>
            </a:r>
            <a:endParaRPr lang="en-IN" sz="2400" dirty="0"/>
          </a:p>
          <a:p>
            <a:r>
              <a:rPr lang="fr-FR" dirty="0"/>
              <a:t>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developers</a:t>
            </a:r>
            <a:r>
              <a:rPr lang="fr-FR" dirty="0"/>
              <a:t> of new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new variation </a:t>
            </a:r>
            <a:r>
              <a:rPr lang="fr-FR" dirty="0" err="1"/>
              <a:t>each</a:t>
            </a:r>
            <a:r>
              <a:rPr lang="fr-FR" dirty="0"/>
              <a:t> time </a:t>
            </a:r>
            <a:r>
              <a:rPr lang="fr-FR" dirty="0" err="1"/>
              <a:t>they</a:t>
            </a:r>
            <a:r>
              <a:rPr lang="fr-FR" dirty="0"/>
              <a:t> design a </a:t>
            </a:r>
            <a:r>
              <a:rPr lang="fr-FR" dirty="0" err="1"/>
              <a:t>product</a:t>
            </a:r>
            <a:r>
              <a:rPr lang="fr-FR" dirty="0"/>
              <a:t>, and </a:t>
            </a:r>
            <a:r>
              <a:rPr lang="fr-FR" dirty="0" err="1"/>
              <a:t>users</a:t>
            </a:r>
            <a:r>
              <a:rPr lang="fr-FR" dirty="0"/>
              <a:t> must </a:t>
            </a:r>
            <a:r>
              <a:rPr lang="fr-FR" dirty="0" err="1"/>
              <a:t>cope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new interface </a:t>
            </a:r>
            <a:r>
              <a:rPr lang="fr-FR" dirty="0" err="1"/>
              <a:t>each</a:t>
            </a:r>
            <a:r>
              <a:rPr lang="fr-FR" dirty="0"/>
              <a:t> time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encounter</a:t>
            </a:r>
            <a:r>
              <a:rPr lang="fr-FR" dirty="0"/>
              <a:t> a new </a:t>
            </a:r>
            <a:r>
              <a:rPr lang="fr-FR" dirty="0" err="1"/>
              <a:t>windowing</a:t>
            </a:r>
            <a:r>
              <a:rPr lang="fr-FR" dirty="0"/>
              <a:t> system.</a:t>
            </a:r>
            <a:endParaRPr lang="en-IN" sz="2400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1263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32AE-743E-4BC2-BAD3-AEAD7FF2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COMPONENTS OF A WINDOW: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929B-F523-46E4-AE9A-81BFD3FF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1. Frame:</a:t>
            </a:r>
          </a:p>
          <a:p>
            <a:r>
              <a:rPr lang="fr-FR" dirty="0"/>
              <a:t>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a frame or border to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boundaries</a:t>
            </a:r>
            <a:r>
              <a:rPr lang="fr-FR" dirty="0"/>
              <a:t> and </a:t>
            </a:r>
            <a:r>
              <a:rPr lang="fr-FR" dirty="0" err="1"/>
              <a:t>distinguish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</a:p>
          <a:p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rectangular</a:t>
            </a:r>
            <a:r>
              <a:rPr lang="fr-FR" dirty="0"/>
              <a:t> in </a:t>
            </a:r>
            <a:r>
              <a:rPr lang="fr-FR" dirty="0" err="1"/>
              <a:t>shape</a:t>
            </a:r>
            <a:r>
              <a:rPr lang="fr-FR" dirty="0"/>
              <a:t> but </a:t>
            </a:r>
            <a:r>
              <a:rPr lang="fr-FR" dirty="0" err="1"/>
              <a:t>need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rectangular</a:t>
            </a:r>
            <a:r>
              <a:rPr lang="fr-FR" dirty="0"/>
              <a:t>.</a:t>
            </a:r>
            <a:endParaRPr lang="en-IN" dirty="0"/>
          </a:p>
          <a:p>
            <a:endParaRPr lang="en-IN" b="1" dirty="0"/>
          </a:p>
          <a:p>
            <a:pPr marL="0" indent="0">
              <a:buNone/>
            </a:pPr>
            <a:r>
              <a:rPr lang="fr-FR" b="1" dirty="0"/>
              <a:t>2. </a:t>
            </a:r>
            <a:r>
              <a:rPr lang="fr-FR" b="1" dirty="0" err="1"/>
              <a:t>Title</a:t>
            </a:r>
            <a:r>
              <a:rPr lang="fr-FR" b="1" dirty="0"/>
              <a:t> Bar</a:t>
            </a:r>
            <a:r>
              <a:rPr lang="en-IN" b="1" dirty="0"/>
              <a:t>:</a:t>
            </a:r>
          </a:p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bar </a:t>
            </a:r>
            <a:r>
              <a:rPr lang="fr-FR" dirty="0" err="1"/>
              <a:t>is</a:t>
            </a:r>
            <a:r>
              <a:rPr lang="fr-FR" dirty="0"/>
              <a:t> the top </a:t>
            </a:r>
            <a:r>
              <a:rPr lang="fr-FR" dirty="0" err="1"/>
              <a:t>edge</a:t>
            </a:r>
            <a:r>
              <a:rPr lang="fr-FR" dirty="0"/>
              <a:t> of the </a:t>
            </a:r>
            <a:r>
              <a:rPr lang="fr-FR" dirty="0" err="1"/>
              <a:t>window</a:t>
            </a:r>
            <a:r>
              <a:rPr lang="fr-FR" dirty="0"/>
              <a:t>, </a:t>
            </a:r>
            <a:r>
              <a:rPr lang="fr-FR" dirty="0" err="1"/>
              <a:t>inside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border and </a:t>
            </a:r>
            <a:r>
              <a:rPr lang="fr-FR" dirty="0" err="1"/>
              <a:t>extending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entire</a:t>
            </a:r>
            <a:r>
              <a:rPr lang="fr-FR" dirty="0"/>
              <a:t> </a:t>
            </a:r>
            <a:r>
              <a:rPr lang="fr-FR" dirty="0" err="1"/>
              <a:t>width</a:t>
            </a:r>
            <a:r>
              <a:rPr lang="fr-FR" dirty="0"/>
              <a:t>.</a:t>
            </a:r>
            <a:endParaRPr lang="en-IN" sz="2400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0597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F6D7-AE3F-4503-A5F5-490489FC7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/>
          <a:lstStyle/>
          <a:p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referred</a:t>
            </a:r>
            <a:r>
              <a:rPr lang="fr-FR" dirty="0"/>
              <a:t> as the </a:t>
            </a:r>
            <a:r>
              <a:rPr lang="fr-FR" i="1" dirty="0" err="1"/>
              <a:t>caption</a:t>
            </a:r>
            <a:r>
              <a:rPr lang="fr-FR" i="1" dirty="0"/>
              <a:t>, </a:t>
            </a:r>
            <a:r>
              <a:rPr lang="fr-FR" i="1" dirty="0" err="1"/>
              <a:t>caption</a:t>
            </a:r>
            <a:r>
              <a:rPr lang="fr-FR" i="1" dirty="0"/>
              <a:t> bar, </a:t>
            </a:r>
            <a:r>
              <a:rPr lang="fr-FR" dirty="0"/>
              <a:t>or</a:t>
            </a:r>
            <a:r>
              <a:rPr lang="en-IN" sz="2400" dirty="0"/>
              <a:t> </a:t>
            </a:r>
            <a:r>
              <a:rPr lang="fr-FR" i="1" dirty="0" err="1"/>
              <a:t>title</a:t>
            </a:r>
            <a:r>
              <a:rPr lang="fr-FR" i="1" dirty="0"/>
              <a:t> area </a:t>
            </a:r>
            <a:r>
              <a:rPr lang="fr-FR" dirty="0"/>
              <a:t>by </a:t>
            </a:r>
            <a:r>
              <a:rPr lang="fr-FR" dirty="0" err="1"/>
              <a:t>some</a:t>
            </a:r>
            <a:r>
              <a:rPr lang="fr-FR" dirty="0"/>
              <a:t> platforms.</a:t>
            </a:r>
            <a:endParaRPr lang="en-IN" sz="2400" dirty="0"/>
          </a:p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bar </a:t>
            </a:r>
            <a:r>
              <a:rPr lang="fr-FR" dirty="0" err="1"/>
              <a:t>contains</a:t>
            </a:r>
            <a:r>
              <a:rPr lang="fr-FR" dirty="0"/>
              <a:t> a descriptive </a:t>
            </a:r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identifying</a:t>
            </a:r>
            <a:r>
              <a:rPr lang="fr-FR" dirty="0"/>
              <a:t> the </a:t>
            </a:r>
            <a:r>
              <a:rPr lang="fr-FR" dirty="0" err="1"/>
              <a:t>purpose</a:t>
            </a:r>
            <a:r>
              <a:rPr lang="fr-FR" dirty="0"/>
              <a:t> or content of the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sz="2400" dirty="0"/>
          </a:p>
          <a:p>
            <a:endParaRPr lang="en-IN" dirty="0"/>
          </a:p>
          <a:p>
            <a:pPr marL="0" indent="0">
              <a:buNone/>
            </a:pPr>
            <a:r>
              <a:rPr lang="fr-FR" b="1" dirty="0"/>
              <a:t>3. </a:t>
            </a:r>
            <a:r>
              <a:rPr lang="fr-FR" b="1" dirty="0" err="1"/>
              <a:t>Title</a:t>
            </a:r>
            <a:r>
              <a:rPr lang="fr-FR" b="1" dirty="0"/>
              <a:t> bar Icon</a:t>
            </a:r>
            <a:endParaRPr lang="en-IN" b="1" dirty="0"/>
          </a:p>
          <a:p>
            <a:r>
              <a:rPr lang="fr-FR" dirty="0" err="1"/>
              <a:t>Located</a:t>
            </a:r>
            <a:r>
              <a:rPr lang="fr-FR" dirty="0"/>
              <a:t> at the </a:t>
            </a:r>
            <a:r>
              <a:rPr lang="fr-FR" dirty="0" err="1"/>
              <a:t>left</a:t>
            </a:r>
            <a:r>
              <a:rPr lang="fr-FR" dirty="0"/>
              <a:t> corner of the </a:t>
            </a:r>
            <a:r>
              <a:rPr lang="fr-FR" dirty="0" err="1"/>
              <a:t>title</a:t>
            </a:r>
            <a:r>
              <a:rPr lang="fr-FR" dirty="0"/>
              <a:t> bar in a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,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Windows to </a:t>
            </a:r>
            <a:r>
              <a:rPr lang="fr-FR" dirty="0" err="1"/>
              <a:t>retrieve</a:t>
            </a:r>
            <a:r>
              <a:rPr lang="fr-FR" dirty="0"/>
              <a:t> a pull-down menu of </a:t>
            </a:r>
            <a:r>
              <a:rPr lang="fr-FR" dirty="0" err="1"/>
              <a:t>commands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 to the </a:t>
            </a:r>
            <a:r>
              <a:rPr lang="fr-FR" dirty="0" err="1"/>
              <a:t>object</a:t>
            </a:r>
            <a:r>
              <a:rPr lang="fr-FR" dirty="0"/>
              <a:t> in the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0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4468-622F-437E-A380-D3EA5EC63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4. </a:t>
            </a:r>
            <a:r>
              <a:rPr lang="fr-FR" b="1" dirty="0" err="1"/>
              <a:t>Window</a:t>
            </a:r>
            <a:r>
              <a:rPr lang="fr-FR" b="1" dirty="0"/>
              <a:t> </a:t>
            </a:r>
            <a:r>
              <a:rPr lang="fr-FR" b="1" dirty="0" err="1"/>
              <a:t>Sizing</a:t>
            </a:r>
            <a:r>
              <a:rPr lang="fr-FR" b="1" dirty="0"/>
              <a:t> Buttons:</a:t>
            </a:r>
          </a:p>
          <a:p>
            <a:r>
              <a:rPr lang="fr-FR" dirty="0" err="1"/>
              <a:t>Located</a:t>
            </a:r>
            <a:r>
              <a:rPr lang="fr-FR" dirty="0"/>
              <a:t> at the right corner of the </a:t>
            </a:r>
            <a:r>
              <a:rPr lang="fr-FR" dirty="0" err="1"/>
              <a:t>title</a:t>
            </a:r>
            <a:r>
              <a:rPr lang="fr-FR" dirty="0"/>
              <a:t> bar, </a:t>
            </a:r>
            <a:r>
              <a:rPr lang="fr-FR" dirty="0" err="1"/>
              <a:t>these</a:t>
            </a:r>
            <a:r>
              <a:rPr lang="fr-FR" dirty="0"/>
              <a:t> buttons are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manipulate</a:t>
            </a:r>
            <a:r>
              <a:rPr lang="fr-FR" dirty="0"/>
              <a:t> the size of a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dirty="0"/>
          </a:p>
          <a:p>
            <a:r>
              <a:rPr lang="fr-FR" dirty="0"/>
              <a:t>The </a:t>
            </a:r>
            <a:r>
              <a:rPr lang="fr-FR" dirty="0" err="1"/>
              <a:t>leftmost</a:t>
            </a:r>
            <a:r>
              <a:rPr lang="fr-FR" dirty="0"/>
              <a:t> </a:t>
            </a:r>
            <a:r>
              <a:rPr lang="fr-FR" dirty="0" err="1"/>
              <a:t>button</a:t>
            </a:r>
            <a:r>
              <a:rPr lang="fr-FR" dirty="0"/>
              <a:t>, the </a:t>
            </a:r>
            <a:r>
              <a:rPr lang="fr-FR" i="1" dirty="0" err="1"/>
              <a:t>minimize</a:t>
            </a:r>
            <a:r>
              <a:rPr lang="fr-FR" i="1" dirty="0"/>
              <a:t> </a:t>
            </a:r>
            <a:r>
              <a:rPr lang="fr-FR" dirty="0" err="1"/>
              <a:t>button</a:t>
            </a:r>
            <a:r>
              <a:rPr lang="fr-FR" dirty="0"/>
              <a:t>— </a:t>
            </a:r>
            <a:r>
              <a:rPr lang="fr-FR" dirty="0" err="1"/>
              <a:t>inscribed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short horizontal line </a:t>
            </a:r>
            <a:r>
              <a:rPr lang="fr-FR" dirty="0" err="1"/>
              <a:t>toward</a:t>
            </a:r>
            <a:r>
              <a:rPr lang="fr-FR" dirty="0"/>
              <a:t> the </a:t>
            </a:r>
            <a:r>
              <a:rPr lang="fr-FR" dirty="0" err="1"/>
              <a:t>bottom</a:t>
            </a:r>
            <a:r>
              <a:rPr lang="fr-FR" dirty="0"/>
              <a:t> of the </a:t>
            </a:r>
            <a:r>
              <a:rPr lang="fr-FR" dirty="0" err="1"/>
              <a:t>button</a:t>
            </a:r>
            <a:r>
              <a:rPr lang="fr-FR" dirty="0"/>
              <a:t>—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a </a:t>
            </a:r>
            <a:r>
              <a:rPr lang="fr-FR" dirty="0" err="1"/>
              <a:t>window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minimum size, </a:t>
            </a:r>
            <a:r>
              <a:rPr lang="fr-FR" dirty="0" err="1"/>
              <a:t>usually</a:t>
            </a:r>
            <a:r>
              <a:rPr lang="fr-FR" dirty="0"/>
              <a:t> an </a:t>
            </a:r>
            <a:r>
              <a:rPr lang="fr-FR" dirty="0" err="1"/>
              <a:t>icon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i="1" dirty="0" err="1"/>
              <a:t>maximize</a:t>
            </a:r>
            <a:r>
              <a:rPr lang="fr-FR" i="1" dirty="0"/>
              <a:t> </a:t>
            </a:r>
            <a:r>
              <a:rPr lang="fr-FR" dirty="0" err="1"/>
              <a:t>button</a:t>
            </a:r>
            <a:r>
              <a:rPr lang="fr-FR" dirty="0"/>
              <a:t>—</a:t>
            </a:r>
            <a:r>
              <a:rPr lang="fr-FR" dirty="0" err="1"/>
              <a:t>typically</a:t>
            </a:r>
            <a:r>
              <a:rPr lang="fr-FR" dirty="0"/>
              <a:t> </a:t>
            </a:r>
            <a:r>
              <a:rPr lang="fr-FR" dirty="0" err="1"/>
              <a:t>inscribed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large box—</a:t>
            </a:r>
            <a:r>
              <a:rPr lang="fr-FR" dirty="0" err="1"/>
              <a:t>enlarges</a:t>
            </a:r>
            <a:r>
              <a:rPr lang="fr-FR" dirty="0"/>
              <a:t> a </a:t>
            </a:r>
            <a:r>
              <a:rPr lang="fr-FR" dirty="0" err="1"/>
              <a:t>window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maximum size, </a:t>
            </a:r>
            <a:r>
              <a:rPr lang="fr-FR" dirty="0" err="1"/>
              <a:t>usually</a:t>
            </a:r>
            <a:r>
              <a:rPr lang="fr-FR" dirty="0"/>
              <a:t> the </a:t>
            </a:r>
            <a:r>
              <a:rPr lang="fr-FR" dirty="0" err="1"/>
              <a:t>entire</a:t>
            </a:r>
            <a:r>
              <a:rPr lang="fr-FR" dirty="0"/>
              <a:t> screen. </a:t>
            </a:r>
            <a:r>
              <a:rPr lang="fr-FR" dirty="0" err="1"/>
              <a:t>When</a:t>
            </a:r>
            <a:r>
              <a:rPr lang="fr-FR" dirty="0"/>
              <a:t> a screen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maximized</a:t>
            </a:r>
            <a:r>
              <a:rPr lang="fr-FR" dirty="0"/>
              <a:t>, the </a:t>
            </a:r>
            <a:r>
              <a:rPr lang="fr-FR" i="1" dirty="0"/>
              <a:t>restore </a:t>
            </a:r>
            <a:r>
              <a:rPr lang="fr-FR" dirty="0" err="1"/>
              <a:t>button</a:t>
            </a:r>
            <a:r>
              <a:rPr lang="fr-FR" dirty="0"/>
              <a:t> replaces the </a:t>
            </a:r>
            <a:r>
              <a:rPr lang="fr-FR" dirty="0" err="1"/>
              <a:t>maximize</a:t>
            </a:r>
            <a:r>
              <a:rPr lang="fr-FR" dirty="0"/>
              <a:t> </a:t>
            </a:r>
            <a:r>
              <a:rPr lang="fr-FR" dirty="0" err="1"/>
              <a:t>button</a:t>
            </a:r>
            <a:r>
              <a:rPr lang="fr-FR" dirty="0"/>
              <a:t>, </a:t>
            </a:r>
            <a:r>
              <a:rPr lang="fr-FR" dirty="0" err="1"/>
              <a:t>since</a:t>
            </a:r>
            <a:r>
              <a:rPr lang="fr-FR" dirty="0"/>
              <a:t> the </a:t>
            </a:r>
            <a:r>
              <a:rPr lang="fr-FR" dirty="0" err="1"/>
              <a:t>window</a:t>
            </a:r>
            <a:r>
              <a:rPr lang="fr-FR" dirty="0"/>
              <a:t> can no longer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increased</a:t>
            </a:r>
            <a:r>
              <a:rPr lang="fr-FR" dirty="0"/>
              <a:t> in size.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3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1408-D528-4897-A269-F378EAB5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Guidelines:</a:t>
            </a:r>
          </a:p>
          <a:p>
            <a:pPr lvl="0"/>
            <a:r>
              <a:rPr lang="fr-FR" dirty="0" err="1"/>
              <a:t>When</a:t>
            </a:r>
            <a:r>
              <a:rPr lang="fr-FR" dirty="0"/>
              <a:t> 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support a command, do not display </a:t>
            </a:r>
            <a:r>
              <a:rPr lang="fr-FR" dirty="0" err="1"/>
              <a:t>its</a:t>
            </a:r>
            <a:r>
              <a:rPr lang="fr-FR" dirty="0"/>
              <a:t> command </a:t>
            </a:r>
            <a:r>
              <a:rPr lang="fr-FR" dirty="0" err="1"/>
              <a:t>button</a:t>
            </a:r>
            <a:r>
              <a:rPr lang="fr-FR" dirty="0"/>
              <a:t>.</a:t>
            </a:r>
            <a:endParaRPr lang="en-IN" dirty="0"/>
          </a:p>
          <a:p>
            <a:pPr lvl="0"/>
            <a:r>
              <a:rPr lang="fr-FR" dirty="0"/>
              <a:t>The </a:t>
            </a:r>
            <a:r>
              <a:rPr lang="fr-FR" i="1" dirty="0"/>
              <a:t>Close 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appears</a:t>
            </a:r>
            <a:r>
              <a:rPr lang="fr-FR" dirty="0"/>
              <a:t> as the </a:t>
            </a:r>
            <a:r>
              <a:rPr lang="fr-FR" dirty="0" err="1"/>
              <a:t>rightmost</a:t>
            </a:r>
            <a:r>
              <a:rPr lang="fr-FR" dirty="0"/>
              <a:t> </a:t>
            </a:r>
            <a:r>
              <a:rPr lang="fr-FR" dirty="0" err="1"/>
              <a:t>button</a:t>
            </a:r>
            <a:r>
              <a:rPr lang="fr-FR" dirty="0"/>
              <a:t>. </a:t>
            </a:r>
            <a:r>
              <a:rPr lang="fr-FR" dirty="0" err="1"/>
              <a:t>Leave</a:t>
            </a:r>
            <a:r>
              <a:rPr lang="fr-FR" dirty="0"/>
              <a:t> a gap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and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buttons.</a:t>
            </a:r>
            <a:endParaRPr lang="en-IN" dirty="0"/>
          </a:p>
          <a:p>
            <a:pPr lvl="0"/>
            <a:r>
              <a:rPr lang="fr-FR" dirty="0"/>
              <a:t>The </a:t>
            </a:r>
            <a:r>
              <a:rPr lang="fr-FR" i="1" dirty="0" err="1"/>
              <a:t>Minimize</a:t>
            </a:r>
            <a:r>
              <a:rPr lang="fr-FR" i="1" dirty="0"/>
              <a:t> 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precedes</a:t>
            </a:r>
            <a:r>
              <a:rPr lang="fr-FR" dirty="0"/>
              <a:t> the </a:t>
            </a:r>
            <a:r>
              <a:rPr lang="fr-FR" i="1" dirty="0" err="1"/>
              <a:t>Maximize</a:t>
            </a:r>
            <a:r>
              <a:rPr lang="fr-FR" i="1" dirty="0"/>
              <a:t> </a:t>
            </a:r>
            <a:r>
              <a:rPr lang="fr-FR" dirty="0" err="1"/>
              <a:t>button</a:t>
            </a:r>
            <a:r>
              <a:rPr lang="fr-FR" dirty="0"/>
              <a:t>.</a:t>
            </a:r>
            <a:endParaRPr lang="en-IN" dirty="0"/>
          </a:p>
          <a:p>
            <a:pPr lvl="0"/>
            <a:r>
              <a:rPr lang="fr-FR" dirty="0"/>
              <a:t>The </a:t>
            </a:r>
            <a:r>
              <a:rPr lang="fr-FR" i="1" dirty="0"/>
              <a:t>Restore 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replaces the </a:t>
            </a:r>
            <a:r>
              <a:rPr lang="fr-FR" i="1" dirty="0" err="1"/>
              <a:t>Maximize</a:t>
            </a:r>
            <a:r>
              <a:rPr lang="fr-FR" i="1" dirty="0"/>
              <a:t> </a:t>
            </a:r>
            <a:r>
              <a:rPr lang="fr-FR" dirty="0" err="1"/>
              <a:t>button</a:t>
            </a:r>
            <a:r>
              <a:rPr lang="fr-FR" dirty="0"/>
              <a:t> or the </a:t>
            </a:r>
            <a:r>
              <a:rPr lang="fr-FR" i="1" dirty="0" err="1"/>
              <a:t>Minimize</a:t>
            </a:r>
            <a:r>
              <a:rPr lang="en-IN" i="1" dirty="0"/>
              <a:t> 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command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carried</a:t>
            </a:r>
            <a:r>
              <a:rPr lang="fr-FR" dirty="0"/>
              <a:t> out.</a:t>
            </a: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7753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2157</Words>
  <Application>Microsoft Office PowerPoint</Application>
  <PresentationFormat>Widescreen</PresentationFormat>
  <Paragraphs>279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WINDOWS</vt:lpstr>
      <vt:lpstr>WINDOW CHARACTERISTICS:</vt:lpstr>
      <vt:lpstr>PowerPoint Presentation</vt:lpstr>
      <vt:lpstr>PowerPoint Presentation</vt:lpstr>
      <vt:lpstr>PowerPoint Presentation</vt:lpstr>
      <vt:lpstr>COMPONENTS OF A WINDOW: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WINDOW PRESENTATION STYLES: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WINDOWS: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keerthikaa</dc:creator>
  <cp:lastModifiedBy> </cp:lastModifiedBy>
  <cp:revision>125</cp:revision>
  <dcterms:created xsi:type="dcterms:W3CDTF">2019-07-21T02:27:42Z</dcterms:created>
  <dcterms:modified xsi:type="dcterms:W3CDTF">2019-07-21T18:31:39Z</dcterms:modified>
</cp:coreProperties>
</file>