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63" r:id="rId4"/>
    <p:sldId id="280" r:id="rId5"/>
    <p:sldId id="284" r:id="rId6"/>
    <p:sldId id="264" r:id="rId7"/>
    <p:sldId id="290" r:id="rId8"/>
    <p:sldId id="286" r:id="rId9"/>
    <p:sldId id="287" r:id="rId10"/>
    <p:sldId id="293" r:id="rId11"/>
    <p:sldId id="265" r:id="rId12"/>
    <p:sldId id="269" r:id="rId13"/>
    <p:sldId id="270" r:id="rId14"/>
    <p:sldId id="271" r:id="rId15"/>
    <p:sldId id="272" r:id="rId16"/>
    <p:sldId id="273" r:id="rId17"/>
    <p:sldId id="274" r:id="rId18"/>
    <p:sldId id="275" r:id="rId19"/>
    <p:sldId id="276" r:id="rId20"/>
    <p:sldId id="277" r:id="rId21"/>
    <p:sldId id="278" r:id="rId22"/>
    <p:sldId id="268" r:id="rId23"/>
    <p:sldId id="292" r:id="rId24"/>
    <p:sldId id="288"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C8289-59FA-469B-9146-A61ADAA62312}" type="datetimeFigureOut">
              <a:rPr lang="en-US" smtClean="0"/>
              <a:pPr/>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B3E6C-9FEA-4B47-A7EB-C08872911C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0B3E6C-9FEA-4B47-A7EB-C08872911C2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1747B-5870-4735-A458-2EDF4BF0D4EE}" type="datetime5">
              <a:rPr lang="en-US" smtClean="0"/>
              <a:pPr/>
              <a:t>21-Oct-19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25E90-6C5B-4DC7-B290-6369175D3316}" type="datetime5">
              <a:rPr lang="en-US" smtClean="0"/>
              <a:pPr/>
              <a:t>21-Oct-19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F8353-DE1D-436E-8EBE-327BEACF9458}" type="datetime5">
              <a:rPr lang="en-US" smtClean="0"/>
              <a:pPr/>
              <a:t>21-Oct-19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0A02-B33C-49EE-BFC1-1B9BD91F9E5A}" type="datetime5">
              <a:rPr lang="en-US" smtClean="0"/>
              <a:pPr/>
              <a:t>21-Oct-19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795B-AFAE-4176-B9FF-82EFC48C3D26}" type="datetime5">
              <a:rPr lang="en-US" smtClean="0"/>
              <a:pPr/>
              <a:t>21-Oct-19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F8B6CA-508C-4CD2-87E7-D71A904A7A94}" type="datetime5">
              <a:rPr lang="en-US" smtClean="0"/>
              <a:pPr/>
              <a:t>21-Oct-19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33BB8-82DB-42C6-A429-A9627639991F}" type="datetime5">
              <a:rPr lang="en-US" smtClean="0"/>
              <a:pPr/>
              <a:t>21-Oct-19</a:t>
            </a:fld>
            <a:endParaRPr lang="en-US"/>
          </a:p>
        </p:txBody>
      </p:sp>
      <p:sp>
        <p:nvSpPr>
          <p:cNvPr id="8" name="Footer Placeholder 7"/>
          <p:cNvSpPr>
            <a:spLocks noGrp="1"/>
          </p:cNvSpPr>
          <p:nvPr>
            <p:ph type="ftr" sz="quarter" idx="11"/>
          </p:nvPr>
        </p:nvSpPr>
        <p:spPr/>
        <p:txBody>
          <a:bodyPr/>
          <a:lstStyle/>
          <a:p>
            <a:r>
              <a:rPr lang="en-US" smtClean="0"/>
              <a:t>BATCH NO : 1</a:t>
            </a:r>
            <a:endParaRPr lang="en-US"/>
          </a:p>
        </p:txBody>
      </p:sp>
      <p:sp>
        <p:nvSpPr>
          <p:cNvPr id="9" name="Slide Number Placeholder 8"/>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27CEA-3BE5-4D48-9008-526EDE4AEDA1}" type="datetime5">
              <a:rPr lang="en-US" smtClean="0"/>
              <a:pPr/>
              <a:t>21-Oct-19</a:t>
            </a:fld>
            <a:endParaRPr lang="en-US"/>
          </a:p>
        </p:txBody>
      </p:sp>
      <p:sp>
        <p:nvSpPr>
          <p:cNvPr id="4" name="Footer Placeholder 3"/>
          <p:cNvSpPr>
            <a:spLocks noGrp="1"/>
          </p:cNvSpPr>
          <p:nvPr>
            <p:ph type="ftr" sz="quarter" idx="11"/>
          </p:nvPr>
        </p:nvSpPr>
        <p:spPr/>
        <p:txBody>
          <a:bodyPr/>
          <a:lstStyle/>
          <a:p>
            <a:r>
              <a:rPr lang="en-US" smtClean="0"/>
              <a:t>BATCH NO : 1</a:t>
            </a:r>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F9626-BEC5-4FBA-A2A2-62D0422B05AC}" type="datetime5">
              <a:rPr lang="en-US" smtClean="0"/>
              <a:pPr/>
              <a:t>21-Oct-19</a:t>
            </a:fld>
            <a:endParaRPr lang="en-US"/>
          </a:p>
        </p:txBody>
      </p:sp>
      <p:sp>
        <p:nvSpPr>
          <p:cNvPr id="3" name="Footer Placeholder 2"/>
          <p:cNvSpPr>
            <a:spLocks noGrp="1"/>
          </p:cNvSpPr>
          <p:nvPr>
            <p:ph type="ftr" sz="quarter" idx="11"/>
          </p:nvPr>
        </p:nvSpPr>
        <p:spPr/>
        <p:txBody>
          <a:bodyPr/>
          <a:lstStyle/>
          <a:p>
            <a:r>
              <a:rPr lang="en-US" smtClean="0"/>
              <a:t>BATCH NO : 1</a:t>
            </a:r>
            <a:endParaRPr lang="en-US"/>
          </a:p>
        </p:txBody>
      </p:sp>
      <p:sp>
        <p:nvSpPr>
          <p:cNvPr id="4" name="Slide Number Placeholder 3"/>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35154-E4E7-41D3-872C-D6BA20B16362}" type="datetime5">
              <a:rPr lang="en-US" smtClean="0"/>
              <a:pPr/>
              <a:t>21-Oct-19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EC0F0-B739-4029-81F9-73E4CADDEDE0}" type="datetime5">
              <a:rPr lang="en-US" smtClean="0"/>
              <a:pPr/>
              <a:t>21-Oct-19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4896C-896D-4D1E-A494-C8E1F6BC3883}" type="datetime5">
              <a:rPr lang="en-US" smtClean="0"/>
              <a:pPr/>
              <a:t>21-Oct-19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BATCH NO :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26B2-1201-4E91-A2D9-2650012398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458200" cy="1295400"/>
          </a:xfrm>
        </p:spPr>
        <p:txBody>
          <a:bodyPr>
            <a:normAutofit/>
          </a:bodyPr>
          <a:lstStyle/>
          <a:p>
            <a:pPr algn="ctr"/>
            <a:r>
              <a:rPr lang="en-US" sz="2800" b="1" dirty="0" smtClean="0">
                <a:latin typeface="Times New Roman" pitchFamily="18" charset="0"/>
                <a:cs typeface="Times New Roman" pitchFamily="18" charset="0"/>
              </a:rPr>
              <a:t>STUDENT INFORMATION MANAGEMENT SYSTEM (SIMS) USING PHP</a:t>
            </a:r>
            <a:endParaRPr lang="en-US" sz="2800" dirty="0">
              <a:latin typeface="Times New Roman" pitchFamily="18" charset="0"/>
              <a:cs typeface="Times New Roman" pitchFamily="18" charset="0"/>
            </a:endParaRPr>
          </a:p>
        </p:txBody>
      </p:sp>
      <p:sp>
        <p:nvSpPr>
          <p:cNvPr id="4" name="Subtitle 2"/>
          <p:cNvSpPr txBox="1">
            <a:spLocks/>
          </p:cNvSpPr>
          <p:nvPr/>
        </p:nvSpPr>
        <p:spPr>
          <a:xfrm>
            <a:off x="4648200" y="4191000"/>
            <a:ext cx="4419600" cy="1981200"/>
          </a:xfrm>
          <a:prstGeom prst="rect">
            <a:avLst/>
          </a:prstGeom>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PROJECT</a:t>
            </a:r>
            <a:r>
              <a:rPr kumimoji="0" lang="en-US" sz="2400" b="1" i="0" u="none" strike="noStrike" kern="1200" cap="none" spc="0" normalizeH="0" noProof="0" dirty="0" smtClean="0">
                <a:ln>
                  <a:noFill/>
                </a:ln>
                <a:effectLst/>
                <a:uLnTx/>
                <a:uFillTx/>
                <a:latin typeface="Times New Roman" pitchFamily="18" charset="0"/>
                <a:cs typeface="Times New Roman" pitchFamily="18" charset="0"/>
              </a:rPr>
              <a:t> MEMBERS</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ADITYA PAREEK.V (16104001)</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DHINA.S (16104024)</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GOBIPRASATH.N (16104029)</a:t>
            </a:r>
            <a:endParaRPr lang="en-US" sz="24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0BF953C7-43FE-43B8-9030-0767A7F57F2D}"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a:t>
            </a:fld>
            <a:endParaRPr lang="en-US" b="1"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8" name="Subtitle 2"/>
          <p:cNvSpPr txBox="1">
            <a:spLocks/>
          </p:cNvSpPr>
          <p:nvPr/>
        </p:nvSpPr>
        <p:spPr>
          <a:xfrm>
            <a:off x="152400" y="4114800"/>
            <a:ext cx="4572000" cy="2133600"/>
          </a:xfrm>
          <a:prstGeom prst="rect">
            <a:avLst/>
          </a:prstGeom>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US" sz="2400" b="1" dirty="0" smtClean="0">
                <a:latin typeface="Times New Roman" pitchFamily="18" charset="0"/>
                <a:ea typeface="+mn-ea"/>
                <a:cs typeface="Times New Roman" pitchFamily="18" charset="0"/>
              </a:rPr>
              <a:t>GUIDE NAME</a:t>
            </a:r>
          </a:p>
          <a:p>
            <a:pPr lvl="0">
              <a:lnSpc>
                <a:spcPct val="150000"/>
              </a:lnSpc>
              <a:spcBef>
                <a:spcPct val="20000"/>
              </a:spcBef>
              <a:buClr>
                <a:schemeClr val="accent1"/>
              </a:buClr>
              <a:buSzPct val="70000"/>
              <a:defRPr/>
            </a:pPr>
            <a:r>
              <a:rPr lang="en-IN" sz="2400" dirty="0" err="1" smtClean="0">
                <a:latin typeface="Times New Roman" pitchFamily="18" charset="0"/>
                <a:cs typeface="Times New Roman" pitchFamily="18" charset="0"/>
              </a:rPr>
              <a:t>Mrs.J.VELUMANI,M.E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Ph.D</a:t>
            </a:r>
            <a:r>
              <a:rPr lang="en-IN" sz="2400" dirty="0" smtClean="0">
                <a:latin typeface="Times New Roman" pitchFamily="18" charset="0"/>
                <a:cs typeface="Times New Roman" pitchFamily="18" charset="0"/>
              </a:rPr>
              <a:t>).</a:t>
            </a:r>
          </a:p>
          <a:p>
            <a:pPr lvl="0">
              <a:lnSpc>
                <a:spcPct val="150000"/>
              </a:lnSpc>
              <a:spcBef>
                <a:spcPct val="20000"/>
              </a:spcBef>
              <a:buClr>
                <a:schemeClr val="accent1"/>
              </a:buClr>
              <a:buSzPct val="70000"/>
              <a:defRPr/>
            </a:pPr>
            <a:r>
              <a:rPr lang="en-IN" sz="2400" dirty="0" smtClean="0">
                <a:latin typeface="Times New Roman" pitchFamily="18" charset="0"/>
                <a:cs typeface="Times New Roman" pitchFamily="18" charset="0"/>
              </a:rPr>
              <a:t>Associate Professor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Department of CSE</a:t>
            </a:r>
          </a:p>
        </p:txBody>
      </p:sp>
      <p:sp>
        <p:nvSpPr>
          <p:cNvPr id="9" name="Title 1"/>
          <p:cNvSpPr txBox="1">
            <a:spLocks/>
          </p:cNvSpPr>
          <p:nvPr/>
        </p:nvSpPr>
        <p:spPr>
          <a:xfrm>
            <a:off x="-457200" y="228600"/>
            <a:ext cx="10058400" cy="1524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PAAVAI ENGINEERING COLLEGE(AUTONOMOUS)</a:t>
            </a:r>
            <a:b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PACHAL, NAMAKKAL-637 018</a:t>
            </a:r>
            <a:endParaRPr kumimoji="0" lang="en-US"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10</a:t>
            </a:fld>
            <a:endParaRPr lang="en-US" b="1"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MODULES</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User Module</a:t>
            </a:r>
            <a:b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Admin has the authority to add department and staff details </a:t>
            </a:r>
            <a:r>
              <a:rPr kumimoji="0" lang="en-IN" sz="2200" b="0" i="0" u="none" strike="noStrike" kern="1200" cap="none" spc="0" normalizeH="0" baseline="0" noProof="0" dirty="0" smtClean="0">
                <a:ln>
                  <a:noFill/>
                </a:ln>
                <a:solidFill>
                  <a:schemeClr val="tx1"/>
                </a:solidFill>
                <a:effectLst/>
                <a:uLnTx/>
                <a:uFillTx/>
                <a:latin typeface="+mn-lt"/>
                <a:ea typeface="+mn-ea"/>
                <a:cs typeface="+mn-cs"/>
              </a:rPr>
              <a:t>and gives placement updates regularly</a:t>
            </a: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students details can be viewed by admin.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Staff Module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IN"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Staff menu has authority to add students and academic details after verifying with the students semester wise. </a:t>
            </a: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914399"/>
          </a:xfrm>
        </p:spPr>
        <p:txBody>
          <a:bodyPr>
            <a:noAutofit/>
          </a:bodyPr>
          <a:lstStyle/>
          <a:p>
            <a:pPr algn="ctr"/>
            <a:r>
              <a:rPr lang="en-US" sz="4000" b="1" dirty="0" smtClean="0">
                <a:latin typeface="Times New Roman" pitchFamily="18" charset="0"/>
                <a:cs typeface="Times New Roman" pitchFamily="18" charset="0"/>
              </a:rPr>
              <a:t>DATA FLOW DIAGRAM</a:t>
            </a:r>
            <a:endParaRPr lang="en-US" sz="4000" b="1" dirty="0">
              <a:latin typeface="Times New Roman" pitchFamily="18" charset="0"/>
              <a:cs typeface="Times New Roman" pitchFamily="18" charset="0"/>
            </a:endParaRPr>
          </a:p>
        </p:txBody>
      </p:sp>
      <p:sp>
        <p:nvSpPr>
          <p:cNvPr id="4" name="Oval 3"/>
          <p:cNvSpPr/>
          <p:nvPr/>
        </p:nvSpPr>
        <p:spPr>
          <a:xfrm>
            <a:off x="4191000" y="1371600"/>
            <a:ext cx="11430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START</a:t>
            </a:r>
            <a:endParaRPr lang="en-US" sz="1400" dirty="0">
              <a:latin typeface="Times New Roman" pitchFamily="18" charset="0"/>
              <a:cs typeface="Times New Roman" pitchFamily="18" charset="0"/>
            </a:endParaRPr>
          </a:p>
        </p:txBody>
      </p:sp>
      <p:sp>
        <p:nvSpPr>
          <p:cNvPr id="5" name="Rectangle 4"/>
          <p:cNvSpPr/>
          <p:nvPr/>
        </p:nvSpPr>
        <p:spPr>
          <a:xfrm>
            <a:off x="5867400" y="2362200"/>
            <a:ext cx="18288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STAFF HOME </a:t>
            </a:r>
            <a:endParaRPr lang="en-US" sz="1400" dirty="0">
              <a:latin typeface="Times New Roman" pitchFamily="18" charset="0"/>
              <a:cs typeface="Times New Roman" pitchFamily="18" charset="0"/>
            </a:endParaRPr>
          </a:p>
        </p:txBody>
      </p:sp>
      <p:sp>
        <p:nvSpPr>
          <p:cNvPr id="6" name="Rectangle 5"/>
          <p:cNvSpPr/>
          <p:nvPr/>
        </p:nvSpPr>
        <p:spPr>
          <a:xfrm>
            <a:off x="1828800" y="2362200"/>
            <a:ext cx="18288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ADMIN HOME </a:t>
            </a:r>
            <a:endParaRPr lang="en-US" sz="1400" dirty="0">
              <a:latin typeface="Times New Roman" pitchFamily="18" charset="0"/>
              <a:cs typeface="Times New Roman" pitchFamily="18" charset="0"/>
            </a:endParaRPr>
          </a:p>
        </p:txBody>
      </p:sp>
      <p:sp>
        <p:nvSpPr>
          <p:cNvPr id="7" name="Diamond 6"/>
          <p:cNvSpPr/>
          <p:nvPr/>
        </p:nvSpPr>
        <p:spPr>
          <a:xfrm>
            <a:off x="2133600" y="3352800"/>
            <a:ext cx="1219200" cy="9906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1400" b="1" dirty="0">
              <a:latin typeface="Times New Roman" pitchFamily="18" charset="0"/>
              <a:cs typeface="Times New Roman" pitchFamily="18" charset="0"/>
            </a:endParaRPr>
          </a:p>
        </p:txBody>
      </p:sp>
      <p:cxnSp>
        <p:nvCxnSpPr>
          <p:cNvPr id="15" name="Elbow Connector 14"/>
          <p:cNvCxnSpPr>
            <a:stCxn id="4" idx="4"/>
            <a:endCxn id="6" idx="0"/>
          </p:cNvCxnSpPr>
          <p:nvPr/>
        </p:nvCxnSpPr>
        <p:spPr>
          <a:xfrm rot="5400000">
            <a:off x="3524250" y="1123950"/>
            <a:ext cx="457200" cy="20193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19" name="Elbow Connector 18"/>
          <p:cNvCxnSpPr>
            <a:stCxn id="4" idx="4"/>
            <a:endCxn id="5" idx="0"/>
          </p:cNvCxnSpPr>
          <p:nvPr/>
        </p:nvCxnSpPr>
        <p:spPr>
          <a:xfrm rot="16200000" flipH="1">
            <a:off x="5543550" y="1123950"/>
            <a:ext cx="457200" cy="20193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26" name="Straight Arrow Connector 25"/>
          <p:cNvCxnSpPr>
            <a:stCxn id="6" idx="2"/>
            <a:endCxn id="7" idx="0"/>
          </p:cNvCxnSpPr>
          <p:nvPr/>
        </p:nvCxnSpPr>
        <p:spPr>
          <a:xfrm rot="5400000">
            <a:off x="2476500" y="3086100"/>
            <a:ext cx="533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5" idx="2"/>
            <a:endCxn id="35" idx="0"/>
          </p:cNvCxnSpPr>
          <p:nvPr/>
        </p:nvCxnSpPr>
        <p:spPr>
          <a:xfrm rot="5400000">
            <a:off x="6515100" y="3086100"/>
            <a:ext cx="533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5" name="Diamond 34"/>
          <p:cNvSpPr/>
          <p:nvPr/>
        </p:nvSpPr>
        <p:spPr>
          <a:xfrm>
            <a:off x="6172200" y="3352800"/>
            <a:ext cx="1219200" cy="99060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2000" b="1" dirty="0">
              <a:latin typeface="Times New Roman" pitchFamily="18" charset="0"/>
              <a:cs typeface="Times New Roman" pitchFamily="18" charset="0"/>
            </a:endParaRPr>
          </a:p>
        </p:txBody>
      </p:sp>
      <p:cxnSp>
        <p:nvCxnSpPr>
          <p:cNvPr id="42" name="Elbow Connector 41"/>
          <p:cNvCxnSpPr>
            <a:stCxn id="7" idx="2"/>
            <a:endCxn id="52" idx="0"/>
          </p:cNvCxnSpPr>
          <p:nvPr/>
        </p:nvCxnSpPr>
        <p:spPr>
          <a:xfrm rot="5400000">
            <a:off x="1657350" y="4019550"/>
            <a:ext cx="762000" cy="14097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52" name="Rectangle 51"/>
          <p:cNvSpPr/>
          <p:nvPr/>
        </p:nvSpPr>
        <p:spPr>
          <a:xfrm>
            <a:off x="609600" y="5105400"/>
            <a:ext cx="1447800"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STAFF</a:t>
            </a:r>
            <a:endParaRPr lang="en-US" sz="1400" dirty="0">
              <a:latin typeface="Times New Roman" pitchFamily="18" charset="0"/>
              <a:cs typeface="Times New Roman" pitchFamily="18" charset="0"/>
            </a:endParaRPr>
          </a:p>
        </p:txBody>
      </p:sp>
      <p:sp>
        <p:nvSpPr>
          <p:cNvPr id="66" name="Rectangle 65"/>
          <p:cNvSpPr/>
          <p:nvPr/>
        </p:nvSpPr>
        <p:spPr>
          <a:xfrm>
            <a:off x="2362200" y="5105400"/>
            <a:ext cx="1295400"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cxnSp>
        <p:nvCxnSpPr>
          <p:cNvPr id="68" name="Elbow Connector 67"/>
          <p:cNvCxnSpPr>
            <a:stCxn id="7" idx="2"/>
            <a:endCxn id="66" idx="0"/>
          </p:cNvCxnSpPr>
          <p:nvPr/>
        </p:nvCxnSpPr>
        <p:spPr>
          <a:xfrm rot="16200000" flipH="1">
            <a:off x="2495550" y="4591050"/>
            <a:ext cx="762000" cy="2667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71" name="Elbow Connector 70"/>
          <p:cNvCxnSpPr>
            <a:stCxn id="35" idx="2"/>
            <a:endCxn id="75" idx="0"/>
          </p:cNvCxnSpPr>
          <p:nvPr/>
        </p:nvCxnSpPr>
        <p:spPr>
          <a:xfrm rot="5400000">
            <a:off x="6057900" y="4381500"/>
            <a:ext cx="762000" cy="6858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75" name="Rectangle 74"/>
          <p:cNvSpPr/>
          <p:nvPr/>
        </p:nvSpPr>
        <p:spPr>
          <a:xfrm>
            <a:off x="5410200" y="5105400"/>
            <a:ext cx="1371600"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sp>
        <p:nvSpPr>
          <p:cNvPr id="77" name="Rectangle 76"/>
          <p:cNvSpPr/>
          <p:nvPr/>
        </p:nvSpPr>
        <p:spPr>
          <a:xfrm>
            <a:off x="6858000" y="5105400"/>
            <a:ext cx="1600200"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78" name="Elbow Connector 77"/>
          <p:cNvCxnSpPr>
            <a:stCxn id="35" idx="2"/>
            <a:endCxn id="77" idx="0"/>
          </p:cNvCxnSpPr>
          <p:nvPr/>
        </p:nvCxnSpPr>
        <p:spPr>
          <a:xfrm rot="16200000" flipH="1">
            <a:off x="6838950" y="4286250"/>
            <a:ext cx="762000" cy="8763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4191000" y="2971800"/>
            <a:ext cx="1371600"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Times New Roman" pitchFamily="18" charset="0"/>
                <a:cs typeface="Times New Roman" pitchFamily="18" charset="0"/>
              </a:rPr>
              <a:t>Login fails</a:t>
            </a:r>
            <a:endParaRPr lang="en-US" dirty="0">
              <a:latin typeface="Times New Roman" pitchFamily="18" charset="0"/>
              <a:cs typeface="Times New Roman" pitchFamily="18" charset="0"/>
            </a:endParaRPr>
          </a:p>
        </p:txBody>
      </p:sp>
      <p:sp>
        <p:nvSpPr>
          <p:cNvPr id="89" name="TextBox 88"/>
          <p:cNvSpPr txBox="1"/>
          <p:nvPr/>
        </p:nvSpPr>
        <p:spPr>
          <a:xfrm>
            <a:off x="3048000" y="4114800"/>
            <a:ext cx="1524776"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Times New Roman" pitchFamily="18" charset="0"/>
                <a:cs typeface="Times New Roman" pitchFamily="18" charset="0"/>
              </a:rPr>
              <a:t>Login Success</a:t>
            </a:r>
            <a:endParaRPr lang="en-US" dirty="0">
              <a:latin typeface="Times New Roman" pitchFamily="18" charset="0"/>
              <a:cs typeface="Times New Roman" pitchFamily="18" charset="0"/>
            </a:endParaRPr>
          </a:p>
        </p:txBody>
      </p:sp>
      <p:sp>
        <p:nvSpPr>
          <p:cNvPr id="90" name="TextBox 89"/>
          <p:cNvSpPr txBox="1"/>
          <p:nvPr/>
        </p:nvSpPr>
        <p:spPr>
          <a:xfrm>
            <a:off x="4876800" y="4114800"/>
            <a:ext cx="1524776"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Times New Roman" pitchFamily="18" charset="0"/>
                <a:cs typeface="Times New Roman" pitchFamily="18" charset="0"/>
              </a:rPr>
              <a:t>Login Success</a:t>
            </a:r>
            <a:endParaRPr lang="en-US" dirty="0">
              <a:latin typeface="Times New Roman" pitchFamily="18" charset="0"/>
              <a:cs typeface="Times New Roman" pitchFamily="18" charset="0"/>
            </a:endParaRPr>
          </a:p>
        </p:txBody>
      </p:sp>
      <p:sp>
        <p:nvSpPr>
          <p:cNvPr id="25" name="Date Placeholder 24"/>
          <p:cNvSpPr>
            <a:spLocks noGrp="1"/>
          </p:cNvSpPr>
          <p:nvPr>
            <p:ph type="dt" sz="half" idx="10"/>
          </p:nvPr>
        </p:nvSpPr>
        <p:spPr/>
        <p:txBody>
          <a:bodyPr/>
          <a:lstStyle/>
          <a:p>
            <a:fld id="{82410E2D-1CFB-49ED-A4E1-6256B9969E8B}"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27" name="Slide Number Placeholder 26"/>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11</a:t>
            </a:fld>
            <a:endParaRPr lang="en-US" b="1" dirty="0">
              <a:solidFill>
                <a:schemeClr val="tx1"/>
              </a:solidFill>
              <a:latin typeface="Times New Roman" pitchFamily="18" charset="0"/>
              <a:cs typeface="Times New Roman" pitchFamily="18" charset="0"/>
            </a:endParaRPr>
          </a:p>
        </p:txBody>
      </p:sp>
      <p:sp>
        <p:nvSpPr>
          <p:cNvPr id="29" name="Footer Placeholder 28"/>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cxnSp>
        <p:nvCxnSpPr>
          <p:cNvPr id="31" name="Elbow Connector 30"/>
          <p:cNvCxnSpPr>
            <a:stCxn id="7" idx="3"/>
            <a:endCxn id="6" idx="3"/>
          </p:cNvCxnSpPr>
          <p:nvPr/>
        </p:nvCxnSpPr>
        <p:spPr>
          <a:xfrm flipV="1">
            <a:off x="3352800" y="2590800"/>
            <a:ext cx="304800" cy="1257300"/>
          </a:xfrm>
          <a:prstGeom prst="bentConnector3">
            <a:avLst>
              <a:gd name="adj1" fmla="val 175000"/>
            </a:avLst>
          </a:prstGeom>
          <a:ln>
            <a:tailEnd type="arrow"/>
          </a:ln>
        </p:spPr>
        <p:style>
          <a:lnRef idx="2">
            <a:schemeClr val="dk1"/>
          </a:lnRef>
          <a:fillRef idx="1">
            <a:schemeClr val="lt1"/>
          </a:fillRef>
          <a:effectRef idx="0">
            <a:schemeClr val="dk1"/>
          </a:effectRef>
          <a:fontRef idx="minor">
            <a:schemeClr val="dk1"/>
          </a:fontRef>
        </p:style>
      </p:cxnSp>
      <p:cxnSp>
        <p:nvCxnSpPr>
          <p:cNvPr id="37" name="Elbow Connector 36"/>
          <p:cNvCxnSpPr>
            <a:stCxn id="35" idx="1"/>
            <a:endCxn id="5" idx="1"/>
          </p:cNvCxnSpPr>
          <p:nvPr/>
        </p:nvCxnSpPr>
        <p:spPr>
          <a:xfrm rot="10800000">
            <a:off x="5867400" y="2590800"/>
            <a:ext cx="304800" cy="1257300"/>
          </a:xfrm>
          <a:prstGeom prst="bentConnector3">
            <a:avLst>
              <a:gd name="adj1" fmla="val 175000"/>
            </a:avLst>
          </a:prstGeom>
          <a:ln>
            <a:tailEnd type="arrow"/>
          </a:ln>
        </p:spPr>
        <p:style>
          <a:lnRef idx="2">
            <a:schemeClr val="dk1"/>
          </a:lnRef>
          <a:fillRef idx="1">
            <a:schemeClr val="lt1"/>
          </a:fillRef>
          <a:effectRef idx="0">
            <a:schemeClr val="dk1"/>
          </a:effectRef>
          <a:fontRef idx="minor">
            <a:schemeClr val="dk1"/>
          </a:fontRef>
        </p:style>
      </p:cxnSp>
      <p:sp>
        <p:nvSpPr>
          <p:cNvPr id="40" name="Rectangle 39"/>
          <p:cNvSpPr/>
          <p:nvPr/>
        </p:nvSpPr>
        <p:spPr>
          <a:xfrm>
            <a:off x="3810000" y="5105400"/>
            <a:ext cx="1447800"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46" name="Elbow Connector 45"/>
          <p:cNvCxnSpPr>
            <a:stCxn id="7" idx="2"/>
            <a:endCxn id="40" idx="0"/>
          </p:cNvCxnSpPr>
          <p:nvPr/>
        </p:nvCxnSpPr>
        <p:spPr>
          <a:xfrm rot="16200000" flipH="1">
            <a:off x="3257550" y="3829050"/>
            <a:ext cx="762000" cy="17907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ADMIN LOGIN</a:t>
            </a:r>
            <a:endParaRPr lang="en-US" sz="4000" b="1" dirty="0">
              <a:latin typeface="Times New Roman" pitchFamily="18" charset="0"/>
              <a:cs typeface="Times New Roman" pitchFamily="18" charset="0"/>
            </a:endParaRPr>
          </a:p>
        </p:txBody>
      </p:sp>
      <p:pic>
        <p:nvPicPr>
          <p:cNvPr id="7" name="Content Placeholder 6" descr="Screenshot (13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12</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STAFF </a:t>
            </a:r>
            <a:r>
              <a:rPr lang="en-US" sz="4000" b="1" dirty="0" smtClean="0">
                <a:latin typeface="Times New Roman" pitchFamily="18" charset="0"/>
                <a:cs typeface="Times New Roman" pitchFamily="18" charset="0"/>
              </a:rPr>
              <a:t>LOGIN</a:t>
            </a:r>
            <a:endParaRPr lang="en-US" sz="4000" b="1" dirty="0">
              <a:latin typeface="Times New Roman" pitchFamily="18" charset="0"/>
              <a:cs typeface="Times New Roman" pitchFamily="18" charset="0"/>
            </a:endParaRPr>
          </a:p>
        </p:txBody>
      </p:sp>
      <p:pic>
        <p:nvPicPr>
          <p:cNvPr id="7" name="Content Placeholder 6" descr="Screenshot (166).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13</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ADMIN HOME PAGE</a:t>
            </a:r>
            <a:endParaRPr lang="en-US" sz="4000" b="1" dirty="0">
              <a:latin typeface="Times New Roman" pitchFamily="18" charset="0"/>
              <a:cs typeface="Times New Roman" pitchFamily="18" charset="0"/>
            </a:endParaRPr>
          </a:p>
        </p:txBody>
      </p:sp>
      <p:pic>
        <p:nvPicPr>
          <p:cNvPr id="8" name="Content Placeholder 7" descr="Screenshot (158).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14</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DEPARTMENT</a:t>
            </a:r>
            <a:endParaRPr lang="en-US" sz="4000" b="1" dirty="0">
              <a:latin typeface="Times New Roman" pitchFamily="18" charset="0"/>
              <a:cs typeface="Times New Roman" pitchFamily="18" charset="0"/>
            </a:endParaRPr>
          </a:p>
        </p:txBody>
      </p:sp>
      <p:pic>
        <p:nvPicPr>
          <p:cNvPr id="7" name="Content Placeholder 6" descr="Screenshot (159).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15</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STAFF DETAILS</a:t>
            </a:r>
            <a:endParaRPr lang="en-US" sz="4000" b="1" dirty="0">
              <a:latin typeface="Times New Roman" pitchFamily="18" charset="0"/>
              <a:cs typeface="Times New Roman" pitchFamily="18" charset="0"/>
            </a:endParaRPr>
          </a:p>
        </p:txBody>
      </p:sp>
      <p:pic>
        <p:nvPicPr>
          <p:cNvPr id="7" name="Content Placeholder 6" descr="Screenshot (160).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16</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STAFF PROFILE</a:t>
            </a:r>
            <a:endParaRPr lang="en-US" b="1" dirty="0">
              <a:latin typeface="Times New Roman" pitchFamily="18" charset="0"/>
              <a:cs typeface="Times New Roman" pitchFamily="18" charset="0"/>
            </a:endParaRPr>
          </a:p>
        </p:txBody>
      </p:sp>
      <p:pic>
        <p:nvPicPr>
          <p:cNvPr id="7" name="Content Placeholder 6" descr="Screenshot (162).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17</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STUDENTS DEATILS</a:t>
            </a:r>
            <a:endParaRPr lang="en-US" sz="4000" b="1" dirty="0">
              <a:latin typeface="Times New Roman" pitchFamily="18" charset="0"/>
              <a:cs typeface="Times New Roman" pitchFamily="18" charset="0"/>
            </a:endParaRPr>
          </a:p>
        </p:txBody>
      </p:sp>
      <p:pic>
        <p:nvPicPr>
          <p:cNvPr id="7" name="Content Placeholder 6" descr="Screenshot (16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18</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VIEW STUDENTS</a:t>
            </a:r>
            <a:endParaRPr lang="en-US" sz="4000" b="1" dirty="0">
              <a:latin typeface="Times New Roman" pitchFamily="18" charset="0"/>
              <a:cs typeface="Times New Roman" pitchFamily="18" charset="0"/>
            </a:endParaRPr>
          </a:p>
        </p:txBody>
      </p:sp>
      <p:pic>
        <p:nvPicPr>
          <p:cNvPr id="7" name="Content Placeholder 6" descr="Screenshot (164).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19</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marL="0" indent="457200" algn="just">
              <a:buNone/>
            </a:pPr>
            <a:r>
              <a:rPr lang="en-IN" sz="2200" dirty="0" smtClean="0">
                <a:latin typeface="Times New Roman" pitchFamily="18" charset="0"/>
                <a:cs typeface="Times New Roman" pitchFamily="18" charset="0"/>
              </a:rPr>
              <a:t>This project can be used by colleges to maintain the records of students easily for placement purpose. This project also contain faculty details, students details, various academic and placement notifications to the staff and students updated by the administration. This project mainly explains the various actions related to student details. This project shows some ease in adding, editing and deleting the student details and it consume less time. This system is focused on recording and updating the student details. It can also facilitate to explore the placement updates for the students with several core companies.</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BF4C767-7372-414B-A8DB-872DCC1ABFFB}"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r>
              <a:rPr lang="en-US" b="1" dirty="0" smtClean="0">
                <a:solidFill>
                  <a:schemeClr val="tx1"/>
                </a:solidFill>
                <a:latin typeface="Times New Roman" pitchFamily="18" charset="0"/>
                <a:cs typeface="Times New Roman" pitchFamily="18" charset="0"/>
              </a:rPr>
              <a:t>2</a:t>
            </a:r>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LEAVE REQUEST</a:t>
            </a:r>
            <a:endParaRPr lang="en-US" sz="4000" b="1" dirty="0">
              <a:latin typeface="Times New Roman" pitchFamily="18" charset="0"/>
              <a:cs typeface="Times New Roman" pitchFamily="18" charset="0"/>
            </a:endParaRPr>
          </a:p>
        </p:txBody>
      </p:sp>
      <p:pic>
        <p:nvPicPr>
          <p:cNvPr id="7" name="Content Placeholder 6" descr="Screenshot (165).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20</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CHANGE PASSWORD</a:t>
            </a:r>
            <a:endParaRPr lang="en-US" sz="4000" b="1" dirty="0">
              <a:latin typeface="Times New Roman" pitchFamily="18" charset="0"/>
              <a:cs typeface="Times New Roman" pitchFamily="18" charset="0"/>
            </a:endParaRPr>
          </a:p>
        </p:txBody>
      </p:sp>
      <p:pic>
        <p:nvPicPr>
          <p:cNvPr id="7" name="Content Placeholder 6" descr="Screenshot (161).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21</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470025"/>
          </a:xfrm>
        </p:spPr>
        <p:txBody>
          <a:bodyPr>
            <a:normAutofit/>
          </a:bodyPr>
          <a:lstStyle/>
          <a:p>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143000"/>
            <a:ext cx="8229600" cy="4800600"/>
          </a:xfrm>
        </p:spPr>
        <p:txBody>
          <a:bodyPr>
            <a:normAutofit/>
          </a:bodyPr>
          <a:lstStyle/>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Data can be accessed any time. </a:t>
            </a:r>
          </a:p>
          <a:p>
            <a:pPr marL="457200" indent="-457200" algn="just">
              <a:buFont typeface="Arial" pitchFamily="34" charset="0"/>
              <a:buChar char="•"/>
            </a:pPr>
            <a:r>
              <a:rPr lang="en-US" sz="2400" smtClean="0">
                <a:solidFill>
                  <a:schemeClr val="tx1"/>
                </a:solidFill>
                <a:latin typeface="Times New Roman" pitchFamily="18" charset="0"/>
                <a:cs typeface="Times New Roman" pitchFamily="18" charset="0"/>
              </a:rPr>
              <a:t> Monitored and controlled easily</a:t>
            </a:r>
            <a:r>
              <a:rPr lang="en-US" sz="2200" smtClean="0">
                <a:solidFill>
                  <a:schemeClr val="tx1"/>
                </a:solidFill>
                <a:latin typeface="Times New Roman" pitchFamily="18" charset="0"/>
                <a:cs typeface="Times New Roman" pitchFamily="18" charset="0"/>
              </a:rPr>
              <a:t>.</a:t>
            </a:r>
            <a:endParaRPr lang="en-US" sz="2200"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Incorrect details of students can be avoided. </a:t>
            </a: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It provides accurate information always.</a:t>
            </a:r>
          </a:p>
        </p:txBody>
      </p:sp>
      <p:sp>
        <p:nvSpPr>
          <p:cNvPr id="4" name="Date Placeholder 3"/>
          <p:cNvSpPr>
            <a:spLocks noGrp="1"/>
          </p:cNvSpPr>
          <p:nvPr>
            <p:ph type="dt" sz="half" idx="10"/>
          </p:nvPr>
        </p:nvSpPr>
        <p:spPr/>
        <p:txBody>
          <a:bodyPr/>
          <a:lstStyle/>
          <a:p>
            <a:fld id="{3CB20494-C0C9-4CED-93A6-F27EB3454F70}"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22</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FUTURE ENHANCEMENT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It can be implemented with additional student data with the strength of whole institution. </a:t>
            </a:r>
          </a:p>
          <a:p>
            <a:r>
              <a:rPr lang="en-IN" sz="2200" dirty="0" smtClean="0">
                <a:latin typeface="Times New Roman" pitchFamily="18" charset="0"/>
                <a:cs typeface="Times New Roman" pitchFamily="18" charset="0"/>
              </a:rPr>
              <a:t>It is very easy to get the necessary information without time delay. </a:t>
            </a:r>
          </a:p>
          <a:p>
            <a:r>
              <a:rPr lang="en-IN" sz="2200" dirty="0" smtClean="0">
                <a:latin typeface="Times New Roman" pitchFamily="18" charset="0"/>
                <a:cs typeface="Times New Roman" pitchFamily="18" charset="0"/>
              </a:rPr>
              <a:t>It  can be enhanced to get daily report on attendance, internal assessments, fees management to their parents. </a:t>
            </a:r>
          </a:p>
          <a:p>
            <a:r>
              <a:rPr lang="en-IN" sz="2200" dirty="0" smtClean="0">
                <a:latin typeface="Times New Roman" pitchFamily="18" charset="0"/>
                <a:cs typeface="Times New Roman" pitchFamily="18" charset="0"/>
              </a:rPr>
              <a:t>Information about student’s academic performance can be send to their parents via SMS and mail. </a:t>
            </a: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23</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REFERENCES</a:t>
            </a:r>
            <a:endParaRPr lang="en-US" sz="4000" dirty="0"/>
          </a:p>
        </p:txBody>
      </p:sp>
      <p:sp>
        <p:nvSpPr>
          <p:cNvPr id="3" name="Content Placeholder 2"/>
          <p:cNvSpPr>
            <a:spLocks noGrp="1"/>
          </p:cNvSpPr>
          <p:nvPr>
            <p:ph idx="1"/>
          </p:nvPr>
        </p:nvSpPr>
        <p:spPr/>
        <p:txBody>
          <a:bodyPr>
            <a:noAutofit/>
          </a:bodyPr>
          <a:lstStyle/>
          <a:p>
            <a:pPr marL="0" indent="0" algn="just">
              <a:buNone/>
              <a:tabLst>
                <a:tab pos="457200" algn="l"/>
                <a:tab pos="520700" algn="l"/>
                <a:tab pos="571500" algn="l"/>
                <a:tab pos="635000" algn="l"/>
              </a:tabLst>
            </a:pPr>
            <a:r>
              <a:rPr lang="en-IN" sz="2200" dirty="0" smtClean="0">
                <a:latin typeface="Times New Roman" pitchFamily="18" charset="0"/>
                <a:cs typeface="Times New Roman" pitchFamily="18" charset="0"/>
              </a:rPr>
              <a:t>[1] </a:t>
            </a:r>
            <a:r>
              <a:rPr lang="en-IN" sz="2200" dirty="0" err="1" smtClean="0">
                <a:latin typeface="Times New Roman" pitchFamily="18" charset="0"/>
                <a:cs typeface="Times New Roman" pitchFamily="18" charset="0"/>
              </a:rPr>
              <a:t>N.M.Z.Hashim</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S.N.K.S.Mohamed</a:t>
            </a:r>
            <a:r>
              <a:rPr lang="en-IN" sz="2200" dirty="0" smtClean="0">
                <a:latin typeface="Times New Roman" pitchFamily="18" charset="0"/>
                <a:cs typeface="Times New Roman" pitchFamily="18" charset="0"/>
              </a:rPr>
              <a:t> ”Development of Student Information System” International Journal of Science and Research (IJSR), India Online ISSN: </a:t>
            </a:r>
            <a:r>
              <a:rPr lang="en-IN" sz="2200" dirty="0" smtClean="0">
                <a:latin typeface="Times New Roman" pitchFamily="18" charset="0"/>
                <a:cs typeface="Times New Roman" pitchFamily="18" charset="0"/>
              </a:rPr>
              <a:t>2319-7064, Vol. 2, Issue </a:t>
            </a:r>
            <a:r>
              <a:rPr lang="en-IN" sz="2200" dirty="0" smtClean="0">
                <a:latin typeface="Times New Roman" pitchFamily="18" charset="0"/>
                <a:cs typeface="Times New Roman" pitchFamily="18" charset="0"/>
              </a:rPr>
              <a:t>8, August </a:t>
            </a:r>
            <a:r>
              <a:rPr lang="en-IN" sz="2200" dirty="0" smtClean="0">
                <a:latin typeface="Times New Roman" pitchFamily="18" charset="0"/>
                <a:cs typeface="Times New Roman" pitchFamily="18" charset="0"/>
              </a:rPr>
              <a:t>2013..</a:t>
            </a:r>
            <a:endParaRPr lang="en-US" sz="2200" dirty="0" smtClean="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[2]  </a:t>
            </a:r>
            <a:r>
              <a:rPr lang="en-IN" sz="2200" dirty="0" err="1" smtClean="0">
                <a:latin typeface="Times New Roman" pitchFamily="18" charset="0"/>
                <a:cs typeface="Times New Roman" pitchFamily="18" charset="0"/>
              </a:rPr>
              <a:t>S.R.Bharamagoudar</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Geeta</a:t>
            </a:r>
            <a:r>
              <a:rPr lang="en-IN" sz="2200" dirty="0" smtClean="0">
                <a:latin typeface="Times New Roman" pitchFamily="18" charset="0"/>
                <a:cs typeface="Times New Roman" pitchFamily="18" charset="0"/>
              </a:rPr>
              <a:t> R.B., </a:t>
            </a:r>
            <a:r>
              <a:rPr lang="en-IN" sz="2200" dirty="0" err="1" smtClean="0">
                <a:latin typeface="Times New Roman" pitchFamily="18" charset="0"/>
                <a:cs typeface="Times New Roman" pitchFamily="18" charset="0"/>
              </a:rPr>
              <a:t>S.G.Totad</a:t>
            </a:r>
            <a:r>
              <a:rPr lang="en-IN" sz="2200" dirty="0" smtClean="0">
                <a:latin typeface="Times New Roman" pitchFamily="18" charset="0"/>
                <a:cs typeface="Times New Roman" pitchFamily="18" charset="0"/>
              </a:rPr>
              <a:t> “Web Based Student Information Management System” International Journal of Advanced Research in Computer and Communication Engineering Vol. 2, Issue 6, June 2013.</a:t>
            </a:r>
            <a:endParaRPr lang="en-US" sz="2200" dirty="0" smtClean="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[3]  </a:t>
            </a:r>
            <a:r>
              <a:rPr lang="en-IN" sz="2200" dirty="0" err="1" smtClean="0">
                <a:latin typeface="Times New Roman" pitchFamily="18" charset="0"/>
                <a:cs typeface="Times New Roman" pitchFamily="18" charset="0"/>
              </a:rPr>
              <a:t>Saurabh</a:t>
            </a:r>
            <a:r>
              <a:rPr lang="en-IN" sz="2200" dirty="0" smtClean="0">
                <a:latin typeface="Times New Roman" pitchFamily="18" charset="0"/>
                <a:cs typeface="Times New Roman" pitchFamily="18" charset="0"/>
              </a:rPr>
              <a:t> Walia1, </a:t>
            </a:r>
            <a:r>
              <a:rPr lang="en-IN" sz="2200" dirty="0" err="1" smtClean="0">
                <a:latin typeface="Times New Roman" pitchFamily="18" charset="0"/>
                <a:cs typeface="Times New Roman" pitchFamily="18" charset="0"/>
              </a:rPr>
              <a:t>Satinderjit</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Kaur</a:t>
            </a:r>
            <a:r>
              <a:rPr lang="en-IN" sz="2200" dirty="0" smtClean="0">
                <a:latin typeface="Times New Roman" pitchFamily="18" charset="0"/>
                <a:cs typeface="Times New Roman" pitchFamily="18" charset="0"/>
              </a:rPr>
              <a:t> Gill “A Framework for Web Based Student Record Management System using PHP” International Journal of Computer Science and Mobile Computing (IJCSMC), Vol. 3, Issue. 8, August 2014.</a:t>
            </a:r>
          </a:p>
          <a:p>
            <a:pPr marL="0" indent="0" algn="just">
              <a:buNone/>
            </a:pPr>
            <a:r>
              <a:rPr lang="en-IN" sz="2200" dirty="0" smtClean="0">
                <a:latin typeface="Times New Roman" pitchFamily="18" charset="0"/>
                <a:cs typeface="Times New Roman" pitchFamily="18" charset="0"/>
              </a:rPr>
              <a:t>							</a:t>
            </a:r>
            <a:r>
              <a:rPr lang="en-IN" sz="2200" b="1" dirty="0" smtClean="0">
                <a:latin typeface="Times New Roman" pitchFamily="18" charset="0"/>
                <a:ea typeface="Calibri"/>
                <a:cs typeface="Times New Roman" pitchFamily="18" charset="0"/>
              </a:rPr>
              <a:t> </a:t>
            </a:r>
            <a:r>
              <a:rPr lang="en-IN" sz="2200" b="1" dirty="0" err="1" smtClean="0">
                <a:latin typeface="Times New Roman" pitchFamily="18" charset="0"/>
                <a:ea typeface="Calibri"/>
                <a:cs typeface="Times New Roman" pitchFamily="18" charset="0"/>
              </a:rPr>
              <a:t>Contd</a:t>
            </a:r>
            <a:r>
              <a:rPr lang="en-IN" sz="2200" b="1" dirty="0" smtClean="0">
                <a:latin typeface="Times New Roman" pitchFamily="18" charset="0"/>
                <a:ea typeface="Calibri"/>
                <a:cs typeface="Times New Roman" pitchFamily="18" charset="0"/>
              </a:rPr>
              <a:t>…</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24</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REFERENCES</a:t>
            </a:r>
            <a:endParaRPr lang="en-US" sz="4000" dirty="0"/>
          </a:p>
        </p:txBody>
      </p:sp>
      <p:sp>
        <p:nvSpPr>
          <p:cNvPr id="3" name="Content Placeholder 2"/>
          <p:cNvSpPr>
            <a:spLocks noGrp="1"/>
          </p:cNvSpPr>
          <p:nvPr>
            <p:ph idx="1"/>
          </p:nvPr>
        </p:nvSpPr>
        <p:spPr/>
        <p:txBody>
          <a:bodyPr>
            <a:normAutofit/>
          </a:bodyPr>
          <a:lstStyle/>
          <a:p>
            <a:pPr marL="57150" indent="0" algn="just">
              <a:buNone/>
            </a:pPr>
            <a:r>
              <a:rPr lang="en-IN" sz="2200" dirty="0" smtClean="0">
                <a:latin typeface="Times New Roman" pitchFamily="18" charset="0"/>
                <a:cs typeface="Times New Roman" pitchFamily="18" charset="0"/>
              </a:rPr>
              <a:t>[4]  </a:t>
            </a:r>
            <a:r>
              <a:rPr lang="en-IN" sz="2200" dirty="0" err="1" smtClean="0">
                <a:latin typeface="Times New Roman" pitchFamily="18" charset="0"/>
                <a:cs typeface="Times New Roman" pitchFamily="18" charset="0"/>
              </a:rPr>
              <a:t>Manisha</a:t>
            </a:r>
            <a:r>
              <a:rPr lang="en-IN" sz="2200" dirty="0" smtClean="0">
                <a:latin typeface="Times New Roman" pitchFamily="18" charset="0"/>
                <a:cs typeface="Times New Roman" pitchFamily="18" charset="0"/>
              </a:rPr>
              <a:t> K, </a:t>
            </a:r>
            <a:r>
              <a:rPr lang="en-IN" sz="2200" dirty="0" err="1" smtClean="0">
                <a:latin typeface="Times New Roman" pitchFamily="18" charset="0"/>
                <a:cs typeface="Times New Roman" pitchFamily="18" charset="0"/>
              </a:rPr>
              <a:t>Alekhya</a:t>
            </a:r>
            <a:r>
              <a:rPr lang="en-IN" sz="2200" dirty="0" smtClean="0">
                <a:latin typeface="Times New Roman" pitchFamily="18" charset="0"/>
                <a:cs typeface="Times New Roman" pitchFamily="18" charset="0"/>
              </a:rPr>
              <a:t> K, T </a:t>
            </a:r>
            <a:r>
              <a:rPr lang="en-IN" sz="2200" dirty="0" err="1" smtClean="0">
                <a:latin typeface="Times New Roman" pitchFamily="18" charset="0"/>
                <a:cs typeface="Times New Roman" pitchFamily="18" charset="0"/>
              </a:rPr>
              <a:t>Manikanta</a:t>
            </a:r>
            <a:r>
              <a:rPr lang="en-IN" sz="2200" dirty="0" smtClean="0">
                <a:latin typeface="Times New Roman" pitchFamily="18" charset="0"/>
                <a:cs typeface="Times New Roman" pitchFamily="18" charset="0"/>
              </a:rPr>
              <a:t>, B </a:t>
            </a:r>
            <a:r>
              <a:rPr lang="en-IN" sz="2200" dirty="0" err="1" smtClean="0">
                <a:latin typeface="Times New Roman" pitchFamily="18" charset="0"/>
                <a:cs typeface="Times New Roman" pitchFamily="18" charset="0"/>
              </a:rPr>
              <a:t>Ramya</a:t>
            </a:r>
            <a:r>
              <a:rPr lang="en-IN" sz="2200" dirty="0" smtClean="0">
                <a:latin typeface="Times New Roman" pitchFamily="18" charset="0"/>
                <a:cs typeface="Times New Roman" pitchFamily="18" charset="0"/>
              </a:rPr>
              <a:t>, S. </a:t>
            </a:r>
            <a:r>
              <a:rPr lang="en-IN" sz="2200" dirty="0" err="1" smtClean="0">
                <a:latin typeface="Times New Roman" pitchFamily="18" charset="0"/>
                <a:cs typeface="Times New Roman" pitchFamily="18" charset="0"/>
              </a:rPr>
              <a:t>Sai</a:t>
            </a:r>
            <a:r>
              <a:rPr lang="en-IN" sz="2200" dirty="0" smtClean="0">
                <a:latin typeface="Times New Roman" pitchFamily="18" charset="0"/>
                <a:cs typeface="Times New Roman" pitchFamily="18" charset="0"/>
              </a:rPr>
              <a:t> Kumar “Student Information Management System” International Journal of Advanced Research in   Computer Science and Software </a:t>
            </a:r>
            <a:r>
              <a:rPr lang="en-IN" sz="2200" dirty="0" err="1" smtClean="0">
                <a:latin typeface="Times New Roman" pitchFamily="18" charset="0"/>
                <a:cs typeface="Times New Roman" pitchFamily="18" charset="0"/>
              </a:rPr>
              <a:t>Engineering,Volume</a:t>
            </a:r>
            <a:r>
              <a:rPr lang="en-IN" sz="2200" dirty="0" smtClean="0">
                <a:latin typeface="Times New Roman" pitchFamily="18" charset="0"/>
                <a:cs typeface="Times New Roman" pitchFamily="18" charset="0"/>
              </a:rPr>
              <a:t> 6, Issue 3, March 2016.</a:t>
            </a:r>
            <a:endParaRPr lang="en-US" sz="2200" dirty="0" smtClean="0">
              <a:latin typeface="Times New Roman" pitchFamily="18" charset="0"/>
              <a:cs typeface="Times New Roman" pitchFamily="18" charset="0"/>
            </a:endParaRPr>
          </a:p>
          <a:p>
            <a:pPr marL="57150" indent="0" algn="just">
              <a:buNone/>
            </a:pPr>
            <a:r>
              <a:rPr lang="en-IN" sz="2200" dirty="0" smtClean="0">
                <a:latin typeface="Times New Roman" pitchFamily="18" charset="0"/>
                <a:cs typeface="Times New Roman" pitchFamily="18" charset="0"/>
              </a:rPr>
              <a:t>[5]  </a:t>
            </a:r>
            <a:r>
              <a:rPr lang="en-IN" sz="2200" dirty="0" err="1" smtClean="0">
                <a:latin typeface="Times New Roman" pitchFamily="18" charset="0"/>
                <a:cs typeface="Times New Roman" pitchFamily="18" charset="0"/>
              </a:rPr>
              <a:t>Krithi</a:t>
            </a:r>
            <a:r>
              <a:rPr lang="en-IN" sz="2200" dirty="0" smtClean="0">
                <a:latin typeface="Times New Roman" pitchFamily="18" charset="0"/>
                <a:cs typeface="Times New Roman" pitchFamily="18" charset="0"/>
              </a:rPr>
              <a:t> P, Dr M Ramakrishna “Student Management System – A Survey” International Research Journal of Computer Science (IRJCS) Issue 05, Volume 4 (May 2017).</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25</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59898"/>
            <a:ext cx="8001000" cy="859302"/>
          </a:xfrm>
        </p:spPr>
        <p:txBody>
          <a:bodyPr>
            <a:normAutofit/>
          </a:bodyPr>
          <a:lstStyle/>
          <a:p>
            <a:pPr algn="ctr"/>
            <a:r>
              <a:rPr lang="en-US" sz="4000" b="1" dirty="0" smtClean="0">
                <a:latin typeface="Times New Roman" pitchFamily="18" charset="0"/>
                <a:cs typeface="Times New Roman" pitchFamily="18" charset="0"/>
              </a:rPr>
              <a:t>OBJECTIVES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19200"/>
            <a:ext cx="7924800" cy="4953000"/>
          </a:xfrm>
        </p:spPr>
        <p:txBody>
          <a:bodyPr>
            <a:noAutofit/>
          </a:bodyPr>
          <a:lstStyle/>
          <a:p>
            <a:pPr algn="just"/>
            <a:r>
              <a:rPr lang="en-IN" sz="2200" dirty="0" smtClean="0">
                <a:solidFill>
                  <a:schemeClr val="tx1"/>
                </a:solidFill>
                <a:latin typeface="Times New Roman" pitchFamily="18" charset="0"/>
                <a:cs typeface="Times New Roman" pitchFamily="18" charset="0"/>
              </a:rPr>
              <a:t>The </a:t>
            </a:r>
            <a:r>
              <a:rPr lang="en-IN" sz="2200" dirty="0" smtClean="0">
                <a:solidFill>
                  <a:schemeClr val="tx1"/>
                </a:solidFill>
                <a:latin typeface="Times New Roman" pitchFamily="18" charset="0"/>
                <a:cs typeface="Times New Roman" pitchFamily="18" charset="0"/>
              </a:rPr>
              <a:t>objectives are</a:t>
            </a:r>
            <a:endParaRPr lang="en-US" sz="2200" dirty="0" smtClean="0">
              <a:solidFill>
                <a:schemeClr val="tx1"/>
              </a:solidFill>
              <a:latin typeface="Times New Roman" pitchFamily="18" charset="0"/>
              <a:cs typeface="Times New Roman" pitchFamily="18" charset="0"/>
            </a:endParaRP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 Giving online interface </a:t>
            </a:r>
            <a:r>
              <a:rPr lang="en-US" sz="2200" dirty="0" smtClean="0">
                <a:solidFill>
                  <a:schemeClr val="tx1"/>
                </a:solidFill>
                <a:latin typeface="Times New Roman" pitchFamily="18" charset="0"/>
                <a:cs typeface="Times New Roman" pitchFamily="18" charset="0"/>
              </a:rPr>
              <a:t>for </a:t>
            </a:r>
            <a:r>
              <a:rPr lang="en-US" sz="2200" dirty="0" smtClean="0">
                <a:solidFill>
                  <a:schemeClr val="tx1"/>
                </a:solidFill>
                <a:latin typeface="Times New Roman" pitchFamily="18" charset="0"/>
                <a:cs typeface="Times New Roman" pitchFamily="18" charset="0"/>
              </a:rPr>
              <a:t>faculty members. </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 Expanding the effectiveness of college record administration. </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 Abatement time needed to access and convey </a:t>
            </a:r>
            <a:r>
              <a:rPr lang="en-US" sz="2200" dirty="0" smtClean="0">
                <a:solidFill>
                  <a:schemeClr val="tx1"/>
                </a:solidFill>
                <a:latin typeface="Times New Roman" pitchFamily="18" charset="0"/>
                <a:cs typeface="Times New Roman" pitchFamily="18" charset="0"/>
              </a:rPr>
              <a:t>students </a:t>
            </a:r>
            <a:r>
              <a:rPr lang="en-US" sz="2200" dirty="0" smtClean="0">
                <a:solidFill>
                  <a:schemeClr val="tx1"/>
                </a:solidFill>
                <a:latin typeface="Times New Roman" pitchFamily="18" charset="0"/>
                <a:cs typeface="Times New Roman" pitchFamily="18" charset="0"/>
              </a:rPr>
              <a:t>records</a:t>
            </a:r>
            <a:r>
              <a:rPr lang="en-US" sz="2200" dirty="0" smtClean="0">
                <a:solidFill>
                  <a:schemeClr val="tx1"/>
                </a:solidFill>
                <a:latin typeface="Times New Roman" pitchFamily="18" charset="0"/>
                <a:cs typeface="Times New Roman" pitchFamily="18" charset="0"/>
              </a:rPr>
              <a:t>.</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 Monitoring the academic performance of the students</a:t>
            </a:r>
            <a:r>
              <a:rPr lang="en-US" sz="2200" dirty="0" smtClean="0">
                <a:solidFill>
                  <a:schemeClr val="tx1"/>
                </a:solidFill>
                <a:latin typeface="Times New Roman" pitchFamily="18" charset="0"/>
                <a:cs typeface="Times New Roman" pitchFamily="18" charset="0"/>
              </a:rPr>
              <a:t> </a:t>
            </a:r>
            <a:endParaRPr lang="en-US" sz="2200" dirty="0" smtClean="0">
              <a:solidFill>
                <a:schemeClr val="tx1"/>
              </a:solidFill>
              <a:latin typeface="Times New Roman" pitchFamily="18" charset="0"/>
              <a:cs typeface="Times New Roman" pitchFamily="18" charset="0"/>
            </a:endParaRPr>
          </a:p>
          <a:p>
            <a:pPr lvl="1" algn="l"/>
            <a:endParaRPr lang="en-US" sz="2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3</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pPr algn="ctr"/>
            <a:r>
              <a:rPr lang="en-US" sz="4000" b="1" dirty="0" smtClean="0">
                <a:latin typeface="Times New Roman" pitchFamily="18" charset="0"/>
                <a:cs typeface="Times New Roman" pitchFamily="18" charset="0"/>
              </a:rPr>
              <a:t>REQUIREMENTS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219200"/>
            <a:ext cx="8229600" cy="4953000"/>
          </a:xfrm>
        </p:spPr>
        <p:txBody>
          <a:bodyPr>
            <a:noAutofit/>
          </a:bodyPr>
          <a:lstStyle/>
          <a:p>
            <a:pPr algn="just"/>
            <a:endParaRPr lang="en-US" sz="2200" dirty="0" smtClean="0">
              <a:solidFill>
                <a:schemeClr val="tx1"/>
              </a:solidFill>
              <a:latin typeface="Times New Roman" pitchFamily="18" charset="0"/>
              <a:cs typeface="Times New Roman" pitchFamily="18" charset="0"/>
            </a:endParaRPr>
          </a:p>
          <a:p>
            <a:pPr algn="just"/>
            <a:r>
              <a:rPr lang="en-IN" sz="2200" b="1" dirty="0" smtClean="0">
                <a:solidFill>
                  <a:schemeClr val="tx1"/>
                </a:solidFill>
                <a:latin typeface="Times New Roman" pitchFamily="18" charset="0"/>
                <a:cs typeface="Times New Roman" pitchFamily="18" charset="0"/>
              </a:rPr>
              <a:t>SOFTWARE REQUIREMENTS</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Operating system  : 	Platform Independent</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Coding Language  : 	HTML, CSS, JS, PHP</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Database	 </a:t>
            </a:r>
            <a:r>
              <a:rPr lang="en-IN" sz="2200" dirty="0" smtClean="0">
                <a:solidFill>
                  <a:schemeClr val="tx1"/>
                </a:solidFill>
                <a:latin typeface="Times New Roman" pitchFamily="18" charset="0"/>
                <a:cs typeface="Times New Roman" pitchFamily="18" charset="0"/>
              </a:rPr>
              <a:t>   </a:t>
            </a:r>
            <a:r>
              <a:rPr lang="en-IN" sz="2200" dirty="0" smtClean="0">
                <a:solidFill>
                  <a:schemeClr val="tx1"/>
                </a:solidFill>
                <a:latin typeface="Times New Roman" pitchFamily="18" charset="0"/>
                <a:cs typeface="Times New Roman" pitchFamily="18" charset="0"/>
              </a:rPr>
              <a:t>: 	My-SQL</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Server		   </a:t>
            </a:r>
            <a:r>
              <a:rPr lang="en-IN" sz="2200" dirty="0" smtClean="0">
                <a:solidFill>
                  <a:schemeClr val="tx1"/>
                </a:solidFill>
                <a:latin typeface="Times New Roman" pitchFamily="18" charset="0"/>
                <a:cs typeface="Times New Roman" pitchFamily="18" charset="0"/>
              </a:rPr>
              <a:t> </a:t>
            </a:r>
            <a:r>
              <a:rPr lang="en-IN" sz="2200" dirty="0" smtClean="0">
                <a:solidFill>
                  <a:schemeClr val="tx1"/>
                </a:solidFill>
                <a:latin typeface="Times New Roman" pitchFamily="18" charset="0"/>
                <a:cs typeface="Times New Roman" pitchFamily="18" charset="0"/>
              </a:rPr>
              <a:t>:	Apache	</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IDE		    :	Notepad++</a:t>
            </a:r>
            <a:endParaRPr lang="en-US" sz="2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4</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EXISTING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In the existing system the students will enter their data enter manually through registration. </a:t>
            </a:r>
          </a:p>
          <a:p>
            <a:pPr algn="just"/>
            <a:r>
              <a:rPr lang="en-IN" sz="2200" dirty="0" smtClean="0">
                <a:latin typeface="Times New Roman" pitchFamily="18" charset="0"/>
                <a:cs typeface="Times New Roman" pitchFamily="18" charset="0"/>
              </a:rPr>
              <a:t>Internal assessments marks, attendance, exam timetable will be displayed to the students.</a:t>
            </a:r>
          </a:p>
          <a:p>
            <a:pPr algn="just">
              <a:buNone/>
            </a:pPr>
            <a:endParaRPr lang="en-IN" sz="2200" dirty="0" smtClean="0">
              <a:latin typeface="Times New Roman" pitchFamily="18" charset="0"/>
              <a:cs typeface="Times New Roman" pitchFamily="18" charset="0"/>
            </a:endParaRPr>
          </a:p>
          <a:p>
            <a:pPr marL="0" indent="0" algn="just">
              <a:buNone/>
            </a:pPr>
            <a:r>
              <a:rPr lang="en-US" sz="2200" b="1" dirty="0" smtClean="0">
                <a:latin typeface="Times New Roman" pitchFamily="18" charset="0"/>
                <a:cs typeface="Times New Roman" pitchFamily="18" charset="0"/>
              </a:rPr>
              <a:t>DISADVANTAGES OF EXISTING SYSTEM</a:t>
            </a:r>
          </a:p>
          <a:p>
            <a:pPr lvl="0" algn="just"/>
            <a:r>
              <a:rPr lang="en-IN" sz="2200" dirty="0" smtClean="0">
                <a:latin typeface="Times New Roman" pitchFamily="18" charset="0"/>
                <a:cs typeface="Times New Roman" pitchFamily="18" charset="0"/>
              </a:rPr>
              <a:t>Through students registration incorrect details may appear.</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t>
            </a:r>
            <a:r>
              <a:rPr lang="en-IN" sz="2200" dirty="0" err="1" smtClean="0">
                <a:latin typeface="Times New Roman" pitchFamily="18" charset="0"/>
                <a:cs typeface="Times New Roman" pitchFamily="18" charset="0"/>
              </a:rPr>
              <a:t>Eg</a:t>
            </a:r>
            <a:r>
              <a:rPr lang="en-IN" sz="2200" dirty="0" smtClean="0">
                <a:latin typeface="Times New Roman" pitchFamily="18" charset="0"/>
                <a:cs typeface="Times New Roman" pitchFamily="18" charset="0"/>
              </a:rPr>
              <a:t>: 79.6% will round off the percentage as 80%)</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There is no efficient technique to safe guard the users of phishing websites.</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5</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229600" cy="1087902"/>
          </a:xfrm>
        </p:spPr>
        <p:txBody>
          <a:bodyPr>
            <a:normAutofit/>
          </a:bodyPr>
          <a:lstStyle/>
          <a:p>
            <a:pPr algn="ctr"/>
            <a:r>
              <a:rPr lang="en-US" sz="4000" b="1" dirty="0" smtClean="0">
                <a:latin typeface="Times New Roman" pitchFamily="18" charset="0"/>
                <a:cs typeface="Times New Roman" pitchFamily="18" charset="0"/>
              </a:rPr>
              <a:t> LITERATURE SURVEY</a:t>
            </a:r>
            <a:endParaRPr lang="en-US" sz="4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4F63CD-3A98-4B85-ADD0-D95A215DBFE8}"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6</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228600" y="990600"/>
          <a:ext cx="8686800" cy="5029200"/>
        </p:xfrm>
        <a:graphic>
          <a:graphicData uri="http://schemas.openxmlformats.org/drawingml/2006/table">
            <a:tbl>
              <a:tblPr firstRow="1" bandRow="1">
                <a:tableStyleId>{5940675A-B579-460E-94D1-54222C63F5DA}</a:tableStyleId>
              </a:tblPr>
              <a:tblGrid>
                <a:gridCol w="2743200"/>
                <a:gridCol w="3124200"/>
                <a:gridCol w="2819400"/>
              </a:tblGrid>
              <a:tr h="2857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IN" sz="1800" b="1" dirty="0" smtClean="0">
                          <a:latin typeface="Times New Roman" pitchFamily="18" charset="0"/>
                          <a:cs typeface="Times New Roman" pitchFamily="18" charset="0"/>
                        </a:rPr>
                        <a:t>TITLE&amp;AUTHOR</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IN" sz="1800" b="1" dirty="0" smtClean="0">
                          <a:latin typeface="Times New Roman" pitchFamily="18" charset="0"/>
                          <a:cs typeface="Times New Roman" pitchFamily="18" charset="0"/>
                        </a:rPr>
                        <a:t>ADVANTAGE</a:t>
                      </a:r>
                      <a:endParaRPr lang="en-IN" sz="1800" b="1" dirty="0">
                        <a:latin typeface="Times New Roman" pitchFamily="18" charset="0"/>
                        <a:cs typeface="Times New Roman" pitchFamily="18" charset="0"/>
                      </a:endParaRPr>
                    </a:p>
                  </a:txBody>
                  <a:tcPr/>
                </a:tc>
                <a:tc>
                  <a:txBody>
                    <a:bodyPr/>
                    <a:lstStyle/>
                    <a:p>
                      <a:pPr algn="ctr"/>
                      <a:r>
                        <a:rPr lang="en-IN" sz="1800" b="1" dirty="0" smtClean="0">
                          <a:latin typeface="Times New Roman" pitchFamily="18" charset="0"/>
                          <a:cs typeface="Times New Roman" pitchFamily="18" charset="0"/>
                        </a:rPr>
                        <a:t>DISADVANATGE</a:t>
                      </a:r>
                      <a:endParaRPr lang="en-IN" sz="1800" b="1" dirty="0">
                        <a:latin typeface="Times New Roman" pitchFamily="18" charset="0"/>
                        <a:cs typeface="Times New Roman" pitchFamily="18" charset="0"/>
                      </a:endParaRPr>
                    </a:p>
                  </a:txBody>
                  <a:tcPr/>
                </a:tc>
              </a:tr>
              <a:tr h="1143000">
                <a:tc>
                  <a:txBody>
                    <a:bodyPr/>
                    <a:lstStyle/>
                    <a:p>
                      <a:pPr algn="just"/>
                      <a:r>
                        <a:rPr lang="en-IN" sz="1800" b="1" kern="1200" dirty="0" smtClean="0">
                          <a:solidFill>
                            <a:schemeClr val="tx1"/>
                          </a:solidFill>
                          <a:latin typeface="Times New Roman" pitchFamily="18" charset="0"/>
                          <a:ea typeface="+mn-ea"/>
                          <a:cs typeface="Times New Roman" pitchFamily="18" charset="0"/>
                        </a:rPr>
                        <a:t>Development of Student Information System</a:t>
                      </a:r>
                    </a:p>
                    <a:p>
                      <a:pPr algn="just"/>
                      <a:r>
                        <a:rPr lang="en-IN" sz="1800" kern="1200" dirty="0" err="1" smtClean="0">
                          <a:solidFill>
                            <a:schemeClr val="tx1"/>
                          </a:solidFill>
                          <a:latin typeface="Times New Roman" pitchFamily="18" charset="0"/>
                          <a:ea typeface="+mn-ea"/>
                          <a:cs typeface="Times New Roman" pitchFamily="18" charset="0"/>
                        </a:rPr>
                        <a:t>N.M.Z.Hashim</a:t>
                      </a:r>
                      <a:r>
                        <a:rPr lang="en-IN" sz="1800" kern="1200" dirty="0" smtClean="0">
                          <a:solidFill>
                            <a:schemeClr val="tx1"/>
                          </a:solidFill>
                          <a:latin typeface="Times New Roman" pitchFamily="18" charset="0"/>
                          <a:ea typeface="+mn-ea"/>
                          <a:cs typeface="Times New Roman" pitchFamily="18" charset="0"/>
                        </a:rPr>
                        <a:t>, </a:t>
                      </a:r>
                      <a:r>
                        <a:rPr lang="en-IN" sz="1800" kern="1200" dirty="0" err="1" smtClean="0">
                          <a:solidFill>
                            <a:schemeClr val="tx1"/>
                          </a:solidFill>
                          <a:latin typeface="Times New Roman" pitchFamily="18" charset="0"/>
                          <a:ea typeface="+mn-ea"/>
                          <a:cs typeface="Times New Roman" pitchFamily="18" charset="0"/>
                        </a:rPr>
                        <a:t>S.N.K.S.Mohamed</a:t>
                      </a:r>
                      <a:r>
                        <a:rPr lang="en-IN" sz="1800" kern="1200" dirty="0" smtClean="0">
                          <a:solidFill>
                            <a:schemeClr val="tx1"/>
                          </a:solidFill>
                          <a:latin typeface="Times New Roman" pitchFamily="18" charset="0"/>
                          <a:ea typeface="+mn-ea"/>
                          <a:cs typeface="Times New Roman" pitchFamily="18" charset="0"/>
                        </a:rPr>
                        <a:t> (2013)</a:t>
                      </a:r>
                      <a:endParaRPr lang="en-US" sz="1800" b="1" dirty="0">
                        <a:latin typeface="Times New Roman" pitchFamily="18" charset="0"/>
                        <a:cs typeface="Times New Roman" pitchFamily="18" charset="0"/>
                      </a:endParaRPr>
                    </a:p>
                  </a:txBody>
                  <a:tcPr/>
                </a:tc>
                <a:tc>
                  <a:txBody>
                    <a:bodyPr/>
                    <a:lstStyle/>
                    <a:p>
                      <a:pPr algn="just"/>
                      <a:r>
                        <a:rPr lang="en-US" sz="1800" baseline="0" dirty="0" smtClean="0">
                          <a:latin typeface="Times New Roman" pitchFamily="18" charset="0"/>
                          <a:cs typeface="Times New Roman" pitchFamily="18" charset="0"/>
                        </a:rPr>
                        <a:t>Lot of man power and resource time is saved from an admin perspective.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Data</a:t>
                      </a:r>
                      <a:r>
                        <a:rPr lang="en-US" sz="1800" baseline="0" dirty="0" smtClean="0">
                          <a:latin typeface="Times New Roman" pitchFamily="18" charset="0"/>
                          <a:cs typeface="Times New Roman" pitchFamily="18" charset="0"/>
                        </a:rPr>
                        <a:t> can’t be filtered as per the need.</a:t>
                      </a:r>
                      <a:endParaRPr lang="en-US" sz="1800" dirty="0" smtClean="0">
                        <a:latin typeface="Times New Roman" pitchFamily="18" charset="0"/>
                        <a:cs typeface="Times New Roman" pitchFamily="18" charset="0"/>
                      </a:endParaRPr>
                    </a:p>
                  </a:txBody>
                  <a:tcPr/>
                </a:tc>
              </a:tr>
              <a:tr h="1571625">
                <a:tc>
                  <a:txBody>
                    <a:bodyPr/>
                    <a:lstStyle/>
                    <a:p>
                      <a:pPr algn="just"/>
                      <a:r>
                        <a:rPr lang="en-IN" sz="1800" b="1" kern="1200" dirty="0" smtClean="0">
                          <a:solidFill>
                            <a:schemeClr val="tx1"/>
                          </a:solidFill>
                          <a:latin typeface="Times New Roman" pitchFamily="18" charset="0"/>
                          <a:ea typeface="+mn-ea"/>
                          <a:cs typeface="Times New Roman" pitchFamily="18" charset="0"/>
                        </a:rPr>
                        <a:t>Web Based Student Information Management System</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S.R.Bharamagoudar</a:t>
                      </a:r>
                      <a:r>
                        <a:rPr lang="en-IN" sz="1800" kern="1200" dirty="0" smtClean="0">
                          <a:solidFill>
                            <a:schemeClr val="tx1"/>
                          </a:solidFill>
                          <a:latin typeface="Times New Roman" pitchFamily="18" charset="0"/>
                          <a:ea typeface="+mn-ea"/>
                          <a:cs typeface="Times New Roman" pitchFamily="18" charset="0"/>
                        </a:rPr>
                        <a:t>, </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Geeta</a:t>
                      </a:r>
                      <a:r>
                        <a:rPr lang="en-IN" sz="1800" kern="1200" dirty="0" smtClean="0">
                          <a:solidFill>
                            <a:schemeClr val="tx1"/>
                          </a:solidFill>
                          <a:latin typeface="Times New Roman" pitchFamily="18" charset="0"/>
                          <a:ea typeface="+mn-ea"/>
                          <a:cs typeface="Times New Roman" pitchFamily="18" charset="0"/>
                        </a:rPr>
                        <a:t> R.B., </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S.G.Totad</a:t>
                      </a:r>
                      <a:r>
                        <a:rPr lang="en-IN" sz="1800" kern="1200" dirty="0" smtClean="0">
                          <a:solidFill>
                            <a:schemeClr val="tx1"/>
                          </a:solidFill>
                          <a:latin typeface="Times New Roman" pitchFamily="18" charset="0"/>
                          <a:ea typeface="+mn-ea"/>
                          <a:cs typeface="Times New Roman" pitchFamily="18" charset="0"/>
                        </a:rPr>
                        <a:t> (2013)</a:t>
                      </a:r>
                      <a:endParaRPr lang="en-US" sz="1800" b="1"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Redundant human errors will</a:t>
                      </a:r>
                      <a:r>
                        <a:rPr lang="en-US" sz="1800" baseline="0" dirty="0" smtClean="0">
                          <a:latin typeface="Times New Roman" pitchFamily="18" charset="0"/>
                          <a:cs typeface="Times New Roman" pitchFamily="18" charset="0"/>
                        </a:rPr>
                        <a:t> be reduced.</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Unauthorized person can easily register.</a:t>
                      </a:r>
                      <a:endParaRPr lang="en-US" sz="1800" dirty="0">
                        <a:latin typeface="Times New Roman" pitchFamily="18" charset="0"/>
                        <a:cs typeface="Times New Roman" pitchFamily="18" charset="0"/>
                      </a:endParaRPr>
                    </a:p>
                  </a:txBody>
                  <a:tcPr/>
                </a:tc>
              </a:tr>
              <a:tr h="1571625">
                <a:tc>
                  <a:txBody>
                    <a:bodyPr/>
                    <a:lstStyle/>
                    <a:p>
                      <a:pPr algn="just"/>
                      <a:r>
                        <a:rPr lang="en-IN" sz="1800" b="1" kern="1200" dirty="0" smtClean="0">
                          <a:solidFill>
                            <a:schemeClr val="tx1"/>
                          </a:solidFill>
                          <a:latin typeface="Times New Roman" pitchFamily="18" charset="0"/>
                          <a:ea typeface="+mn-ea"/>
                          <a:cs typeface="Times New Roman" pitchFamily="18" charset="0"/>
                        </a:rPr>
                        <a:t>A Framework for Web Based Student Record Management System using PHP</a:t>
                      </a:r>
                    </a:p>
                    <a:p>
                      <a:pPr algn="just"/>
                      <a:r>
                        <a:rPr lang="en-IN" sz="1800" kern="1200" dirty="0" err="1" smtClean="0">
                          <a:solidFill>
                            <a:schemeClr val="tx1"/>
                          </a:solidFill>
                          <a:latin typeface="Times New Roman" pitchFamily="18" charset="0"/>
                          <a:ea typeface="+mn-ea"/>
                          <a:cs typeface="Times New Roman" pitchFamily="18" charset="0"/>
                        </a:rPr>
                        <a:t>Saurabh</a:t>
                      </a:r>
                      <a:r>
                        <a:rPr lang="en-IN" sz="1800" kern="1200" dirty="0" smtClean="0">
                          <a:solidFill>
                            <a:schemeClr val="tx1"/>
                          </a:solidFill>
                          <a:latin typeface="Times New Roman" pitchFamily="18" charset="0"/>
                          <a:ea typeface="+mn-ea"/>
                          <a:cs typeface="Times New Roman" pitchFamily="18" charset="0"/>
                        </a:rPr>
                        <a:t> Walia1, </a:t>
                      </a:r>
                    </a:p>
                    <a:p>
                      <a:pPr algn="just"/>
                      <a:r>
                        <a:rPr lang="en-IN" sz="1800" kern="1200" dirty="0" err="1" smtClean="0">
                          <a:solidFill>
                            <a:schemeClr val="tx1"/>
                          </a:solidFill>
                          <a:latin typeface="Times New Roman" pitchFamily="18" charset="0"/>
                          <a:ea typeface="+mn-ea"/>
                          <a:cs typeface="Times New Roman" pitchFamily="18" charset="0"/>
                        </a:rPr>
                        <a:t>Satinderjit</a:t>
                      </a:r>
                      <a:r>
                        <a:rPr lang="en-IN" sz="1800" kern="1200" dirty="0" smtClean="0">
                          <a:solidFill>
                            <a:schemeClr val="tx1"/>
                          </a:solidFill>
                          <a:latin typeface="Times New Roman" pitchFamily="18" charset="0"/>
                          <a:ea typeface="+mn-ea"/>
                          <a:cs typeface="Times New Roman" pitchFamily="18" charset="0"/>
                        </a:rPr>
                        <a:t> </a:t>
                      </a:r>
                      <a:r>
                        <a:rPr lang="en-IN" sz="1800" kern="1200" dirty="0" err="1" smtClean="0">
                          <a:solidFill>
                            <a:schemeClr val="tx1"/>
                          </a:solidFill>
                          <a:latin typeface="Times New Roman" pitchFamily="18" charset="0"/>
                          <a:ea typeface="+mn-ea"/>
                          <a:cs typeface="Times New Roman" pitchFamily="18" charset="0"/>
                        </a:rPr>
                        <a:t>Kaur</a:t>
                      </a:r>
                      <a:r>
                        <a:rPr lang="en-IN" sz="1800" kern="1200" dirty="0" smtClean="0">
                          <a:solidFill>
                            <a:schemeClr val="tx1"/>
                          </a:solidFill>
                          <a:latin typeface="Times New Roman" pitchFamily="18" charset="0"/>
                          <a:ea typeface="+mn-ea"/>
                          <a:cs typeface="Times New Roman" pitchFamily="18" charset="0"/>
                        </a:rPr>
                        <a:t> Gill(2014)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Closer</a:t>
                      </a:r>
                      <a:r>
                        <a:rPr lang="en-US" sz="1800" baseline="0" dirty="0" smtClean="0">
                          <a:latin typeface="Times New Roman" pitchFamily="18" charset="0"/>
                          <a:cs typeface="Times New Roman" pitchFamily="18" charset="0"/>
                        </a:rPr>
                        <a:t> interaction between student and staff.</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Consist of single</a:t>
                      </a:r>
                      <a:r>
                        <a:rPr lang="en-US" sz="1800" baseline="0" dirty="0" smtClean="0">
                          <a:latin typeface="Times New Roman" pitchFamily="18" charset="0"/>
                          <a:cs typeface="Times New Roman" pitchFamily="18" charset="0"/>
                        </a:rPr>
                        <a:t> module UI</a:t>
                      </a:r>
                      <a:endParaRPr lang="en-US" sz="1800" dirty="0">
                        <a:latin typeface="Times New Roman" pitchFamily="18" charset="0"/>
                        <a:cs typeface="Times New Roman" pitchFamily="18" charset="0"/>
                      </a:endParaRPr>
                    </a:p>
                  </a:txBody>
                  <a:tcPr/>
                </a:tc>
              </a:tr>
            </a:tbl>
          </a:graphicData>
        </a:graphic>
      </p:graphicFrame>
      <p:sp>
        <p:nvSpPr>
          <p:cNvPr id="9" name="TextBox 8"/>
          <p:cNvSpPr txBox="1"/>
          <p:nvPr/>
        </p:nvSpPr>
        <p:spPr>
          <a:xfrm>
            <a:off x="7369440" y="6019800"/>
            <a:ext cx="1088760" cy="369332"/>
          </a:xfrm>
          <a:prstGeom prst="rect">
            <a:avLst/>
          </a:prstGeom>
          <a:noFill/>
        </p:spPr>
        <p:txBody>
          <a:bodyPr wrap="none" rtlCol="0">
            <a:spAutoFit/>
          </a:bodyPr>
          <a:lstStyle/>
          <a:p>
            <a:r>
              <a:rPr lang="en-IN" b="1" dirty="0" smtClean="0">
                <a:latin typeface="Times New Roman" pitchFamily="18" charset="0"/>
                <a:ea typeface="Calibri"/>
                <a:cs typeface="Times New Roman" pitchFamily="18" charset="0"/>
              </a:rPr>
              <a:t> </a:t>
            </a:r>
            <a:r>
              <a:rPr lang="en-IN" b="1" dirty="0" err="1" smtClean="0">
                <a:latin typeface="Times New Roman" pitchFamily="18" charset="0"/>
                <a:ea typeface="Calibri"/>
                <a:cs typeface="Times New Roman" pitchFamily="18" charset="0"/>
              </a:rPr>
              <a:t>Contd</a:t>
            </a:r>
            <a:r>
              <a:rPr lang="en-IN" b="1" dirty="0" smtClean="0">
                <a:latin typeface="Times New Roman" pitchFamily="18" charset="0"/>
                <a:ea typeface="Calibri"/>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7</a:t>
            </a:fld>
            <a:endParaRPr lang="en-US" b="1"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457200" y="0"/>
            <a:ext cx="8229600" cy="108790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LITERATURE 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8" name="Table 7"/>
          <p:cNvGraphicFramePr>
            <a:graphicFrameLocks noGrp="1"/>
          </p:cNvGraphicFramePr>
          <p:nvPr/>
        </p:nvGraphicFramePr>
        <p:xfrm>
          <a:off x="457200" y="990600"/>
          <a:ext cx="8382000" cy="3937000"/>
        </p:xfrm>
        <a:graphic>
          <a:graphicData uri="http://schemas.openxmlformats.org/drawingml/2006/table">
            <a:tbl>
              <a:tblPr firstRow="1" bandRow="1">
                <a:tableStyleId>{5940675A-B579-460E-94D1-54222C63F5DA}</a:tableStyleId>
              </a:tblPr>
              <a:tblGrid>
                <a:gridCol w="2819400"/>
                <a:gridCol w="2768600"/>
                <a:gridCol w="2794000"/>
              </a:tblGrid>
              <a:tr h="67963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IN" sz="1800" b="1" dirty="0" smtClean="0">
                          <a:latin typeface="Times New Roman" pitchFamily="18" charset="0"/>
                          <a:cs typeface="Times New Roman" pitchFamily="18" charset="0"/>
                        </a:rPr>
                        <a:t>TITLE&amp;AUTHOR</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IN" sz="1800" b="1" dirty="0" smtClean="0">
                          <a:latin typeface="Times New Roman" pitchFamily="18" charset="0"/>
                          <a:cs typeface="Times New Roman" pitchFamily="18" charset="0"/>
                        </a:rPr>
                        <a:t>ADVANTAGES</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itchFamily="18" charset="0"/>
                          <a:cs typeface="Times New Roman" pitchFamily="18" charset="0"/>
                        </a:rPr>
                        <a:t>DISADVANTAGES</a:t>
                      </a:r>
                      <a:endParaRPr lang="en-IN" sz="1800" b="1" dirty="0">
                        <a:latin typeface="Times New Roman" pitchFamily="18" charset="0"/>
                        <a:cs typeface="Times New Roman" pitchFamily="18" charset="0"/>
                      </a:endParaRPr>
                    </a:p>
                  </a:txBody>
                  <a:tcPr/>
                </a:tc>
              </a:tr>
              <a:tr h="1961961">
                <a:tc>
                  <a:txBody>
                    <a:bodyPr/>
                    <a:lstStyle/>
                    <a:p>
                      <a:pPr algn="just"/>
                      <a:r>
                        <a:rPr lang="en-IN" sz="1800" b="1" kern="1200" dirty="0" smtClean="0">
                          <a:solidFill>
                            <a:schemeClr val="tx1"/>
                          </a:solidFill>
                          <a:latin typeface="Times New Roman" pitchFamily="18" charset="0"/>
                          <a:ea typeface="+mn-ea"/>
                          <a:cs typeface="Times New Roman" pitchFamily="18" charset="0"/>
                        </a:rPr>
                        <a:t>Student</a:t>
                      </a:r>
                      <a:r>
                        <a:rPr lang="en-IN" sz="1800" b="1" kern="1200" baseline="0" dirty="0" smtClean="0">
                          <a:solidFill>
                            <a:schemeClr val="tx1"/>
                          </a:solidFill>
                          <a:latin typeface="Times New Roman" pitchFamily="18" charset="0"/>
                          <a:ea typeface="+mn-ea"/>
                          <a:cs typeface="Times New Roman" pitchFamily="18" charset="0"/>
                        </a:rPr>
                        <a:t> </a:t>
                      </a:r>
                      <a:r>
                        <a:rPr lang="en-IN" sz="1800" b="1" kern="1200" dirty="0" smtClean="0">
                          <a:solidFill>
                            <a:schemeClr val="tx1"/>
                          </a:solidFill>
                          <a:latin typeface="Times New Roman" pitchFamily="18" charset="0"/>
                          <a:ea typeface="+mn-ea"/>
                          <a:cs typeface="Times New Roman" pitchFamily="18" charset="0"/>
                        </a:rPr>
                        <a:t>Information Management System</a:t>
                      </a:r>
                    </a:p>
                    <a:p>
                      <a:pPr algn="just"/>
                      <a:r>
                        <a:rPr lang="en-IN" sz="1800" kern="1200" dirty="0" err="1" smtClean="0">
                          <a:solidFill>
                            <a:schemeClr val="tx1"/>
                          </a:solidFill>
                          <a:latin typeface="Times New Roman" pitchFamily="18" charset="0"/>
                          <a:ea typeface="+mn-ea"/>
                          <a:cs typeface="Times New Roman" pitchFamily="18" charset="0"/>
                        </a:rPr>
                        <a:t>Manisha</a:t>
                      </a:r>
                      <a:r>
                        <a:rPr lang="en-IN" sz="1800" kern="1200" dirty="0" smtClean="0">
                          <a:solidFill>
                            <a:schemeClr val="tx1"/>
                          </a:solidFill>
                          <a:latin typeface="Times New Roman" pitchFamily="18" charset="0"/>
                          <a:ea typeface="+mn-ea"/>
                          <a:cs typeface="Times New Roman" pitchFamily="18" charset="0"/>
                        </a:rPr>
                        <a:t> K,  </a:t>
                      </a:r>
                    </a:p>
                    <a:p>
                      <a:pPr algn="just"/>
                      <a:r>
                        <a:rPr lang="en-IN" sz="1800" kern="1200" dirty="0" err="1" smtClean="0">
                          <a:solidFill>
                            <a:schemeClr val="tx1"/>
                          </a:solidFill>
                          <a:latin typeface="Times New Roman" pitchFamily="18" charset="0"/>
                          <a:ea typeface="+mn-ea"/>
                          <a:cs typeface="Times New Roman" pitchFamily="18" charset="0"/>
                        </a:rPr>
                        <a:t>Alekhya</a:t>
                      </a:r>
                      <a:r>
                        <a:rPr lang="en-IN" sz="1800" kern="1200" dirty="0" smtClean="0">
                          <a:solidFill>
                            <a:schemeClr val="tx1"/>
                          </a:solidFill>
                          <a:latin typeface="Times New Roman" pitchFamily="18" charset="0"/>
                          <a:ea typeface="+mn-ea"/>
                          <a:cs typeface="Times New Roman" pitchFamily="18" charset="0"/>
                        </a:rPr>
                        <a:t> K,  </a:t>
                      </a:r>
                    </a:p>
                    <a:p>
                      <a:pPr algn="just"/>
                      <a:r>
                        <a:rPr lang="en-IN" sz="1800" kern="1200" dirty="0" err="1" smtClean="0">
                          <a:solidFill>
                            <a:schemeClr val="tx1"/>
                          </a:solidFill>
                          <a:latin typeface="Times New Roman" pitchFamily="18" charset="0"/>
                          <a:ea typeface="+mn-ea"/>
                          <a:cs typeface="Times New Roman" pitchFamily="18" charset="0"/>
                        </a:rPr>
                        <a:t>Manikanta</a:t>
                      </a:r>
                      <a:r>
                        <a:rPr lang="en-IN" sz="1800" kern="1200" dirty="0" smtClean="0">
                          <a:solidFill>
                            <a:schemeClr val="tx1"/>
                          </a:solidFill>
                          <a:latin typeface="Times New Roman" pitchFamily="18" charset="0"/>
                          <a:ea typeface="+mn-ea"/>
                          <a:cs typeface="Times New Roman" pitchFamily="18" charset="0"/>
                        </a:rPr>
                        <a:t> T,  </a:t>
                      </a:r>
                    </a:p>
                    <a:p>
                      <a:pPr algn="just"/>
                      <a:r>
                        <a:rPr lang="en-IN" sz="1800" kern="1200" dirty="0" err="1" smtClean="0">
                          <a:solidFill>
                            <a:schemeClr val="tx1"/>
                          </a:solidFill>
                          <a:latin typeface="Times New Roman" pitchFamily="18" charset="0"/>
                          <a:ea typeface="+mn-ea"/>
                          <a:cs typeface="Times New Roman" pitchFamily="18" charset="0"/>
                        </a:rPr>
                        <a:t>Ramya</a:t>
                      </a:r>
                      <a:r>
                        <a:rPr lang="en-IN" sz="1800" kern="1200" dirty="0" smtClean="0">
                          <a:solidFill>
                            <a:schemeClr val="tx1"/>
                          </a:solidFill>
                          <a:latin typeface="Times New Roman" pitchFamily="18" charset="0"/>
                          <a:ea typeface="+mn-ea"/>
                          <a:cs typeface="Times New Roman" pitchFamily="18" charset="0"/>
                        </a:rPr>
                        <a:t> B,  </a:t>
                      </a:r>
                    </a:p>
                    <a:p>
                      <a:pPr algn="just"/>
                      <a:r>
                        <a:rPr lang="en-IN" sz="1800" kern="1200" dirty="0" err="1" smtClean="0">
                          <a:solidFill>
                            <a:schemeClr val="tx1"/>
                          </a:solidFill>
                          <a:latin typeface="Times New Roman" pitchFamily="18" charset="0"/>
                          <a:ea typeface="+mn-ea"/>
                          <a:cs typeface="Times New Roman" pitchFamily="18" charset="0"/>
                        </a:rPr>
                        <a:t>Sai</a:t>
                      </a:r>
                      <a:r>
                        <a:rPr lang="en-IN" sz="1800" kern="1200" dirty="0" smtClean="0">
                          <a:solidFill>
                            <a:schemeClr val="tx1"/>
                          </a:solidFill>
                          <a:latin typeface="Times New Roman" pitchFamily="18" charset="0"/>
                          <a:ea typeface="+mn-ea"/>
                          <a:cs typeface="Times New Roman" pitchFamily="18" charset="0"/>
                        </a:rPr>
                        <a:t> Kumar S.(2016)</a:t>
                      </a:r>
                      <a:endParaRPr lang="en-US" sz="1800" b="1" dirty="0">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Hassle free recruitment</a:t>
                      </a:r>
                      <a:r>
                        <a:rPr lang="en-US" sz="1800" baseline="0" dirty="0" smtClean="0">
                          <a:latin typeface="Times New Roman" pitchFamily="18" charset="0"/>
                          <a:cs typeface="Times New Roman" pitchFamily="18" charset="0"/>
                        </a:rPr>
                        <a:t>  or </a:t>
                      </a:r>
                      <a:r>
                        <a:rPr lang="en-US" sz="1800" dirty="0" smtClean="0">
                          <a:latin typeface="Times New Roman" pitchFamily="18" charset="0"/>
                          <a:cs typeface="Times New Roman" pitchFamily="18" charset="0"/>
                        </a:rPr>
                        <a:t>management  for</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placement companies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Lack of Student personal</a:t>
                      </a:r>
                      <a:r>
                        <a:rPr lang="en-US" sz="1800" baseline="0" dirty="0" smtClean="0">
                          <a:latin typeface="Times New Roman" pitchFamily="18" charset="0"/>
                          <a:cs typeface="Times New Roman" pitchFamily="18" charset="0"/>
                        </a:rPr>
                        <a:t> details.</a:t>
                      </a:r>
                      <a:endParaRPr lang="en-US" sz="1800" dirty="0">
                        <a:latin typeface="Times New Roman" pitchFamily="18" charset="0"/>
                        <a:cs typeface="Times New Roman" pitchFamily="18" charset="0"/>
                      </a:endParaRPr>
                    </a:p>
                  </a:txBody>
                  <a:tcPr/>
                </a:tc>
              </a:tr>
              <a:tr h="1245681">
                <a:tc>
                  <a:txBody>
                    <a:bodyPr/>
                    <a:lstStyle/>
                    <a:p>
                      <a:pPr algn="just"/>
                      <a:r>
                        <a:rPr lang="en-IN" sz="1800" b="1" kern="1200" dirty="0" smtClean="0">
                          <a:solidFill>
                            <a:schemeClr val="tx1"/>
                          </a:solidFill>
                          <a:latin typeface="Times New Roman" pitchFamily="18" charset="0"/>
                          <a:ea typeface="+mn-ea"/>
                          <a:cs typeface="Times New Roman" pitchFamily="18" charset="0"/>
                        </a:rPr>
                        <a:t>Student Management System – A Survey</a:t>
                      </a:r>
                    </a:p>
                    <a:p>
                      <a:pPr algn="just"/>
                      <a:r>
                        <a:rPr lang="en-IN" sz="1800" kern="1200" dirty="0" err="1" smtClean="0">
                          <a:solidFill>
                            <a:schemeClr val="tx1"/>
                          </a:solidFill>
                          <a:latin typeface="Times New Roman" pitchFamily="18" charset="0"/>
                          <a:ea typeface="+mn-ea"/>
                          <a:cs typeface="Times New Roman" pitchFamily="18" charset="0"/>
                        </a:rPr>
                        <a:t>Krithi</a:t>
                      </a:r>
                      <a:r>
                        <a:rPr lang="en-IN" sz="1800" kern="1200" dirty="0" smtClean="0">
                          <a:solidFill>
                            <a:schemeClr val="tx1"/>
                          </a:solidFill>
                          <a:latin typeface="Times New Roman" pitchFamily="18" charset="0"/>
                          <a:ea typeface="+mn-ea"/>
                          <a:cs typeface="Times New Roman" pitchFamily="18" charset="0"/>
                        </a:rPr>
                        <a:t> P, </a:t>
                      </a:r>
                    </a:p>
                    <a:p>
                      <a:pPr algn="just"/>
                      <a:r>
                        <a:rPr lang="en-IN" sz="1800" kern="1200" dirty="0" smtClean="0">
                          <a:solidFill>
                            <a:schemeClr val="tx1"/>
                          </a:solidFill>
                          <a:latin typeface="Times New Roman" pitchFamily="18" charset="0"/>
                          <a:ea typeface="+mn-ea"/>
                          <a:cs typeface="Times New Roman" pitchFamily="18" charset="0"/>
                        </a:rPr>
                        <a:t>Dr M Ramakrishna(2017)</a:t>
                      </a:r>
                      <a:endParaRPr lang="en-US" sz="1800" b="1"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Single source of information for students.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Filtering</a:t>
                      </a:r>
                      <a:r>
                        <a:rPr lang="en-US" sz="1800" baseline="0" dirty="0" smtClean="0">
                          <a:latin typeface="Times New Roman" pitchFamily="18" charset="0"/>
                          <a:cs typeface="Times New Roman" pitchFamily="18" charset="0"/>
                        </a:rPr>
                        <a:t> students according to the need of the recruiting companies is difficult.</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419599"/>
          </a:xfrm>
        </p:spPr>
        <p:txBody>
          <a:bodyPr>
            <a:noAutofit/>
          </a:bodyPr>
          <a:lstStyle/>
          <a:p>
            <a:pPr marL="457200" indent="-457200" algn="just"/>
            <a:r>
              <a:rPr lang="en-IN" sz="2200" dirty="0" smtClean="0">
                <a:latin typeface="Times New Roman" pitchFamily="18" charset="0"/>
                <a:cs typeface="Times New Roman" pitchFamily="18" charset="0"/>
              </a:rPr>
              <a:t>In proposed system will have the provision for adding the details of the students by staff. </a:t>
            </a:r>
          </a:p>
          <a:p>
            <a:pPr marL="457200" indent="-457200" algn="just"/>
            <a:r>
              <a:rPr lang="en-IN" sz="2200" dirty="0" smtClean="0">
                <a:latin typeface="Times New Roman" pitchFamily="18" charset="0"/>
                <a:cs typeface="Times New Roman" pitchFamily="18" charset="0"/>
              </a:rPr>
              <a:t>It is easy to create, edit and modify the student details and delete a student when it found unnecessary. </a:t>
            </a:r>
          </a:p>
          <a:p>
            <a:pPr marL="457200" indent="-457200" algn="just"/>
            <a:r>
              <a:rPr lang="en-IN" sz="2200" dirty="0" smtClean="0">
                <a:latin typeface="Times New Roman" pitchFamily="18" charset="0"/>
                <a:cs typeface="Times New Roman" pitchFamily="18" charset="0"/>
              </a:rPr>
              <a:t>In this placement updates will be given and academic details can viewed for each semester.</a:t>
            </a: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8</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200" b="1" dirty="0" smtClean="0">
                <a:latin typeface="Times New Roman" pitchFamily="18" charset="0"/>
                <a:cs typeface="Times New Roman" pitchFamily="18" charset="0"/>
              </a:rPr>
              <a:t>ADVANTAGES OF THE PROPOSED SYSTEM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IN" sz="2200" dirty="0" smtClean="0">
                <a:latin typeface="Times New Roman" pitchFamily="18" charset="0"/>
                <a:cs typeface="Times New Roman" pitchFamily="18" charset="0"/>
              </a:rPr>
              <a:t>Our proposed system has several advantages</a:t>
            </a:r>
            <a:endParaRPr lang="en-US" sz="2200" dirty="0" smtClean="0">
              <a:latin typeface="Times New Roman" pitchFamily="18" charset="0"/>
              <a:cs typeface="Times New Roman" pitchFamily="18" charset="0"/>
            </a:endParaRPr>
          </a:p>
          <a:p>
            <a:pPr marL="742950" lvl="0" indent="-400050"/>
            <a:r>
              <a:rPr lang="en-US" sz="2200" dirty="0" smtClean="0">
                <a:latin typeface="Times New Roman" pitchFamily="18" charset="0"/>
                <a:cs typeface="Times New Roman" pitchFamily="18" charset="0"/>
              </a:rPr>
              <a:t>Incorrect data can be reduced</a:t>
            </a:r>
          </a:p>
          <a:p>
            <a:pPr marL="742950" lvl="0" indent="-400050"/>
            <a:r>
              <a:rPr lang="en-US" sz="2200" dirty="0" smtClean="0">
                <a:latin typeface="Times New Roman" pitchFamily="18" charset="0"/>
                <a:cs typeface="Times New Roman" pitchFamily="18" charset="0"/>
              </a:rPr>
              <a:t>Monitoring academic performance</a:t>
            </a:r>
            <a:endParaRPr lang="en-US" sz="2400" dirty="0" smtClean="0">
              <a:latin typeface="Times New Roman" pitchFamily="18" charset="0"/>
              <a:cs typeface="Times New Roman" pitchFamily="18" charset="0"/>
            </a:endParaRPr>
          </a:p>
          <a:p>
            <a:pPr marL="742950" lvl="0" indent="-400050"/>
            <a:r>
              <a:rPr lang="en-US" sz="2400" dirty="0" smtClean="0">
                <a:latin typeface="Times New Roman" pitchFamily="18" charset="0"/>
                <a:cs typeface="Times New Roman" pitchFamily="18" charset="0"/>
              </a:rPr>
              <a:t>Search facility</a:t>
            </a:r>
          </a:p>
          <a:p>
            <a:pPr marL="742950" lvl="0" indent="-400050"/>
            <a:r>
              <a:rPr lang="en-US" sz="2400" dirty="0" smtClean="0">
                <a:latin typeface="Times New Roman" pitchFamily="18" charset="0"/>
                <a:cs typeface="Times New Roman" pitchFamily="18" charset="0"/>
              </a:rPr>
              <a:t>Placem</a:t>
            </a:r>
            <a:r>
              <a:rPr lang="en-US" sz="2400" dirty="0" smtClean="0">
                <a:latin typeface="Times New Roman" pitchFamily="18" charset="0"/>
                <a:cs typeface="Times New Roman" pitchFamily="18" charset="0"/>
              </a:rPr>
              <a:t>ent notification</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21-Oct-19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9</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1790</TotalTime>
  <Words>980</Words>
  <Application>Microsoft Office PowerPoint</Application>
  <PresentationFormat>On-screen Show (4:3)</PresentationFormat>
  <Paragraphs>201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STUDENT INFORMATION MANAGEMENT SYSTEM (SIMS) USING PHP</vt:lpstr>
      <vt:lpstr> ABSTRACT</vt:lpstr>
      <vt:lpstr>OBJECTIVES</vt:lpstr>
      <vt:lpstr>REQUIREMENTS</vt:lpstr>
      <vt:lpstr>EXISTING SYSTEM</vt:lpstr>
      <vt:lpstr> LITERATURE SURVEY</vt:lpstr>
      <vt:lpstr>Slide 7</vt:lpstr>
      <vt:lpstr>PROPOSED SYSTEM</vt:lpstr>
      <vt:lpstr>ADVANTAGES OF THE PROPOSED SYSTEM</vt:lpstr>
      <vt:lpstr>Slide 10</vt:lpstr>
      <vt:lpstr>DATA FLOW DIAGRAM</vt:lpstr>
      <vt:lpstr>ADMIN LOGIN</vt:lpstr>
      <vt:lpstr>STAFF LOGIN</vt:lpstr>
      <vt:lpstr>ADMIN HOME PAGE</vt:lpstr>
      <vt:lpstr>ADD DEPARTMENT</vt:lpstr>
      <vt:lpstr>ADD STAFF DETAILS</vt:lpstr>
      <vt:lpstr>STAFF PROFILE</vt:lpstr>
      <vt:lpstr>ADD STUDENTS DEATILS</vt:lpstr>
      <vt:lpstr>VIEW STUDENTS</vt:lpstr>
      <vt:lpstr>LEAVE REQUEST</vt:lpstr>
      <vt:lpstr>CHANGE PASSWORD</vt:lpstr>
      <vt:lpstr>CONCLUSION</vt:lpstr>
      <vt:lpstr>FUTURE ENHANCEMENT</vt:lpstr>
      <vt:lpstr>REFERENCES</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Gogulapriya</dc:creator>
  <cp:lastModifiedBy>Gogulapriya</cp:lastModifiedBy>
  <cp:revision>190</cp:revision>
  <dcterms:created xsi:type="dcterms:W3CDTF">2019-06-30T09:15:11Z</dcterms:created>
  <dcterms:modified xsi:type="dcterms:W3CDTF">2019-10-21T06:29:26Z</dcterms:modified>
</cp:coreProperties>
</file>