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56" r:id="rId2"/>
    <p:sldId id="257" r:id="rId3"/>
    <p:sldId id="263" r:id="rId4"/>
    <p:sldId id="280" r:id="rId5"/>
    <p:sldId id="284" r:id="rId6"/>
    <p:sldId id="264" r:id="rId7"/>
    <p:sldId id="290" r:id="rId8"/>
    <p:sldId id="286" r:id="rId9"/>
    <p:sldId id="287" r:id="rId10"/>
    <p:sldId id="265" r:id="rId11"/>
    <p:sldId id="291" r:id="rId12"/>
    <p:sldId id="282" r:id="rId13"/>
    <p:sldId id="283" r:id="rId14"/>
    <p:sldId id="269" r:id="rId15"/>
    <p:sldId id="270" r:id="rId16"/>
    <p:sldId id="271" r:id="rId17"/>
    <p:sldId id="272" r:id="rId18"/>
    <p:sldId id="273" r:id="rId19"/>
    <p:sldId id="274" r:id="rId20"/>
    <p:sldId id="275" r:id="rId21"/>
    <p:sldId id="276" r:id="rId22"/>
    <p:sldId id="277" r:id="rId23"/>
    <p:sldId id="278" r:id="rId24"/>
    <p:sldId id="268" r:id="rId25"/>
    <p:sldId id="292" r:id="rId26"/>
    <p:sldId id="288"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C8289-59FA-469B-9146-A61ADAA62312}" type="datetimeFigureOut">
              <a:rPr lang="en-US" smtClean="0"/>
              <a:pPr/>
              <a:t>10/14/2019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B3E6C-9FEA-4B47-A7EB-C08872911C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0B3E6C-9FEA-4B47-A7EB-C08872911C2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1747B-5870-4735-A458-2EDF4BF0D4EE}" type="datetime5">
              <a:rPr lang="en-US" smtClean="0"/>
              <a:pPr/>
              <a:t>14-Oct-19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25E90-6C5B-4DC7-B290-6369175D3316}" type="datetime5">
              <a:rPr lang="en-US" smtClean="0"/>
              <a:pPr/>
              <a:t>14-Oct-19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6F8353-DE1D-436E-8EBE-327BEACF9458}" type="datetime5">
              <a:rPr lang="en-US" smtClean="0"/>
              <a:pPr/>
              <a:t>14-Oct-19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0A02-B33C-49EE-BFC1-1B9BD91F9E5A}" type="datetime5">
              <a:rPr lang="en-US" smtClean="0"/>
              <a:pPr/>
              <a:t>14-Oct-19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2795B-AFAE-4176-B9FF-82EFC48C3D26}" type="datetime5">
              <a:rPr lang="en-US" smtClean="0"/>
              <a:pPr/>
              <a:t>14-Oct-19</a:t>
            </a:fld>
            <a:endParaRPr lang="en-US"/>
          </a:p>
        </p:txBody>
      </p:sp>
      <p:sp>
        <p:nvSpPr>
          <p:cNvPr id="5" name="Footer Placeholder 4"/>
          <p:cNvSpPr>
            <a:spLocks noGrp="1"/>
          </p:cNvSpPr>
          <p:nvPr>
            <p:ph type="ftr" sz="quarter" idx="11"/>
          </p:nvPr>
        </p:nvSpPr>
        <p:spPr/>
        <p:txBody>
          <a:bodyPr/>
          <a:lstStyle/>
          <a:p>
            <a:r>
              <a:rPr lang="en-US" smtClean="0"/>
              <a:t>BATCH NO : 1</a:t>
            </a:r>
            <a:endParaRPr lang="en-US"/>
          </a:p>
        </p:txBody>
      </p:sp>
      <p:sp>
        <p:nvSpPr>
          <p:cNvPr id="6" name="Slide Number Placeholder 5"/>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F8B6CA-508C-4CD2-87E7-D71A904A7A94}" type="datetime5">
              <a:rPr lang="en-US" smtClean="0"/>
              <a:pPr/>
              <a:t>14-Oct-19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233BB8-82DB-42C6-A429-A9627639991F}" type="datetime5">
              <a:rPr lang="en-US" smtClean="0"/>
              <a:pPr/>
              <a:t>14-Oct-19</a:t>
            </a:fld>
            <a:endParaRPr lang="en-US"/>
          </a:p>
        </p:txBody>
      </p:sp>
      <p:sp>
        <p:nvSpPr>
          <p:cNvPr id="8" name="Footer Placeholder 7"/>
          <p:cNvSpPr>
            <a:spLocks noGrp="1"/>
          </p:cNvSpPr>
          <p:nvPr>
            <p:ph type="ftr" sz="quarter" idx="11"/>
          </p:nvPr>
        </p:nvSpPr>
        <p:spPr/>
        <p:txBody>
          <a:bodyPr/>
          <a:lstStyle/>
          <a:p>
            <a:r>
              <a:rPr lang="en-US" smtClean="0"/>
              <a:t>BATCH NO : 1</a:t>
            </a:r>
            <a:endParaRPr lang="en-US"/>
          </a:p>
        </p:txBody>
      </p:sp>
      <p:sp>
        <p:nvSpPr>
          <p:cNvPr id="9" name="Slide Number Placeholder 8"/>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27CEA-3BE5-4D48-9008-526EDE4AEDA1}" type="datetime5">
              <a:rPr lang="en-US" smtClean="0"/>
              <a:pPr/>
              <a:t>14-Oct-19</a:t>
            </a:fld>
            <a:endParaRPr lang="en-US"/>
          </a:p>
        </p:txBody>
      </p:sp>
      <p:sp>
        <p:nvSpPr>
          <p:cNvPr id="4" name="Footer Placeholder 3"/>
          <p:cNvSpPr>
            <a:spLocks noGrp="1"/>
          </p:cNvSpPr>
          <p:nvPr>
            <p:ph type="ftr" sz="quarter" idx="11"/>
          </p:nvPr>
        </p:nvSpPr>
        <p:spPr/>
        <p:txBody>
          <a:bodyPr/>
          <a:lstStyle/>
          <a:p>
            <a:r>
              <a:rPr lang="en-US" smtClean="0"/>
              <a:t>BATCH NO : 1</a:t>
            </a:r>
            <a:endParaRPr lang="en-US"/>
          </a:p>
        </p:txBody>
      </p:sp>
      <p:sp>
        <p:nvSpPr>
          <p:cNvPr id="5" name="Slide Number Placeholder 4"/>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F9626-BEC5-4FBA-A2A2-62D0422B05AC}" type="datetime5">
              <a:rPr lang="en-US" smtClean="0"/>
              <a:pPr/>
              <a:t>14-Oct-19</a:t>
            </a:fld>
            <a:endParaRPr lang="en-US"/>
          </a:p>
        </p:txBody>
      </p:sp>
      <p:sp>
        <p:nvSpPr>
          <p:cNvPr id="3" name="Footer Placeholder 2"/>
          <p:cNvSpPr>
            <a:spLocks noGrp="1"/>
          </p:cNvSpPr>
          <p:nvPr>
            <p:ph type="ftr" sz="quarter" idx="11"/>
          </p:nvPr>
        </p:nvSpPr>
        <p:spPr/>
        <p:txBody>
          <a:bodyPr/>
          <a:lstStyle/>
          <a:p>
            <a:r>
              <a:rPr lang="en-US" smtClean="0"/>
              <a:t>BATCH NO : 1</a:t>
            </a:r>
            <a:endParaRPr lang="en-US"/>
          </a:p>
        </p:txBody>
      </p:sp>
      <p:sp>
        <p:nvSpPr>
          <p:cNvPr id="4" name="Slide Number Placeholder 3"/>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35154-E4E7-41D3-872C-D6BA20B16362}" type="datetime5">
              <a:rPr lang="en-US" smtClean="0"/>
              <a:pPr/>
              <a:t>14-Oct-19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EC0F0-B739-4029-81F9-73E4CADDEDE0}" type="datetime5">
              <a:rPr lang="en-US" smtClean="0"/>
              <a:pPr/>
              <a:t>14-Oct-19</a:t>
            </a:fld>
            <a:endParaRPr lang="en-US"/>
          </a:p>
        </p:txBody>
      </p:sp>
      <p:sp>
        <p:nvSpPr>
          <p:cNvPr id="6" name="Footer Placeholder 5"/>
          <p:cNvSpPr>
            <a:spLocks noGrp="1"/>
          </p:cNvSpPr>
          <p:nvPr>
            <p:ph type="ftr" sz="quarter" idx="11"/>
          </p:nvPr>
        </p:nvSpPr>
        <p:spPr/>
        <p:txBody>
          <a:bodyPr/>
          <a:lstStyle/>
          <a:p>
            <a:r>
              <a:rPr lang="en-US" smtClean="0"/>
              <a:t>BATCH NO : 1</a:t>
            </a:r>
            <a:endParaRPr lang="en-US"/>
          </a:p>
        </p:txBody>
      </p:sp>
      <p:sp>
        <p:nvSpPr>
          <p:cNvPr id="7" name="Slide Number Placeholder 6"/>
          <p:cNvSpPr>
            <a:spLocks noGrp="1"/>
          </p:cNvSpPr>
          <p:nvPr>
            <p:ph type="sldNum" sz="quarter" idx="12"/>
          </p:nvPr>
        </p:nvSpPr>
        <p:spPr/>
        <p:txBody>
          <a:bodyPr/>
          <a:lstStyle/>
          <a:p>
            <a:fld id="{5A6826B2-1201-4E91-A2D9-265001239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4896C-896D-4D1E-A494-C8E1F6BC3883}" type="datetime5">
              <a:rPr lang="en-US" smtClean="0"/>
              <a:pPr/>
              <a:t>14-Oct-19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BATCH NO :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26B2-1201-4E91-A2D9-2650012398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458200" cy="1295400"/>
          </a:xfrm>
        </p:spPr>
        <p:txBody>
          <a:bodyPr>
            <a:normAutofit/>
          </a:bodyPr>
          <a:lstStyle/>
          <a:p>
            <a:pPr algn="ctr"/>
            <a:r>
              <a:rPr lang="en-US" sz="2800" b="1" dirty="0" smtClean="0">
                <a:latin typeface="Times New Roman" pitchFamily="18" charset="0"/>
                <a:cs typeface="Times New Roman" pitchFamily="18" charset="0"/>
              </a:rPr>
              <a:t>STUDENT INFORMATION MANAGEMENT SYSTEM (SIMS) USING PHP</a:t>
            </a:r>
            <a:endParaRPr lang="en-US" sz="2800" dirty="0">
              <a:latin typeface="Times New Roman" pitchFamily="18" charset="0"/>
              <a:cs typeface="Times New Roman" pitchFamily="18" charset="0"/>
            </a:endParaRPr>
          </a:p>
        </p:txBody>
      </p:sp>
      <p:sp>
        <p:nvSpPr>
          <p:cNvPr id="4" name="Subtitle 2"/>
          <p:cNvSpPr txBox="1">
            <a:spLocks/>
          </p:cNvSpPr>
          <p:nvPr/>
        </p:nvSpPr>
        <p:spPr>
          <a:xfrm>
            <a:off x="4572000" y="4191000"/>
            <a:ext cx="4419600" cy="1981200"/>
          </a:xfrm>
          <a:prstGeom prst="rect">
            <a:avLst/>
          </a:prstGeom>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1" i="0" u="none" strike="noStrike" kern="1200" cap="none" spc="0" normalizeH="0" baseline="0" noProof="0" dirty="0" smtClean="0">
                <a:ln>
                  <a:noFill/>
                </a:ln>
                <a:effectLst/>
                <a:uLnTx/>
                <a:uFillTx/>
                <a:latin typeface="Times New Roman" pitchFamily="18" charset="0"/>
                <a:cs typeface="Times New Roman" pitchFamily="18" charset="0"/>
              </a:rPr>
              <a:t>PROJECT</a:t>
            </a:r>
            <a:r>
              <a:rPr kumimoji="0" lang="en-US" sz="2400" b="1" i="0" u="none" strike="noStrike" kern="1200" cap="none" spc="0" normalizeH="0" noProof="0" dirty="0" smtClean="0">
                <a:ln>
                  <a:noFill/>
                </a:ln>
                <a:effectLst/>
                <a:uLnTx/>
                <a:uFillTx/>
                <a:latin typeface="Times New Roman" pitchFamily="18" charset="0"/>
                <a:cs typeface="Times New Roman" pitchFamily="18" charset="0"/>
              </a:rPr>
              <a:t> MEMBERS</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ADITYA PAREEK.V (16104001)</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DHINA.S (16104024)</a:t>
            </a:r>
            <a:endParaRPr lang="en-US"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GOBIPRASATH.N (16104029)</a:t>
            </a:r>
            <a:endParaRPr lang="en-US" sz="24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0BF953C7-43FE-43B8-9030-0767A7F57F2D}"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a:t>
            </a:fld>
            <a:endParaRPr lang="en-US" b="1"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8" name="Subtitle 2"/>
          <p:cNvSpPr txBox="1">
            <a:spLocks/>
          </p:cNvSpPr>
          <p:nvPr/>
        </p:nvSpPr>
        <p:spPr>
          <a:xfrm>
            <a:off x="304800" y="3962400"/>
            <a:ext cx="4572000" cy="1447800"/>
          </a:xfrm>
          <a:prstGeom prst="rect">
            <a:avLst/>
          </a:prstGeom>
        </p:spPr>
        <p:txBody>
          <a:bodyPr vert="horz" anchor="b">
            <a:no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lang="en-US" sz="2400" b="1" dirty="0" smtClean="0">
                <a:latin typeface="Times New Roman" pitchFamily="18" charset="0"/>
                <a:ea typeface="+mn-ea"/>
                <a:cs typeface="Times New Roman" pitchFamily="18" charset="0"/>
              </a:rPr>
              <a:t>GUIDE NAME</a:t>
            </a:r>
          </a:p>
          <a:p>
            <a:pPr lvl="0">
              <a:spcBef>
                <a:spcPct val="20000"/>
              </a:spcBef>
              <a:buClr>
                <a:schemeClr val="accent1"/>
              </a:buClr>
              <a:buSzPct val="70000"/>
              <a:defRPr/>
            </a:pPr>
            <a:r>
              <a:rPr lang="en-IN" sz="2400" dirty="0" err="1" smtClean="0">
                <a:latin typeface="Times New Roman" pitchFamily="18" charset="0"/>
                <a:cs typeface="Times New Roman" pitchFamily="18" charset="0"/>
              </a:rPr>
              <a:t>Mrs.J.VELUMANI,M.E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Ph.D</a:t>
            </a:r>
            <a:r>
              <a:rPr lang="en-IN" sz="2400" dirty="0" smtClean="0">
                <a:latin typeface="Times New Roman" pitchFamily="18" charset="0"/>
                <a:cs typeface="Times New Roman" pitchFamily="18" charset="0"/>
              </a:rPr>
              <a:t>).</a:t>
            </a:r>
          </a:p>
          <a:p>
            <a:pPr lvl="0">
              <a:spcBef>
                <a:spcPct val="20000"/>
              </a:spcBef>
              <a:buClr>
                <a:schemeClr val="accent1"/>
              </a:buClr>
              <a:buSzPct val="70000"/>
              <a:defRPr/>
            </a:pPr>
            <a:r>
              <a:rPr lang="en-IN" sz="2400" dirty="0" smtClean="0">
                <a:latin typeface="Times New Roman" pitchFamily="18" charset="0"/>
                <a:cs typeface="Times New Roman" pitchFamily="18" charset="0"/>
              </a:rPr>
              <a:t>Associate Professor </a:t>
            </a:r>
          </a:p>
        </p:txBody>
      </p:sp>
      <p:sp>
        <p:nvSpPr>
          <p:cNvPr id="9" name="Title 1"/>
          <p:cNvSpPr txBox="1">
            <a:spLocks/>
          </p:cNvSpPr>
          <p:nvPr/>
        </p:nvSpPr>
        <p:spPr>
          <a:xfrm>
            <a:off x="-457200" y="228600"/>
            <a:ext cx="10058400" cy="1524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PAAVAI ENGINEERING COLLEGE(AUTONOMOUS)</a:t>
            </a:r>
            <a:b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28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PACHAL, NAMAKKAL-637 018</a:t>
            </a:r>
            <a:endParaRPr kumimoji="0" lang="en-US"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914399"/>
          </a:xfrm>
        </p:spPr>
        <p:txBody>
          <a:bodyPr>
            <a:noAutofit/>
          </a:bodyPr>
          <a:lstStyle/>
          <a:p>
            <a:pPr algn="ctr"/>
            <a:r>
              <a:rPr lang="en-US" sz="4000" b="1" dirty="0" smtClean="0">
                <a:latin typeface="Times New Roman" pitchFamily="18" charset="0"/>
                <a:cs typeface="Times New Roman" pitchFamily="18" charset="0"/>
              </a:rPr>
              <a:t>DATA FLOW DIAGRAM</a:t>
            </a:r>
            <a:endParaRPr lang="en-US" sz="4000" b="1" dirty="0">
              <a:latin typeface="Times New Roman" pitchFamily="18" charset="0"/>
              <a:cs typeface="Times New Roman" pitchFamily="18" charset="0"/>
            </a:endParaRPr>
          </a:p>
        </p:txBody>
      </p:sp>
      <p:sp>
        <p:nvSpPr>
          <p:cNvPr id="4" name="Oval 3"/>
          <p:cNvSpPr/>
          <p:nvPr/>
        </p:nvSpPr>
        <p:spPr>
          <a:xfrm>
            <a:off x="3886200" y="1371600"/>
            <a:ext cx="1143000" cy="53340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START</a:t>
            </a:r>
            <a:endParaRPr lang="en-US" sz="1400" dirty="0">
              <a:latin typeface="Times New Roman" pitchFamily="18" charset="0"/>
              <a:cs typeface="Times New Roman" pitchFamily="18" charset="0"/>
            </a:endParaRPr>
          </a:p>
        </p:txBody>
      </p:sp>
      <p:sp>
        <p:nvSpPr>
          <p:cNvPr id="5" name="Rectangle 4"/>
          <p:cNvSpPr/>
          <p:nvPr/>
        </p:nvSpPr>
        <p:spPr>
          <a:xfrm>
            <a:off x="58674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TEACHER HOME </a:t>
            </a:r>
            <a:endParaRPr lang="en-US" sz="1400" dirty="0">
              <a:latin typeface="Times New Roman" pitchFamily="18" charset="0"/>
              <a:cs typeface="Times New Roman" pitchFamily="18" charset="0"/>
            </a:endParaRPr>
          </a:p>
        </p:txBody>
      </p:sp>
      <p:sp>
        <p:nvSpPr>
          <p:cNvPr id="6" name="Rectangle 5"/>
          <p:cNvSpPr/>
          <p:nvPr/>
        </p:nvSpPr>
        <p:spPr>
          <a:xfrm>
            <a:off x="1828800" y="2362200"/>
            <a:ext cx="18288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ADMIN HOME </a:t>
            </a:r>
            <a:endParaRPr lang="en-US" sz="1400" dirty="0">
              <a:latin typeface="Times New Roman" pitchFamily="18" charset="0"/>
              <a:cs typeface="Times New Roman" pitchFamily="18" charset="0"/>
            </a:endParaRPr>
          </a:p>
        </p:txBody>
      </p:sp>
      <p:sp>
        <p:nvSpPr>
          <p:cNvPr id="7" name="Diamond 6"/>
          <p:cNvSpPr/>
          <p:nvPr/>
        </p:nvSpPr>
        <p:spPr>
          <a:xfrm>
            <a:off x="21336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1400" b="1" dirty="0">
              <a:latin typeface="Times New Roman" pitchFamily="18" charset="0"/>
              <a:cs typeface="Times New Roman" pitchFamily="18" charset="0"/>
            </a:endParaRPr>
          </a:p>
        </p:txBody>
      </p:sp>
      <p:cxnSp>
        <p:nvCxnSpPr>
          <p:cNvPr id="15" name="Elbow Connector 14"/>
          <p:cNvCxnSpPr>
            <a:stCxn id="4" idx="4"/>
            <a:endCxn id="6" idx="0"/>
          </p:cNvCxnSpPr>
          <p:nvPr/>
        </p:nvCxnSpPr>
        <p:spPr>
          <a:xfrm rot="5400000">
            <a:off x="3371850" y="1276350"/>
            <a:ext cx="457200" cy="1714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4"/>
            <a:endCxn id="5" idx="0"/>
          </p:cNvCxnSpPr>
          <p:nvPr/>
        </p:nvCxnSpPr>
        <p:spPr>
          <a:xfrm rot="16200000" flipH="1">
            <a:off x="5391150" y="971550"/>
            <a:ext cx="457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7" idx="0"/>
          </p:cNvCxnSpPr>
          <p:nvPr/>
        </p:nvCxnSpPr>
        <p:spPr>
          <a:xfrm rot="5400000">
            <a:off x="25527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35" idx="0"/>
          </p:cNvCxnSpPr>
          <p:nvPr/>
        </p:nvCxnSpPr>
        <p:spPr>
          <a:xfrm rot="5400000">
            <a:off x="65913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6172200" y="3200400"/>
            <a:ext cx="1219200" cy="9906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smtClean="0">
                <a:latin typeface="Times New Roman" pitchFamily="18" charset="0"/>
                <a:cs typeface="Times New Roman" pitchFamily="18" charset="0"/>
              </a:rPr>
              <a:t>LOGIN</a:t>
            </a:r>
            <a:endParaRPr lang="en-US" sz="2000" b="1" dirty="0">
              <a:latin typeface="Times New Roman" pitchFamily="18" charset="0"/>
              <a:cs typeface="Times New Roman" pitchFamily="18" charset="0"/>
            </a:endParaRPr>
          </a:p>
        </p:txBody>
      </p:sp>
      <p:cxnSp>
        <p:nvCxnSpPr>
          <p:cNvPr id="42" name="Elbow Connector 41"/>
          <p:cNvCxnSpPr>
            <a:stCxn id="7" idx="2"/>
            <a:endCxn id="52" idx="0"/>
          </p:cNvCxnSpPr>
          <p:nvPr/>
        </p:nvCxnSpPr>
        <p:spPr>
          <a:xfrm rot="5400000">
            <a:off x="1771650" y="3905250"/>
            <a:ext cx="685800" cy="1257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62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STAFF</a:t>
            </a:r>
            <a:endParaRPr lang="en-US" sz="1400" dirty="0">
              <a:latin typeface="Times New Roman" pitchFamily="18" charset="0"/>
              <a:cs typeface="Times New Roman" pitchFamily="18" charset="0"/>
            </a:endParaRPr>
          </a:p>
        </p:txBody>
      </p:sp>
      <p:sp>
        <p:nvSpPr>
          <p:cNvPr id="66" name="Rectangle 65"/>
          <p:cNvSpPr/>
          <p:nvPr/>
        </p:nvSpPr>
        <p:spPr>
          <a:xfrm>
            <a:off x="2362200" y="4876800"/>
            <a:ext cx="12954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cxnSp>
        <p:nvCxnSpPr>
          <p:cNvPr id="68" name="Elbow Connector 67"/>
          <p:cNvCxnSpPr>
            <a:stCxn id="7" idx="2"/>
            <a:endCxn id="66" idx="0"/>
          </p:cNvCxnSpPr>
          <p:nvPr/>
        </p:nvCxnSpPr>
        <p:spPr>
          <a:xfrm rot="16200000" flipH="1">
            <a:off x="2533650" y="4400550"/>
            <a:ext cx="685800" cy="266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5" idx="2"/>
            <a:endCxn id="75" idx="0"/>
          </p:cNvCxnSpPr>
          <p:nvPr/>
        </p:nvCxnSpPr>
        <p:spPr>
          <a:xfrm rot="5400000">
            <a:off x="6096000" y="4191000"/>
            <a:ext cx="6858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410200" y="4876800"/>
            <a:ext cx="13716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STUDENT</a:t>
            </a:r>
            <a:endParaRPr lang="en-US" sz="1400" dirty="0">
              <a:latin typeface="Times New Roman" pitchFamily="18" charset="0"/>
              <a:cs typeface="Times New Roman" pitchFamily="18" charset="0"/>
            </a:endParaRPr>
          </a:p>
        </p:txBody>
      </p:sp>
      <p:sp>
        <p:nvSpPr>
          <p:cNvPr id="77" name="Rectangle 76"/>
          <p:cNvSpPr/>
          <p:nvPr/>
        </p:nvSpPr>
        <p:spPr>
          <a:xfrm>
            <a:off x="6858000" y="4876800"/>
            <a:ext cx="16002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78" name="Elbow Connector 77"/>
          <p:cNvCxnSpPr>
            <a:stCxn id="35" idx="2"/>
            <a:endCxn id="77" idx="0"/>
          </p:cNvCxnSpPr>
          <p:nvPr/>
        </p:nvCxnSpPr>
        <p:spPr>
          <a:xfrm rot="16200000" flipH="1">
            <a:off x="6877050" y="4095750"/>
            <a:ext cx="685800" cy="876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91000" y="2971800"/>
            <a:ext cx="1371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Login fails</a:t>
            </a:r>
            <a:endParaRPr lang="en-US" dirty="0">
              <a:latin typeface="Times New Roman" pitchFamily="18" charset="0"/>
              <a:cs typeface="Times New Roman" pitchFamily="18" charset="0"/>
            </a:endParaRPr>
          </a:p>
        </p:txBody>
      </p:sp>
      <p:sp>
        <p:nvSpPr>
          <p:cNvPr id="89" name="TextBox 88"/>
          <p:cNvSpPr txBox="1"/>
          <p:nvPr/>
        </p:nvSpPr>
        <p:spPr>
          <a:xfrm>
            <a:off x="3048000" y="4114800"/>
            <a:ext cx="1524776" cy="369332"/>
          </a:xfrm>
          <a:prstGeom prst="rect">
            <a:avLst/>
          </a:prstGeom>
          <a:noFill/>
        </p:spPr>
        <p:txBody>
          <a:bodyPr wrap="none" rtlCol="0">
            <a:spAutoFit/>
          </a:bodyPr>
          <a:lstStyle/>
          <a:p>
            <a:r>
              <a:rPr lang="en-US" dirty="0" smtClean="0">
                <a:latin typeface="Times New Roman" pitchFamily="18" charset="0"/>
                <a:cs typeface="Times New Roman" pitchFamily="18" charset="0"/>
              </a:rPr>
              <a:t>Login Success</a:t>
            </a:r>
            <a:endParaRPr lang="en-US" dirty="0">
              <a:latin typeface="Times New Roman" pitchFamily="18" charset="0"/>
              <a:cs typeface="Times New Roman" pitchFamily="18" charset="0"/>
            </a:endParaRPr>
          </a:p>
        </p:txBody>
      </p:sp>
      <p:sp>
        <p:nvSpPr>
          <p:cNvPr id="90" name="TextBox 89"/>
          <p:cNvSpPr txBox="1"/>
          <p:nvPr/>
        </p:nvSpPr>
        <p:spPr>
          <a:xfrm>
            <a:off x="5181600" y="4114800"/>
            <a:ext cx="1524776" cy="369332"/>
          </a:xfrm>
          <a:prstGeom prst="rect">
            <a:avLst/>
          </a:prstGeom>
          <a:noFill/>
        </p:spPr>
        <p:txBody>
          <a:bodyPr wrap="none" rtlCol="0">
            <a:spAutoFit/>
          </a:bodyPr>
          <a:lstStyle/>
          <a:p>
            <a:r>
              <a:rPr lang="en-US" dirty="0" smtClean="0">
                <a:latin typeface="Times New Roman" pitchFamily="18" charset="0"/>
                <a:cs typeface="Times New Roman" pitchFamily="18" charset="0"/>
              </a:rPr>
              <a:t>Login Success</a:t>
            </a:r>
            <a:endParaRPr lang="en-US" dirty="0">
              <a:latin typeface="Times New Roman" pitchFamily="18" charset="0"/>
              <a:cs typeface="Times New Roman" pitchFamily="18" charset="0"/>
            </a:endParaRPr>
          </a:p>
        </p:txBody>
      </p:sp>
      <p:sp>
        <p:nvSpPr>
          <p:cNvPr id="25" name="Date Placeholder 24"/>
          <p:cNvSpPr>
            <a:spLocks noGrp="1"/>
          </p:cNvSpPr>
          <p:nvPr>
            <p:ph type="dt" sz="half" idx="10"/>
          </p:nvPr>
        </p:nvSpPr>
        <p:spPr/>
        <p:txBody>
          <a:bodyPr/>
          <a:lstStyle/>
          <a:p>
            <a:fld id="{82410E2D-1CFB-49ED-A4E1-6256B9969E8B}"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27" name="Slide Number Placeholder 26"/>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10</a:t>
            </a:fld>
            <a:endParaRPr lang="en-US" b="1" dirty="0">
              <a:solidFill>
                <a:schemeClr val="tx1"/>
              </a:solidFill>
              <a:latin typeface="Times New Roman" pitchFamily="18" charset="0"/>
              <a:cs typeface="Times New Roman" pitchFamily="18" charset="0"/>
            </a:endParaRPr>
          </a:p>
        </p:txBody>
      </p:sp>
      <p:sp>
        <p:nvSpPr>
          <p:cNvPr id="29" name="Footer Placeholder 28"/>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cxnSp>
        <p:nvCxnSpPr>
          <p:cNvPr id="31" name="Elbow Connector 30"/>
          <p:cNvCxnSpPr>
            <a:stCxn id="7" idx="3"/>
            <a:endCxn id="6" idx="3"/>
          </p:cNvCxnSpPr>
          <p:nvPr/>
        </p:nvCxnSpPr>
        <p:spPr>
          <a:xfrm flipV="1">
            <a:off x="33528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1"/>
            <a:endCxn id="5" idx="1"/>
          </p:cNvCxnSpPr>
          <p:nvPr/>
        </p:nvCxnSpPr>
        <p:spPr>
          <a:xfrm rot="10800000">
            <a:off x="5867400" y="25908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10000" y="4876800"/>
            <a:ext cx="1447800"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CGPA</a:t>
            </a:r>
            <a:endParaRPr lang="en-US" sz="1400" dirty="0">
              <a:latin typeface="Times New Roman" pitchFamily="18" charset="0"/>
              <a:cs typeface="Times New Roman" pitchFamily="18" charset="0"/>
            </a:endParaRPr>
          </a:p>
        </p:txBody>
      </p:sp>
      <p:cxnSp>
        <p:nvCxnSpPr>
          <p:cNvPr id="46" name="Elbow Connector 45"/>
          <p:cNvCxnSpPr>
            <a:stCxn id="7" idx="2"/>
            <a:endCxn id="40" idx="0"/>
          </p:cNvCxnSpPr>
          <p:nvPr/>
        </p:nvCxnSpPr>
        <p:spPr>
          <a:xfrm rot="16200000" flipH="1">
            <a:off x="3295650" y="3638550"/>
            <a:ext cx="6858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MODULES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User Module</a:t>
            </a:r>
          </a:p>
          <a:p>
            <a:r>
              <a:rPr lang="en-US" sz="2800" dirty="0" smtClean="0">
                <a:latin typeface="Times New Roman" pitchFamily="18" charset="0"/>
                <a:cs typeface="Times New Roman" pitchFamily="18" charset="0"/>
              </a:rPr>
              <a:t>Staff Module</a:t>
            </a: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11</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12</a:t>
            </a:fld>
            <a:endParaRPr lang="en-US" b="1" dirty="0">
              <a:solidFill>
                <a:schemeClr val="tx1"/>
              </a:solidFill>
              <a:latin typeface="Times New Roman" pitchFamily="18" charset="0"/>
              <a:cs typeface="Times New Roman" pitchFamily="18" charset="0"/>
            </a:endParaRPr>
          </a:p>
        </p:txBody>
      </p:sp>
      <p:sp>
        <p:nvSpPr>
          <p:cNvPr id="7" name="Rectangle 6"/>
          <p:cNvSpPr/>
          <p:nvPr/>
        </p:nvSpPr>
        <p:spPr>
          <a:xfrm>
            <a:off x="2971800" y="1295400"/>
            <a:ext cx="3733800" cy="990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STUDENT INFORMATION MANAGEMENT SYSTEM (SIMS)</a:t>
            </a:r>
            <a:endParaRPr lang="en-US" dirty="0">
              <a:latin typeface="Times New Roman" pitchFamily="18" charset="0"/>
              <a:cs typeface="Times New Roman" pitchFamily="18" charset="0"/>
            </a:endParaRPr>
          </a:p>
        </p:txBody>
      </p:sp>
      <p:cxnSp>
        <p:nvCxnSpPr>
          <p:cNvPr id="8" name="Straight Connector 7"/>
          <p:cNvCxnSpPr>
            <a:stCxn id="7" idx="2"/>
            <a:endCxn id="9" idx="0"/>
          </p:cNvCxnSpPr>
          <p:nvPr/>
        </p:nvCxnSpPr>
        <p:spPr>
          <a:xfrm rot="5400000">
            <a:off x="4648200" y="24765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33800" y="2667000"/>
            <a:ext cx="22098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ADMIN MENU</a:t>
            </a:r>
            <a:endParaRPr lang="en-US" dirty="0">
              <a:latin typeface="Times New Roman" pitchFamily="18" charset="0"/>
              <a:cs typeface="Times New Roman" pitchFamily="18" charset="0"/>
            </a:endParaRPr>
          </a:p>
        </p:txBody>
      </p:sp>
      <p:sp>
        <p:nvSpPr>
          <p:cNvPr id="10" name="Rectangle 9"/>
          <p:cNvSpPr/>
          <p:nvPr/>
        </p:nvSpPr>
        <p:spPr>
          <a:xfrm>
            <a:off x="4114800" y="40386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STAFF</a:t>
            </a:r>
            <a:endParaRPr lang="en-US" sz="1400" dirty="0">
              <a:latin typeface="Times New Roman" pitchFamily="18" charset="0"/>
              <a:cs typeface="Times New Roman" pitchFamily="18" charset="0"/>
            </a:endParaRPr>
          </a:p>
        </p:txBody>
      </p:sp>
      <p:sp>
        <p:nvSpPr>
          <p:cNvPr id="11" name="Rectangle 10"/>
          <p:cNvSpPr/>
          <p:nvPr/>
        </p:nvSpPr>
        <p:spPr>
          <a:xfrm>
            <a:off x="381000" y="4038600"/>
            <a:ext cx="1905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GIVES PLACEMENT UPADTE</a:t>
            </a:r>
            <a:endParaRPr lang="en-US" sz="1400" dirty="0">
              <a:latin typeface="Times New Roman" pitchFamily="18" charset="0"/>
              <a:cs typeface="Times New Roman" pitchFamily="18" charset="0"/>
            </a:endParaRPr>
          </a:p>
        </p:txBody>
      </p:sp>
      <p:sp>
        <p:nvSpPr>
          <p:cNvPr id="12" name="Rectangle 11"/>
          <p:cNvSpPr/>
          <p:nvPr/>
        </p:nvSpPr>
        <p:spPr>
          <a:xfrm>
            <a:off x="5715000" y="40386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STAFF</a:t>
            </a:r>
            <a:endParaRPr lang="en-US" sz="1400" dirty="0">
              <a:latin typeface="Times New Roman" pitchFamily="18" charset="0"/>
              <a:cs typeface="Times New Roman" pitchFamily="18" charset="0"/>
            </a:endParaRPr>
          </a:p>
        </p:txBody>
      </p:sp>
      <p:sp>
        <p:nvSpPr>
          <p:cNvPr id="13" name="Rectangle 12"/>
          <p:cNvSpPr/>
          <p:nvPr/>
        </p:nvSpPr>
        <p:spPr>
          <a:xfrm>
            <a:off x="2362200" y="4038600"/>
            <a:ext cx="16764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DEPARTMENT</a:t>
            </a:r>
            <a:endParaRPr lang="en-US" sz="1400" dirty="0">
              <a:latin typeface="Times New Roman" pitchFamily="18" charset="0"/>
              <a:cs typeface="Times New Roman" pitchFamily="18" charset="0"/>
            </a:endParaRPr>
          </a:p>
        </p:txBody>
      </p:sp>
      <p:sp>
        <p:nvSpPr>
          <p:cNvPr id="14" name="Rectangle 13"/>
          <p:cNvSpPr/>
          <p:nvPr/>
        </p:nvSpPr>
        <p:spPr>
          <a:xfrm>
            <a:off x="7315200" y="40386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STUDENT</a:t>
            </a:r>
            <a:endParaRPr lang="en-US" sz="1400" dirty="0">
              <a:latin typeface="Times New Roman" pitchFamily="18" charset="0"/>
              <a:cs typeface="Times New Roman" pitchFamily="18" charset="0"/>
            </a:endParaRPr>
          </a:p>
        </p:txBody>
      </p:sp>
      <p:cxnSp>
        <p:nvCxnSpPr>
          <p:cNvPr id="15" name="Elbow Connector 14"/>
          <p:cNvCxnSpPr>
            <a:stCxn id="9" idx="2"/>
            <a:endCxn id="11" idx="0"/>
          </p:cNvCxnSpPr>
          <p:nvPr/>
        </p:nvCxnSpPr>
        <p:spPr>
          <a:xfrm rot="5400000">
            <a:off x="2781300" y="1981200"/>
            <a:ext cx="609600" cy="3505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3" idx="0"/>
          </p:cNvCxnSpPr>
          <p:nvPr/>
        </p:nvCxnSpPr>
        <p:spPr>
          <a:xfrm rot="5400000">
            <a:off x="3714750" y="2914650"/>
            <a:ext cx="609600" cy="1638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0" idx="0"/>
          </p:cNvCxnSpPr>
          <p:nvPr/>
        </p:nvCxnSpPr>
        <p:spPr>
          <a:xfrm rot="16200000" flipH="1">
            <a:off x="4552950" y="3714750"/>
            <a:ext cx="609600" cy="38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2" idx="0"/>
          </p:cNvCxnSpPr>
          <p:nvPr/>
        </p:nvCxnSpPr>
        <p:spPr>
          <a:xfrm rot="16200000" flipH="1">
            <a:off x="5353050" y="2914650"/>
            <a:ext cx="609600" cy="1638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14" idx="0"/>
          </p:cNvCxnSpPr>
          <p:nvPr/>
        </p:nvCxnSpPr>
        <p:spPr>
          <a:xfrm rot="16200000" flipH="1">
            <a:off x="6153150" y="2114550"/>
            <a:ext cx="609600" cy="3238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533400" y="228600"/>
            <a:ext cx="8153400" cy="91439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ADMIN</a:t>
            </a:r>
            <a:r>
              <a:rPr kumimoji="0" lang="en-US" sz="40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MENU</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13</a:t>
            </a:fld>
            <a:endParaRPr lang="en-US" b="1" dirty="0">
              <a:solidFill>
                <a:schemeClr val="tx1"/>
              </a:solidFill>
              <a:latin typeface="Times New Roman" pitchFamily="18" charset="0"/>
              <a:cs typeface="Times New Roman" pitchFamily="18" charset="0"/>
            </a:endParaRPr>
          </a:p>
        </p:txBody>
      </p:sp>
      <p:sp>
        <p:nvSpPr>
          <p:cNvPr id="7" name="Rectangle 6"/>
          <p:cNvSpPr/>
          <p:nvPr/>
        </p:nvSpPr>
        <p:spPr>
          <a:xfrm>
            <a:off x="2819400" y="1295400"/>
            <a:ext cx="3733800" cy="990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STUDENT INFORMATION MANAGEMENT SYSTEM (SIMS)</a:t>
            </a:r>
            <a:endParaRPr lang="en-US" dirty="0">
              <a:latin typeface="Times New Roman" pitchFamily="18" charset="0"/>
              <a:cs typeface="Times New Roman" pitchFamily="18" charset="0"/>
            </a:endParaRPr>
          </a:p>
        </p:txBody>
      </p:sp>
      <p:cxnSp>
        <p:nvCxnSpPr>
          <p:cNvPr id="8" name="Straight Connector 7"/>
          <p:cNvCxnSpPr>
            <a:stCxn id="7" idx="2"/>
            <a:endCxn id="9" idx="0"/>
          </p:cNvCxnSpPr>
          <p:nvPr/>
        </p:nvCxnSpPr>
        <p:spPr>
          <a:xfrm rot="5400000">
            <a:off x="4495800" y="24765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81400" y="2667000"/>
            <a:ext cx="2209800" cy="762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itchFamily="18" charset="0"/>
                <a:cs typeface="Times New Roman" pitchFamily="18" charset="0"/>
              </a:rPr>
              <a:t>STAFF MENU</a:t>
            </a:r>
            <a:endParaRPr lang="en-US" dirty="0">
              <a:latin typeface="Times New Roman" pitchFamily="18" charset="0"/>
              <a:cs typeface="Times New Roman" pitchFamily="18" charset="0"/>
            </a:endParaRPr>
          </a:p>
        </p:txBody>
      </p:sp>
      <p:sp>
        <p:nvSpPr>
          <p:cNvPr id="10" name="Rectangle 9"/>
          <p:cNvSpPr/>
          <p:nvPr/>
        </p:nvSpPr>
        <p:spPr>
          <a:xfrm>
            <a:off x="3200400" y="4038600"/>
            <a:ext cx="14478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STUDENT</a:t>
            </a:r>
            <a:endParaRPr lang="en-US" sz="1400" dirty="0">
              <a:latin typeface="Times New Roman" pitchFamily="18" charset="0"/>
              <a:cs typeface="Times New Roman" pitchFamily="18" charset="0"/>
            </a:endParaRPr>
          </a:p>
        </p:txBody>
      </p:sp>
      <p:sp>
        <p:nvSpPr>
          <p:cNvPr id="11" name="Rectangle 10"/>
          <p:cNvSpPr/>
          <p:nvPr/>
        </p:nvSpPr>
        <p:spPr>
          <a:xfrm>
            <a:off x="152400" y="40386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UPDATE PROFILE</a:t>
            </a:r>
            <a:endParaRPr lang="en-US" sz="1400" dirty="0">
              <a:latin typeface="Times New Roman" pitchFamily="18" charset="0"/>
              <a:cs typeface="Times New Roman" pitchFamily="18" charset="0"/>
            </a:endParaRPr>
          </a:p>
        </p:txBody>
      </p:sp>
      <p:sp>
        <p:nvSpPr>
          <p:cNvPr id="12" name="Rectangle 11"/>
          <p:cNvSpPr/>
          <p:nvPr/>
        </p:nvSpPr>
        <p:spPr>
          <a:xfrm>
            <a:off x="4724400" y="4038600"/>
            <a:ext cx="12954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CGPA</a:t>
            </a:r>
            <a:endParaRPr lang="en-US" sz="1400" dirty="0">
              <a:latin typeface="Times New Roman" pitchFamily="18" charset="0"/>
              <a:cs typeface="Times New Roman" pitchFamily="18" charset="0"/>
            </a:endParaRPr>
          </a:p>
        </p:txBody>
      </p:sp>
      <p:sp>
        <p:nvSpPr>
          <p:cNvPr id="13" name="Rectangle 12"/>
          <p:cNvSpPr/>
          <p:nvPr/>
        </p:nvSpPr>
        <p:spPr>
          <a:xfrm>
            <a:off x="1752600" y="4038600"/>
            <a:ext cx="13716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ADD STUDENT</a:t>
            </a:r>
            <a:endParaRPr lang="en-US" sz="1400" dirty="0">
              <a:latin typeface="Times New Roman" pitchFamily="18" charset="0"/>
              <a:cs typeface="Times New Roman" pitchFamily="18" charset="0"/>
            </a:endParaRPr>
          </a:p>
        </p:txBody>
      </p:sp>
      <p:sp>
        <p:nvSpPr>
          <p:cNvPr id="14" name="Rectangle 13"/>
          <p:cNvSpPr/>
          <p:nvPr/>
        </p:nvSpPr>
        <p:spPr>
          <a:xfrm>
            <a:off x="6096000" y="4038600"/>
            <a:ext cx="12192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VIEW CGPA</a:t>
            </a:r>
            <a:endParaRPr lang="en-US" sz="1400" dirty="0">
              <a:latin typeface="Times New Roman" pitchFamily="18" charset="0"/>
              <a:cs typeface="Times New Roman" pitchFamily="18" charset="0"/>
            </a:endParaRPr>
          </a:p>
        </p:txBody>
      </p:sp>
      <p:cxnSp>
        <p:nvCxnSpPr>
          <p:cNvPr id="15" name="Elbow Connector 14"/>
          <p:cNvCxnSpPr>
            <a:stCxn id="9" idx="2"/>
            <a:endCxn id="11" idx="0"/>
          </p:cNvCxnSpPr>
          <p:nvPr/>
        </p:nvCxnSpPr>
        <p:spPr>
          <a:xfrm rot="5400000">
            <a:off x="2495550" y="1847850"/>
            <a:ext cx="609600" cy="3771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3" idx="0"/>
          </p:cNvCxnSpPr>
          <p:nvPr/>
        </p:nvCxnSpPr>
        <p:spPr>
          <a:xfrm rot="5400000">
            <a:off x="3257550" y="2609850"/>
            <a:ext cx="609600" cy="2247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2" idx="0"/>
          </p:cNvCxnSpPr>
          <p:nvPr/>
        </p:nvCxnSpPr>
        <p:spPr>
          <a:xfrm rot="16200000" flipH="1">
            <a:off x="4724400" y="3390900"/>
            <a:ext cx="6096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14" idx="0"/>
          </p:cNvCxnSpPr>
          <p:nvPr/>
        </p:nvCxnSpPr>
        <p:spPr>
          <a:xfrm rot="16200000" flipH="1">
            <a:off x="5391150" y="2724150"/>
            <a:ext cx="609600" cy="2019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91400" y="4038600"/>
            <a:ext cx="1524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atin typeface="Times New Roman" pitchFamily="18" charset="0"/>
                <a:cs typeface="Times New Roman" pitchFamily="18" charset="0"/>
              </a:rPr>
              <a:t>APPLY LEAVE REQUEST</a:t>
            </a:r>
            <a:endParaRPr lang="en-US" sz="1400" dirty="0">
              <a:latin typeface="Times New Roman" pitchFamily="18" charset="0"/>
              <a:cs typeface="Times New Roman" pitchFamily="18" charset="0"/>
            </a:endParaRPr>
          </a:p>
        </p:txBody>
      </p:sp>
      <p:cxnSp>
        <p:nvCxnSpPr>
          <p:cNvPr id="21" name="Elbow Connector 20"/>
          <p:cNvCxnSpPr>
            <a:stCxn id="9" idx="2"/>
            <a:endCxn id="20" idx="0"/>
          </p:cNvCxnSpPr>
          <p:nvPr/>
        </p:nvCxnSpPr>
        <p:spPr>
          <a:xfrm rot="16200000" flipH="1">
            <a:off x="6115050" y="2000250"/>
            <a:ext cx="609600" cy="3467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10" idx="0"/>
          </p:cNvCxnSpPr>
          <p:nvPr/>
        </p:nvCxnSpPr>
        <p:spPr>
          <a:xfrm rot="5400000">
            <a:off x="4000500" y="3352800"/>
            <a:ext cx="6096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533400" y="228600"/>
            <a:ext cx="8153400" cy="91439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STAFF MENU</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ADMIN LOGIN</a:t>
            </a:r>
            <a:endParaRPr lang="en-US" sz="4000" b="1" dirty="0">
              <a:latin typeface="Times New Roman" pitchFamily="18" charset="0"/>
              <a:cs typeface="Times New Roman" pitchFamily="18" charset="0"/>
            </a:endParaRPr>
          </a:p>
        </p:txBody>
      </p:sp>
      <p:pic>
        <p:nvPicPr>
          <p:cNvPr id="7" name="Content Placeholder 6" descr="Screenshot (13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14</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STAFF’S LOGIN</a:t>
            </a:r>
            <a:endParaRPr lang="en-US" sz="4000" b="1" dirty="0">
              <a:latin typeface="Times New Roman" pitchFamily="18" charset="0"/>
              <a:cs typeface="Times New Roman" pitchFamily="18" charset="0"/>
            </a:endParaRPr>
          </a:p>
        </p:txBody>
      </p:sp>
      <p:pic>
        <p:nvPicPr>
          <p:cNvPr id="7" name="Content Placeholder 6" descr="Screenshot (166).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15</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ADMIN HOME PAGE</a:t>
            </a:r>
            <a:endParaRPr lang="en-US" sz="4000" b="1" dirty="0">
              <a:latin typeface="Times New Roman" pitchFamily="18" charset="0"/>
              <a:cs typeface="Times New Roman" pitchFamily="18" charset="0"/>
            </a:endParaRPr>
          </a:p>
        </p:txBody>
      </p:sp>
      <p:pic>
        <p:nvPicPr>
          <p:cNvPr id="8" name="Content Placeholder 7" descr="Screenshot (158).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16</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DEPARTMENT</a:t>
            </a:r>
            <a:endParaRPr lang="en-US" sz="4000" b="1" dirty="0">
              <a:latin typeface="Times New Roman" pitchFamily="18" charset="0"/>
              <a:cs typeface="Times New Roman" pitchFamily="18" charset="0"/>
            </a:endParaRPr>
          </a:p>
        </p:txBody>
      </p:sp>
      <p:pic>
        <p:nvPicPr>
          <p:cNvPr id="7" name="Content Placeholder 6" descr="Screenshot (159).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17</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STAFF DETAILS</a:t>
            </a:r>
            <a:endParaRPr lang="en-US" sz="4000" b="1" dirty="0">
              <a:latin typeface="Times New Roman" pitchFamily="18" charset="0"/>
              <a:cs typeface="Times New Roman" pitchFamily="18" charset="0"/>
            </a:endParaRPr>
          </a:p>
        </p:txBody>
      </p:sp>
      <p:pic>
        <p:nvPicPr>
          <p:cNvPr id="7" name="Content Placeholder 6" descr="Screenshot (160).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18</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STAFF PROFILE</a:t>
            </a:r>
            <a:endParaRPr lang="en-US" b="1" dirty="0">
              <a:latin typeface="Times New Roman" pitchFamily="18" charset="0"/>
              <a:cs typeface="Times New Roman" pitchFamily="18" charset="0"/>
            </a:endParaRPr>
          </a:p>
        </p:txBody>
      </p:sp>
      <p:pic>
        <p:nvPicPr>
          <p:cNvPr id="7" name="Content Placeholder 6" descr="Screenshot (162).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19</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ABSTRACT</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marL="0" indent="457200" algn="just">
              <a:buNone/>
            </a:pPr>
            <a:r>
              <a:rPr lang="en-IN" sz="2200" dirty="0" smtClean="0">
                <a:latin typeface="Times New Roman" pitchFamily="18" charset="0"/>
                <a:cs typeface="Times New Roman" pitchFamily="18" charset="0"/>
              </a:rPr>
              <a:t>This webpage can be used by colleges to maintain the records of students easily for placement purpose. This project also contain faculty details, students details in all aspects, the various academic and placement notifications to the staff and students updated by the administration. This project mainly explains the various actions related to student details. This project shows some ease in adding, editing and deleting the student details and it consume less time. This system is focused on recording and updating the student details. It can also facilitate to explore the placement updates for the students with several core companies.</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BF4C767-7372-414B-A8DB-872DCC1ABFFB}"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r>
              <a:rPr lang="en-US" b="1" dirty="0" smtClean="0">
                <a:solidFill>
                  <a:schemeClr val="tx1"/>
                </a:solidFill>
                <a:latin typeface="Times New Roman" pitchFamily="18" charset="0"/>
                <a:cs typeface="Times New Roman" pitchFamily="18" charset="0"/>
              </a:rPr>
              <a:t>2</a:t>
            </a:r>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ADD STUDENTS DEATILS</a:t>
            </a:r>
            <a:endParaRPr lang="en-US" sz="4000" b="1" dirty="0">
              <a:latin typeface="Times New Roman" pitchFamily="18" charset="0"/>
              <a:cs typeface="Times New Roman" pitchFamily="18" charset="0"/>
            </a:endParaRPr>
          </a:p>
        </p:txBody>
      </p:sp>
      <p:pic>
        <p:nvPicPr>
          <p:cNvPr id="7" name="Content Placeholder 6" descr="Screenshot (163).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20</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VIEW STUDENTS</a:t>
            </a:r>
            <a:endParaRPr lang="en-US" sz="4000" b="1" dirty="0">
              <a:latin typeface="Times New Roman" pitchFamily="18" charset="0"/>
              <a:cs typeface="Times New Roman" pitchFamily="18" charset="0"/>
            </a:endParaRPr>
          </a:p>
        </p:txBody>
      </p:sp>
      <p:pic>
        <p:nvPicPr>
          <p:cNvPr id="7" name="Content Placeholder 6" descr="Screenshot (164).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21</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LEAVE REQUEST</a:t>
            </a:r>
            <a:endParaRPr lang="en-US" sz="4000" b="1" dirty="0">
              <a:latin typeface="Times New Roman" pitchFamily="18" charset="0"/>
              <a:cs typeface="Times New Roman" pitchFamily="18" charset="0"/>
            </a:endParaRPr>
          </a:p>
        </p:txBody>
      </p:sp>
      <p:pic>
        <p:nvPicPr>
          <p:cNvPr id="7" name="Content Placeholder 6" descr="Screenshot (165).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22</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CHANGE PASSWORD</a:t>
            </a:r>
            <a:endParaRPr lang="en-US" sz="4000" b="1" dirty="0">
              <a:latin typeface="Times New Roman" pitchFamily="18" charset="0"/>
              <a:cs typeface="Times New Roman" pitchFamily="18" charset="0"/>
            </a:endParaRPr>
          </a:p>
        </p:txBody>
      </p:sp>
      <p:pic>
        <p:nvPicPr>
          <p:cNvPr id="7" name="Content Placeholder 6" descr="Screenshot (161).png"/>
          <p:cNvPicPr>
            <a:picLocks noGrp="1" noChangeAspect="1"/>
          </p:cNvPicPr>
          <p:nvPr>
            <p:ph idx="1"/>
          </p:nvPr>
        </p:nvPicPr>
        <p:blipFill>
          <a:blip r:embed="rId2"/>
          <a:stretch>
            <a:fillRect/>
          </a:stretch>
        </p:blipFill>
        <p:spPr>
          <a:xfrm>
            <a:off x="546957" y="1600200"/>
            <a:ext cx="8050085" cy="4525963"/>
          </a:xfrm>
        </p:spPr>
      </p:pic>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23</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470025"/>
          </a:xfrm>
        </p:spPr>
        <p:txBody>
          <a:bodyPr>
            <a:normAutofit/>
          </a:bodyPr>
          <a:lstStyle/>
          <a:p>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143000"/>
            <a:ext cx="8229600" cy="4800600"/>
          </a:xfrm>
        </p:spPr>
        <p:txBody>
          <a:bodyPr>
            <a:normAutofit/>
          </a:bodyPr>
          <a:lstStyle/>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Data can be accessed any time.</a:t>
            </a: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No wastage of resources in colleges and universities. </a:t>
            </a: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Monitored and controlled remotely. </a:t>
            </a: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Reduces the man power. </a:t>
            </a:r>
          </a:p>
          <a:p>
            <a:pPr marL="457200" indent="-457200" algn="just">
              <a:buFont typeface="Arial" pitchFamily="34" charset="0"/>
              <a:buChar char="•"/>
            </a:pPr>
            <a:r>
              <a:rPr lang="en-US" sz="2200" dirty="0" smtClean="0">
                <a:solidFill>
                  <a:schemeClr val="tx1"/>
                </a:solidFill>
                <a:latin typeface="Times New Roman" pitchFamily="18" charset="0"/>
                <a:cs typeface="Times New Roman" pitchFamily="18" charset="0"/>
              </a:rPr>
              <a:t> It provides accurate information always.</a:t>
            </a:r>
          </a:p>
        </p:txBody>
      </p:sp>
      <p:sp>
        <p:nvSpPr>
          <p:cNvPr id="4" name="Date Placeholder 3"/>
          <p:cNvSpPr>
            <a:spLocks noGrp="1"/>
          </p:cNvSpPr>
          <p:nvPr>
            <p:ph type="dt" sz="half" idx="10"/>
          </p:nvPr>
        </p:nvSpPr>
        <p:spPr/>
        <p:txBody>
          <a:bodyPr/>
          <a:lstStyle/>
          <a:p>
            <a:fld id="{3CB20494-C0C9-4CED-93A6-F27EB3454F70}"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24</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FUTURE ENHANCEMENT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itchFamily="18" charset="0"/>
                <a:cs typeface="Times New Roman" pitchFamily="18" charset="0"/>
              </a:rPr>
              <a:t>It can be implemented with additional student data with the strength of whole institution. </a:t>
            </a:r>
          </a:p>
          <a:p>
            <a:r>
              <a:rPr lang="en-IN" sz="2200" dirty="0" smtClean="0">
                <a:latin typeface="Times New Roman" pitchFamily="18" charset="0"/>
                <a:cs typeface="Times New Roman" pitchFamily="18" charset="0"/>
              </a:rPr>
              <a:t>It is very easy to get the necessary information without   latency. It   can be enhanced to get their report on attendance, internal assessments, fees management. </a:t>
            </a:r>
          </a:p>
          <a:p>
            <a:r>
              <a:rPr lang="en-IN" sz="2200" dirty="0" smtClean="0">
                <a:latin typeface="Times New Roman" pitchFamily="18" charset="0"/>
                <a:cs typeface="Times New Roman" pitchFamily="18" charset="0"/>
              </a:rPr>
              <a:t>Information about student’s academic performance can be send to their parents via SMS and mail.  </a:t>
            </a:r>
          </a:p>
          <a:p>
            <a:r>
              <a:rPr lang="en-IN" sz="2200" dirty="0" smtClean="0">
                <a:latin typeface="Times New Roman" pitchFamily="18" charset="0"/>
                <a:cs typeface="Times New Roman" pitchFamily="18" charset="0"/>
              </a:rPr>
              <a:t>The system will be more secure when it is handled by granted users who have the privilege.</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25</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REFERENCES</a:t>
            </a:r>
            <a:endParaRPr lang="en-US" sz="4000" dirty="0"/>
          </a:p>
        </p:txBody>
      </p:sp>
      <p:sp>
        <p:nvSpPr>
          <p:cNvPr id="3" name="Content Placeholder 2"/>
          <p:cNvSpPr>
            <a:spLocks noGrp="1"/>
          </p:cNvSpPr>
          <p:nvPr>
            <p:ph idx="1"/>
          </p:nvPr>
        </p:nvSpPr>
        <p:spPr/>
        <p:txBody>
          <a:bodyPr>
            <a:noAutofit/>
          </a:bodyPr>
          <a:lstStyle/>
          <a:p>
            <a:pPr marL="0" indent="0" algn="just">
              <a:buNone/>
            </a:pPr>
            <a:r>
              <a:rPr lang="en-IN" sz="2200" dirty="0" smtClean="0">
                <a:latin typeface="Times New Roman" pitchFamily="18" charset="0"/>
                <a:cs typeface="Times New Roman" pitchFamily="18" charset="0"/>
              </a:rPr>
              <a:t>[1]  </a:t>
            </a:r>
            <a:r>
              <a:rPr lang="en-IN" sz="2200" dirty="0" err="1" smtClean="0">
                <a:latin typeface="Times New Roman" pitchFamily="18" charset="0"/>
                <a:cs typeface="Times New Roman" pitchFamily="18" charset="0"/>
              </a:rPr>
              <a:t>N.M.Z.Hashim</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S.N.K.S.Mohamed</a:t>
            </a:r>
            <a:r>
              <a:rPr lang="en-IN" sz="2200" dirty="0" smtClean="0">
                <a:latin typeface="Times New Roman" pitchFamily="18" charset="0"/>
                <a:cs typeface="Times New Roman" pitchFamily="18" charset="0"/>
              </a:rPr>
              <a:t> ”Development of Student Information System” International Journal of Science and Research (IJSR), India Online ISSN: 2319-7064.</a:t>
            </a:r>
            <a:endParaRPr lang="en-US" sz="2200" dirty="0" smtClean="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[2] </a:t>
            </a:r>
            <a:r>
              <a:rPr lang="en-IN" sz="2200" dirty="0" err="1" smtClean="0">
                <a:latin typeface="Times New Roman" pitchFamily="18" charset="0"/>
                <a:cs typeface="Times New Roman" pitchFamily="18" charset="0"/>
              </a:rPr>
              <a:t>S.R.Bharamagoudar</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Geeta</a:t>
            </a:r>
            <a:r>
              <a:rPr lang="en-IN" sz="2200" dirty="0" smtClean="0">
                <a:latin typeface="Times New Roman" pitchFamily="18" charset="0"/>
                <a:cs typeface="Times New Roman" pitchFamily="18" charset="0"/>
              </a:rPr>
              <a:t> R.B., </a:t>
            </a:r>
            <a:r>
              <a:rPr lang="en-IN" sz="2200" dirty="0" err="1" smtClean="0">
                <a:latin typeface="Times New Roman" pitchFamily="18" charset="0"/>
                <a:cs typeface="Times New Roman" pitchFamily="18" charset="0"/>
              </a:rPr>
              <a:t>S.G.Totad</a:t>
            </a:r>
            <a:r>
              <a:rPr lang="en-IN" sz="2200" dirty="0" smtClean="0">
                <a:latin typeface="Times New Roman" pitchFamily="18" charset="0"/>
                <a:cs typeface="Times New Roman" pitchFamily="18" charset="0"/>
              </a:rPr>
              <a:t> “Web Based Student Information Management System” International Journal of Advanced Research in Computer and Communication Engineering Vol. 2, Issue 6, June 2013.</a:t>
            </a:r>
            <a:endParaRPr lang="en-US" sz="2200" dirty="0" smtClean="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[3]  </a:t>
            </a:r>
            <a:r>
              <a:rPr lang="en-IN" sz="2200" dirty="0" err="1" smtClean="0">
                <a:latin typeface="Times New Roman" pitchFamily="18" charset="0"/>
                <a:cs typeface="Times New Roman" pitchFamily="18" charset="0"/>
              </a:rPr>
              <a:t>Saurabh</a:t>
            </a:r>
            <a:r>
              <a:rPr lang="en-IN" sz="2200" dirty="0" smtClean="0">
                <a:latin typeface="Times New Roman" pitchFamily="18" charset="0"/>
                <a:cs typeface="Times New Roman" pitchFamily="18" charset="0"/>
              </a:rPr>
              <a:t> Walia1, </a:t>
            </a:r>
            <a:r>
              <a:rPr lang="en-IN" sz="2200" dirty="0" err="1" smtClean="0">
                <a:latin typeface="Times New Roman" pitchFamily="18" charset="0"/>
                <a:cs typeface="Times New Roman" pitchFamily="18" charset="0"/>
              </a:rPr>
              <a:t>Satinderjit</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Kaur</a:t>
            </a:r>
            <a:r>
              <a:rPr lang="en-IN" sz="2200" dirty="0" smtClean="0">
                <a:latin typeface="Times New Roman" pitchFamily="18" charset="0"/>
                <a:cs typeface="Times New Roman" pitchFamily="18" charset="0"/>
              </a:rPr>
              <a:t> Gill “A Framework for Web Based Student Record Management System using PHP” International Journal of Computer Science and Mobile Computing (IJCSMC), Vol. 3, Issue. 8, August 2014.</a:t>
            </a:r>
          </a:p>
          <a:p>
            <a:pPr marL="0" indent="0" algn="just">
              <a:buNone/>
            </a:pPr>
            <a:r>
              <a:rPr lang="en-IN" sz="2200" dirty="0" smtClean="0">
                <a:latin typeface="Times New Roman" pitchFamily="18" charset="0"/>
                <a:cs typeface="Times New Roman" pitchFamily="18" charset="0"/>
              </a:rPr>
              <a:t>							</a:t>
            </a:r>
            <a:r>
              <a:rPr lang="en-IN" sz="2200" b="1" dirty="0" smtClean="0">
                <a:latin typeface="Times New Roman" pitchFamily="18" charset="0"/>
                <a:ea typeface="Calibri"/>
                <a:cs typeface="Times New Roman" pitchFamily="18" charset="0"/>
              </a:rPr>
              <a:t> </a:t>
            </a:r>
            <a:r>
              <a:rPr lang="en-IN" sz="2200" b="1" dirty="0" err="1" smtClean="0">
                <a:latin typeface="Times New Roman" pitchFamily="18" charset="0"/>
                <a:ea typeface="Calibri"/>
                <a:cs typeface="Times New Roman" pitchFamily="18" charset="0"/>
              </a:rPr>
              <a:t>Contd</a:t>
            </a:r>
            <a:r>
              <a:rPr lang="en-IN" sz="2200" b="1" dirty="0" smtClean="0">
                <a:latin typeface="Times New Roman" pitchFamily="18" charset="0"/>
                <a:ea typeface="Calibri"/>
                <a:cs typeface="Times New Roman" pitchFamily="18" charset="0"/>
              </a:rPr>
              <a:t>…</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26</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REFERENCES</a:t>
            </a:r>
            <a:endParaRPr lang="en-US" sz="4000" dirty="0"/>
          </a:p>
        </p:txBody>
      </p:sp>
      <p:sp>
        <p:nvSpPr>
          <p:cNvPr id="3" name="Content Placeholder 2"/>
          <p:cNvSpPr>
            <a:spLocks noGrp="1"/>
          </p:cNvSpPr>
          <p:nvPr>
            <p:ph idx="1"/>
          </p:nvPr>
        </p:nvSpPr>
        <p:spPr/>
        <p:txBody>
          <a:bodyPr>
            <a:normAutofit/>
          </a:bodyPr>
          <a:lstStyle/>
          <a:p>
            <a:pPr marL="57150" indent="0" algn="just">
              <a:buNone/>
            </a:pPr>
            <a:r>
              <a:rPr lang="en-IN" sz="2200" dirty="0" smtClean="0">
                <a:latin typeface="Times New Roman" pitchFamily="18" charset="0"/>
                <a:cs typeface="Times New Roman" pitchFamily="18" charset="0"/>
              </a:rPr>
              <a:t>[4] </a:t>
            </a:r>
            <a:r>
              <a:rPr lang="en-IN" sz="2200" dirty="0" err="1" smtClean="0">
                <a:latin typeface="Times New Roman" pitchFamily="18" charset="0"/>
                <a:cs typeface="Times New Roman" pitchFamily="18" charset="0"/>
              </a:rPr>
              <a:t>Manisha</a:t>
            </a:r>
            <a:r>
              <a:rPr lang="en-IN" sz="2200" dirty="0" smtClean="0">
                <a:latin typeface="Times New Roman" pitchFamily="18" charset="0"/>
                <a:cs typeface="Times New Roman" pitchFamily="18" charset="0"/>
              </a:rPr>
              <a:t> K, </a:t>
            </a:r>
            <a:r>
              <a:rPr lang="en-IN" sz="2200" dirty="0" err="1" smtClean="0">
                <a:latin typeface="Times New Roman" pitchFamily="18" charset="0"/>
                <a:cs typeface="Times New Roman" pitchFamily="18" charset="0"/>
              </a:rPr>
              <a:t>Alekhya</a:t>
            </a:r>
            <a:r>
              <a:rPr lang="en-IN" sz="2200" dirty="0" smtClean="0">
                <a:latin typeface="Times New Roman" pitchFamily="18" charset="0"/>
                <a:cs typeface="Times New Roman" pitchFamily="18" charset="0"/>
              </a:rPr>
              <a:t> K, T </a:t>
            </a:r>
            <a:r>
              <a:rPr lang="en-IN" sz="2200" dirty="0" err="1" smtClean="0">
                <a:latin typeface="Times New Roman" pitchFamily="18" charset="0"/>
                <a:cs typeface="Times New Roman" pitchFamily="18" charset="0"/>
              </a:rPr>
              <a:t>Manikanta</a:t>
            </a:r>
            <a:r>
              <a:rPr lang="en-IN" sz="2200" dirty="0" smtClean="0">
                <a:latin typeface="Times New Roman" pitchFamily="18" charset="0"/>
                <a:cs typeface="Times New Roman" pitchFamily="18" charset="0"/>
              </a:rPr>
              <a:t>, B </a:t>
            </a:r>
            <a:r>
              <a:rPr lang="en-IN" sz="2200" dirty="0" err="1" smtClean="0">
                <a:latin typeface="Times New Roman" pitchFamily="18" charset="0"/>
                <a:cs typeface="Times New Roman" pitchFamily="18" charset="0"/>
              </a:rPr>
              <a:t>Ramya</a:t>
            </a:r>
            <a:r>
              <a:rPr lang="en-IN" sz="2200" dirty="0" smtClean="0">
                <a:latin typeface="Times New Roman" pitchFamily="18" charset="0"/>
                <a:cs typeface="Times New Roman" pitchFamily="18" charset="0"/>
              </a:rPr>
              <a:t>, S. </a:t>
            </a:r>
            <a:r>
              <a:rPr lang="en-IN" sz="2200" dirty="0" err="1" smtClean="0">
                <a:latin typeface="Times New Roman" pitchFamily="18" charset="0"/>
                <a:cs typeface="Times New Roman" pitchFamily="18" charset="0"/>
              </a:rPr>
              <a:t>Sai</a:t>
            </a:r>
            <a:r>
              <a:rPr lang="en-IN" sz="2200" dirty="0" smtClean="0">
                <a:latin typeface="Times New Roman" pitchFamily="18" charset="0"/>
                <a:cs typeface="Times New Roman" pitchFamily="18" charset="0"/>
              </a:rPr>
              <a:t> Kumar “Student Information Management System” International Journal of Advanced Research in   Computer Science and Software </a:t>
            </a:r>
            <a:r>
              <a:rPr lang="en-IN" sz="2200" dirty="0" err="1" smtClean="0">
                <a:latin typeface="Times New Roman" pitchFamily="18" charset="0"/>
                <a:cs typeface="Times New Roman" pitchFamily="18" charset="0"/>
              </a:rPr>
              <a:t>Engineering,Volume</a:t>
            </a:r>
            <a:r>
              <a:rPr lang="en-IN" sz="2200" dirty="0" smtClean="0">
                <a:latin typeface="Times New Roman" pitchFamily="18" charset="0"/>
                <a:cs typeface="Times New Roman" pitchFamily="18" charset="0"/>
              </a:rPr>
              <a:t> 6, Issue 3, March 2016.</a:t>
            </a:r>
            <a:endParaRPr lang="en-US" sz="2200" dirty="0" smtClean="0">
              <a:latin typeface="Times New Roman" pitchFamily="18" charset="0"/>
              <a:cs typeface="Times New Roman" pitchFamily="18" charset="0"/>
            </a:endParaRPr>
          </a:p>
          <a:p>
            <a:pPr marL="57150" indent="0" algn="just">
              <a:buNone/>
            </a:pPr>
            <a:r>
              <a:rPr lang="en-IN" sz="2200" dirty="0" smtClean="0">
                <a:latin typeface="Times New Roman" pitchFamily="18" charset="0"/>
                <a:cs typeface="Times New Roman" pitchFamily="18" charset="0"/>
              </a:rPr>
              <a:t>[5]  </a:t>
            </a:r>
            <a:r>
              <a:rPr lang="en-IN" sz="2200" dirty="0" err="1" smtClean="0">
                <a:latin typeface="Times New Roman" pitchFamily="18" charset="0"/>
                <a:cs typeface="Times New Roman" pitchFamily="18" charset="0"/>
              </a:rPr>
              <a:t>Krithi</a:t>
            </a:r>
            <a:r>
              <a:rPr lang="en-IN" sz="2200" dirty="0" smtClean="0">
                <a:latin typeface="Times New Roman" pitchFamily="18" charset="0"/>
                <a:cs typeface="Times New Roman" pitchFamily="18" charset="0"/>
              </a:rPr>
              <a:t> P, Dr M Ramakrishna “Student Management System – A Survey” International Research Journal of Computer Science (IRJCS) Issue 05, Volume 4 (May 2017).</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27</a:t>
            </a:fld>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59898"/>
            <a:ext cx="8001000" cy="859302"/>
          </a:xfrm>
        </p:spPr>
        <p:txBody>
          <a:bodyPr>
            <a:normAutofit/>
          </a:bodyPr>
          <a:lstStyle/>
          <a:p>
            <a:pPr algn="ctr"/>
            <a:r>
              <a:rPr lang="en-US" sz="4000" b="1" dirty="0" smtClean="0">
                <a:latin typeface="Times New Roman" pitchFamily="18" charset="0"/>
                <a:cs typeface="Times New Roman" pitchFamily="18" charset="0"/>
              </a:rPr>
              <a:t>OBJECTIVES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219200"/>
            <a:ext cx="7924800" cy="4953000"/>
          </a:xfrm>
        </p:spPr>
        <p:txBody>
          <a:bodyPr>
            <a:noAutofit/>
          </a:bodyPr>
          <a:lstStyle/>
          <a:p>
            <a:pPr algn="just"/>
            <a:r>
              <a:rPr lang="en-IN" sz="2200" dirty="0" smtClean="0">
                <a:solidFill>
                  <a:schemeClr val="tx1"/>
                </a:solidFill>
                <a:latin typeface="Times New Roman" pitchFamily="18" charset="0"/>
                <a:cs typeface="Times New Roman" pitchFamily="18" charset="0"/>
              </a:rPr>
              <a:t>       The main objective of this project is to maintain the details of students and staffs. The purpose of Student Information Management System is to get an understanding of how the student’s record is maintained. This Student Information Management System is based on identification some key qualities in the document and their relations. With the understanding of the structure and content of key quality documents, it will help to reduce the duplication and save more time.</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The objectives are</a:t>
            </a:r>
            <a:endParaRPr lang="en-US" sz="2200" dirty="0" smtClean="0">
              <a:solidFill>
                <a:schemeClr val="tx1"/>
              </a:solidFill>
              <a:latin typeface="Times New Roman" pitchFamily="18" charset="0"/>
              <a:cs typeface="Times New Roman" pitchFamily="18" charset="0"/>
            </a:endParaRPr>
          </a:p>
          <a:p>
            <a:pPr lvl="1" algn="just">
              <a:buFont typeface="Arial" pitchFamily="34" charset="0"/>
              <a:buChar char="•"/>
            </a:pPr>
            <a:r>
              <a:rPr lang="en-US" sz="2200" dirty="0" smtClean="0">
                <a:solidFill>
                  <a:schemeClr val="tx1"/>
                </a:solidFill>
                <a:latin typeface="Times New Roman" pitchFamily="18" charset="0"/>
                <a:cs typeface="Times New Roman" pitchFamily="18" charset="0"/>
              </a:rPr>
              <a:t> Giving online interface for students, staff. </a:t>
            </a:r>
          </a:p>
          <a:p>
            <a:pPr lvl="1" algn="just">
              <a:buFont typeface="Arial" pitchFamily="34" charset="0"/>
              <a:buChar char="•"/>
            </a:pPr>
            <a:r>
              <a:rPr lang="en-US" sz="2200" dirty="0" smtClean="0">
                <a:solidFill>
                  <a:schemeClr val="tx1"/>
                </a:solidFill>
                <a:latin typeface="Times New Roman" pitchFamily="18" charset="0"/>
                <a:cs typeface="Times New Roman" pitchFamily="18" charset="0"/>
              </a:rPr>
              <a:t> Expanding the effectiveness of college record administration. </a:t>
            </a:r>
          </a:p>
          <a:p>
            <a:pPr lvl="1" algn="just">
              <a:buFont typeface="Arial" pitchFamily="34" charset="0"/>
              <a:buChar char="•"/>
            </a:pPr>
            <a:r>
              <a:rPr lang="en-US" sz="2200" dirty="0" smtClean="0">
                <a:solidFill>
                  <a:schemeClr val="tx1"/>
                </a:solidFill>
                <a:latin typeface="Times New Roman" pitchFamily="18" charset="0"/>
                <a:cs typeface="Times New Roman" pitchFamily="18" charset="0"/>
              </a:rPr>
              <a:t> Abatement time needed to access and convey students’ records. </a:t>
            </a:r>
          </a:p>
          <a:p>
            <a:pPr lvl="1" algn="just">
              <a:buFont typeface="Arial" pitchFamily="34" charset="0"/>
              <a:buChar char="•"/>
            </a:pPr>
            <a:r>
              <a:rPr lang="en-US" sz="2200" dirty="0" smtClean="0">
                <a:solidFill>
                  <a:schemeClr val="tx1"/>
                </a:solidFill>
                <a:latin typeface="Times New Roman" pitchFamily="18" charset="0"/>
                <a:cs typeface="Times New Roman" pitchFamily="18" charset="0"/>
              </a:rPr>
              <a:t> To make the framework more secure.</a:t>
            </a:r>
            <a:r>
              <a:rPr lang="en-IN" sz="2200" b="1" dirty="0" smtClean="0">
                <a:solidFill>
                  <a:schemeClr val="tx1"/>
                </a:solidFill>
                <a:latin typeface="Times New Roman" pitchFamily="18" charset="0"/>
                <a:cs typeface="Times New Roman" pitchFamily="18" charset="0"/>
              </a:rPr>
              <a:t> </a:t>
            </a:r>
            <a:endParaRPr lang="en-US" sz="2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3</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pPr algn="ctr"/>
            <a:r>
              <a:rPr lang="en-US" sz="4000" b="1" dirty="0" smtClean="0">
                <a:latin typeface="Times New Roman" pitchFamily="18" charset="0"/>
                <a:cs typeface="Times New Roman" pitchFamily="18" charset="0"/>
              </a:rPr>
              <a:t>REQUIREMENTS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219200"/>
            <a:ext cx="8229600" cy="4953000"/>
          </a:xfrm>
        </p:spPr>
        <p:txBody>
          <a:bodyPr>
            <a:noAutofit/>
          </a:bodyPr>
          <a:lstStyle/>
          <a:p>
            <a:pPr algn="just"/>
            <a:r>
              <a:rPr lang="en-IN" sz="2200" b="1" dirty="0" smtClean="0">
                <a:solidFill>
                  <a:schemeClr val="tx1"/>
                </a:solidFill>
                <a:latin typeface="Times New Roman" pitchFamily="18" charset="0"/>
                <a:cs typeface="Times New Roman" pitchFamily="18" charset="0"/>
              </a:rPr>
              <a:t>HARDWARE REQUIREMENTS</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System 		   : 	Intel, AMD </a:t>
            </a:r>
            <a:r>
              <a:rPr lang="en-IN" sz="2200" dirty="0" err="1" smtClean="0">
                <a:solidFill>
                  <a:schemeClr val="tx1"/>
                </a:solidFill>
                <a:latin typeface="Times New Roman" pitchFamily="18" charset="0"/>
                <a:cs typeface="Times New Roman" pitchFamily="18" charset="0"/>
              </a:rPr>
              <a:t>Hardwares</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Hard Disk 	   : 	250 GB.</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Monitor 	   :	15 VGA </a:t>
            </a:r>
            <a:r>
              <a:rPr lang="en-IN" sz="2200" dirty="0" err="1" smtClean="0">
                <a:solidFill>
                  <a:schemeClr val="tx1"/>
                </a:solidFill>
                <a:latin typeface="Times New Roman" pitchFamily="18" charset="0"/>
                <a:cs typeface="Times New Roman" pitchFamily="18" charset="0"/>
              </a:rPr>
              <a:t>Color</a:t>
            </a:r>
            <a:r>
              <a:rPr lang="en-IN" sz="2200" dirty="0" smtClean="0">
                <a:solidFill>
                  <a:schemeClr val="tx1"/>
                </a:solidFill>
                <a:latin typeface="Times New Roman" pitchFamily="18" charset="0"/>
                <a:cs typeface="Times New Roman" pitchFamily="18" charset="0"/>
              </a:rPr>
              <a:t>.</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Mouse 		   : 	Optical.</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RAM		   :  	1 GB</a:t>
            </a:r>
            <a:endParaRPr lang="en-US" sz="2200" dirty="0" smtClean="0">
              <a:solidFill>
                <a:schemeClr val="tx1"/>
              </a:solidFill>
              <a:latin typeface="Times New Roman" pitchFamily="18" charset="0"/>
              <a:cs typeface="Times New Roman" pitchFamily="18" charset="0"/>
            </a:endParaRPr>
          </a:p>
          <a:p>
            <a:pPr algn="just"/>
            <a:r>
              <a:rPr lang="en-IN" sz="2200" b="1" dirty="0" smtClean="0">
                <a:solidFill>
                  <a:schemeClr val="tx1"/>
                </a:solidFill>
                <a:latin typeface="Times New Roman" pitchFamily="18" charset="0"/>
                <a:cs typeface="Times New Roman" pitchFamily="18" charset="0"/>
              </a:rPr>
              <a:t>SOFTWARE REQUIREMENTS</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Operating system : 	Platform Independent</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Coding Language : 	HTML, CSS, JS, PHP</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Database	    : 	My-SQL</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Server		    :	Apache	</a:t>
            </a:r>
            <a:endParaRPr lang="en-US" sz="2200" dirty="0" smtClean="0">
              <a:solidFill>
                <a:schemeClr val="tx1"/>
              </a:solidFill>
              <a:latin typeface="Times New Roman" pitchFamily="18" charset="0"/>
              <a:cs typeface="Times New Roman" pitchFamily="18" charset="0"/>
            </a:endParaRPr>
          </a:p>
          <a:p>
            <a:pPr algn="just"/>
            <a:r>
              <a:rPr lang="en-IN" sz="2200" dirty="0" smtClean="0">
                <a:solidFill>
                  <a:schemeClr val="tx1"/>
                </a:solidFill>
                <a:latin typeface="Times New Roman" pitchFamily="18" charset="0"/>
                <a:cs typeface="Times New Roman" pitchFamily="18" charset="0"/>
              </a:rPr>
              <a:t> 	IDE		    :	Notepad++</a:t>
            </a:r>
            <a:endParaRPr lang="en-US" sz="2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8C317-8FFF-4704-9088-280CC01AC966}"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4</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EXISTING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200" dirty="0" smtClean="0">
                <a:latin typeface="Times New Roman" pitchFamily="18" charset="0"/>
                <a:cs typeface="Times New Roman" pitchFamily="18" charset="0"/>
              </a:rPr>
              <a:t>In the existing system we need to collect the data from the student and the marks will be entered manually. </a:t>
            </a:r>
          </a:p>
          <a:p>
            <a:pPr algn="just"/>
            <a:r>
              <a:rPr lang="en-IN" sz="2200" dirty="0" smtClean="0">
                <a:latin typeface="Times New Roman" pitchFamily="18" charset="0"/>
                <a:cs typeface="Times New Roman" pitchFamily="18" charset="0"/>
              </a:rPr>
              <a:t>In this system the teacher or management views, verifies the mark of the students and they enter the details of the students. </a:t>
            </a:r>
          </a:p>
          <a:p>
            <a:pPr algn="just"/>
            <a:r>
              <a:rPr lang="en-IN" sz="2200" dirty="0" smtClean="0">
                <a:latin typeface="Times New Roman" pitchFamily="18" charset="0"/>
                <a:cs typeface="Times New Roman" pitchFamily="18" charset="0"/>
              </a:rPr>
              <a:t>This is time consuming and costly.</a:t>
            </a:r>
          </a:p>
          <a:p>
            <a:pPr algn="just">
              <a:buNone/>
            </a:pPr>
            <a:endParaRPr lang="en-IN" sz="2200" dirty="0" smtClean="0">
              <a:latin typeface="Times New Roman" pitchFamily="18" charset="0"/>
              <a:cs typeface="Times New Roman" pitchFamily="18" charset="0"/>
            </a:endParaRPr>
          </a:p>
          <a:p>
            <a:pPr marL="0" indent="0" algn="just">
              <a:buNone/>
            </a:pPr>
            <a:r>
              <a:rPr lang="en-US" sz="2200" b="1" dirty="0" smtClean="0">
                <a:latin typeface="Times New Roman" pitchFamily="18" charset="0"/>
                <a:cs typeface="Times New Roman" pitchFamily="18" charset="0"/>
              </a:rPr>
              <a:t>DISADVANTAGES OF EXISTING SYSTEM</a:t>
            </a:r>
          </a:p>
          <a:p>
            <a:pPr lvl="0" algn="just"/>
            <a:r>
              <a:rPr lang="en-IN" sz="2200" dirty="0" smtClean="0">
                <a:latin typeface="Times New Roman" pitchFamily="18" charset="0"/>
                <a:cs typeface="Times New Roman" pitchFamily="18" charset="0"/>
              </a:rPr>
              <a:t>The data can be easily leaked.</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There is no efficient technique to safe guard the users of phishing websites.</a:t>
            </a: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5</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229600" cy="1087902"/>
          </a:xfrm>
        </p:spPr>
        <p:txBody>
          <a:bodyPr>
            <a:normAutofit/>
          </a:bodyPr>
          <a:lstStyle/>
          <a:p>
            <a:pPr algn="ctr"/>
            <a:r>
              <a:rPr lang="en-US" sz="4000" b="1" dirty="0" smtClean="0">
                <a:latin typeface="Times New Roman" pitchFamily="18" charset="0"/>
                <a:cs typeface="Times New Roman" pitchFamily="18" charset="0"/>
              </a:rPr>
              <a:t> LITERATURE SURVEY</a:t>
            </a:r>
            <a:endParaRPr lang="en-US" sz="4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74F63CD-3A98-4B85-ADD0-D95A215DBFE8}"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6</a:t>
            </a:fld>
            <a:endParaRPr lang="en-US" b="1"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228600" y="990600"/>
          <a:ext cx="8686800" cy="5029200"/>
        </p:xfrm>
        <a:graphic>
          <a:graphicData uri="http://schemas.openxmlformats.org/drawingml/2006/table">
            <a:tbl>
              <a:tblPr firstRow="1" bandRow="1">
                <a:tableStyleId>{5940675A-B579-460E-94D1-54222C63F5DA}</a:tableStyleId>
              </a:tblPr>
              <a:tblGrid>
                <a:gridCol w="2743200"/>
                <a:gridCol w="3124200"/>
                <a:gridCol w="2819400"/>
              </a:tblGrid>
              <a:tr h="2857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IN" sz="1800" b="1" dirty="0" smtClean="0">
                          <a:latin typeface="Times New Roman" pitchFamily="18" charset="0"/>
                          <a:cs typeface="Times New Roman" pitchFamily="18" charset="0"/>
                        </a:rPr>
                        <a:t>TITLE&amp;AUTHOR</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IN" sz="1800" b="1" dirty="0" smtClean="0">
                          <a:latin typeface="Times New Roman" pitchFamily="18" charset="0"/>
                          <a:cs typeface="Times New Roman" pitchFamily="18" charset="0"/>
                        </a:rPr>
                        <a:t>ADVANTAGE</a:t>
                      </a:r>
                      <a:endParaRPr lang="en-IN" sz="1800" b="1" dirty="0">
                        <a:latin typeface="Times New Roman" pitchFamily="18" charset="0"/>
                        <a:cs typeface="Times New Roman" pitchFamily="18" charset="0"/>
                      </a:endParaRPr>
                    </a:p>
                  </a:txBody>
                  <a:tcPr/>
                </a:tc>
                <a:tc>
                  <a:txBody>
                    <a:bodyPr/>
                    <a:lstStyle/>
                    <a:p>
                      <a:pPr algn="ctr"/>
                      <a:r>
                        <a:rPr lang="en-IN" sz="1800" b="1" dirty="0" smtClean="0">
                          <a:latin typeface="Times New Roman" pitchFamily="18" charset="0"/>
                          <a:cs typeface="Times New Roman" pitchFamily="18" charset="0"/>
                        </a:rPr>
                        <a:t>DISADVANATGE</a:t>
                      </a:r>
                      <a:endParaRPr lang="en-IN" sz="1800" b="1" dirty="0">
                        <a:latin typeface="Times New Roman" pitchFamily="18" charset="0"/>
                        <a:cs typeface="Times New Roman" pitchFamily="18" charset="0"/>
                      </a:endParaRPr>
                    </a:p>
                  </a:txBody>
                  <a:tcPr/>
                </a:tc>
              </a:tr>
              <a:tr h="1143000">
                <a:tc>
                  <a:txBody>
                    <a:bodyPr/>
                    <a:lstStyle/>
                    <a:p>
                      <a:pPr algn="just"/>
                      <a:r>
                        <a:rPr lang="en-IN" sz="1800" b="1" kern="1200" dirty="0" smtClean="0">
                          <a:solidFill>
                            <a:schemeClr val="tx1"/>
                          </a:solidFill>
                          <a:latin typeface="Times New Roman" pitchFamily="18" charset="0"/>
                          <a:ea typeface="+mn-ea"/>
                          <a:cs typeface="Times New Roman" pitchFamily="18" charset="0"/>
                        </a:rPr>
                        <a:t>Development of Student Information System</a:t>
                      </a:r>
                    </a:p>
                    <a:p>
                      <a:pPr algn="just"/>
                      <a:r>
                        <a:rPr lang="en-IN" sz="1800" kern="1200" dirty="0" err="1" smtClean="0">
                          <a:solidFill>
                            <a:schemeClr val="tx1"/>
                          </a:solidFill>
                          <a:latin typeface="Times New Roman" pitchFamily="18" charset="0"/>
                          <a:ea typeface="+mn-ea"/>
                          <a:cs typeface="Times New Roman" pitchFamily="18" charset="0"/>
                        </a:rPr>
                        <a:t>N.M.Z.Hashim</a:t>
                      </a:r>
                      <a:r>
                        <a:rPr lang="en-IN" sz="1800" kern="1200" dirty="0" smtClean="0">
                          <a:solidFill>
                            <a:schemeClr val="tx1"/>
                          </a:solidFill>
                          <a:latin typeface="Times New Roman" pitchFamily="18" charset="0"/>
                          <a:ea typeface="+mn-ea"/>
                          <a:cs typeface="Times New Roman" pitchFamily="18" charset="0"/>
                        </a:rPr>
                        <a:t>, </a:t>
                      </a:r>
                      <a:r>
                        <a:rPr lang="en-IN" sz="1800" kern="1200" dirty="0" err="1" smtClean="0">
                          <a:solidFill>
                            <a:schemeClr val="tx1"/>
                          </a:solidFill>
                          <a:latin typeface="Times New Roman" pitchFamily="18" charset="0"/>
                          <a:ea typeface="+mn-ea"/>
                          <a:cs typeface="Times New Roman" pitchFamily="18" charset="0"/>
                        </a:rPr>
                        <a:t>S.N.K.S.Mohamed</a:t>
                      </a:r>
                      <a:r>
                        <a:rPr lang="en-IN" sz="1800" kern="1200" dirty="0" smtClean="0">
                          <a:solidFill>
                            <a:schemeClr val="tx1"/>
                          </a:solidFill>
                          <a:latin typeface="Times New Roman" pitchFamily="18" charset="0"/>
                          <a:ea typeface="+mn-ea"/>
                          <a:cs typeface="Times New Roman" pitchFamily="18" charset="0"/>
                        </a:rPr>
                        <a:t> </a:t>
                      </a:r>
                      <a:endParaRPr lang="en-US" sz="1800" b="1" dirty="0">
                        <a:latin typeface="Times New Roman" pitchFamily="18" charset="0"/>
                        <a:cs typeface="Times New Roman" pitchFamily="18" charset="0"/>
                      </a:endParaRPr>
                    </a:p>
                  </a:txBody>
                  <a:tcPr/>
                </a:tc>
                <a:tc>
                  <a:txBody>
                    <a:bodyPr/>
                    <a:lstStyle/>
                    <a:p>
                      <a:pPr algn="just"/>
                      <a:r>
                        <a:rPr lang="en-US" sz="1800" baseline="0" dirty="0" smtClean="0">
                          <a:latin typeface="Times New Roman" pitchFamily="18" charset="0"/>
                          <a:cs typeface="Times New Roman" pitchFamily="18" charset="0"/>
                        </a:rPr>
                        <a:t>Lot of man power and resource time is saved from an admin perspective.</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Data</a:t>
                      </a:r>
                      <a:r>
                        <a:rPr lang="en-US" sz="1800" baseline="0" dirty="0" smtClean="0">
                          <a:latin typeface="Times New Roman" pitchFamily="18" charset="0"/>
                          <a:cs typeface="Times New Roman" pitchFamily="18" charset="0"/>
                        </a:rPr>
                        <a:t> can’t be filtered as per the need.</a:t>
                      </a:r>
                      <a:endParaRPr lang="en-US" sz="1800" dirty="0" smtClean="0">
                        <a:latin typeface="Times New Roman" pitchFamily="18" charset="0"/>
                        <a:cs typeface="Times New Roman" pitchFamily="18" charset="0"/>
                      </a:endParaRPr>
                    </a:p>
                  </a:txBody>
                  <a:tcPr/>
                </a:tc>
              </a:tr>
              <a:tr h="1571625">
                <a:tc>
                  <a:txBody>
                    <a:bodyPr/>
                    <a:lstStyle/>
                    <a:p>
                      <a:pPr algn="just"/>
                      <a:r>
                        <a:rPr lang="en-IN" sz="1800" b="1" kern="1200" dirty="0" smtClean="0">
                          <a:solidFill>
                            <a:schemeClr val="tx1"/>
                          </a:solidFill>
                          <a:latin typeface="Times New Roman" pitchFamily="18" charset="0"/>
                          <a:ea typeface="+mn-ea"/>
                          <a:cs typeface="Times New Roman" pitchFamily="18" charset="0"/>
                        </a:rPr>
                        <a:t>Web Based Student Information Management System</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S.R.Bharamagoudar</a:t>
                      </a:r>
                      <a:r>
                        <a:rPr lang="en-IN" sz="1800" kern="1200" dirty="0" smtClean="0">
                          <a:solidFill>
                            <a:schemeClr val="tx1"/>
                          </a:solidFill>
                          <a:latin typeface="Times New Roman" pitchFamily="18" charset="0"/>
                          <a:ea typeface="+mn-ea"/>
                          <a:cs typeface="Times New Roman" pitchFamily="18" charset="0"/>
                        </a:rPr>
                        <a:t>, </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Geeta</a:t>
                      </a:r>
                      <a:r>
                        <a:rPr lang="en-IN" sz="1800" kern="1200" dirty="0" smtClean="0">
                          <a:solidFill>
                            <a:schemeClr val="tx1"/>
                          </a:solidFill>
                          <a:latin typeface="Times New Roman" pitchFamily="18" charset="0"/>
                          <a:ea typeface="+mn-ea"/>
                          <a:cs typeface="Times New Roman" pitchFamily="18" charset="0"/>
                        </a:rPr>
                        <a:t> R.B., </a:t>
                      </a:r>
                    </a:p>
                    <a:p>
                      <a:pPr lvl="0" algn="just">
                        <a:tabLst>
                          <a:tab pos="57150" algn="l"/>
                          <a:tab pos="114300" algn="l"/>
                        </a:tabLst>
                      </a:pPr>
                      <a:r>
                        <a:rPr lang="en-IN" sz="1800" kern="1200" dirty="0" err="1" smtClean="0">
                          <a:solidFill>
                            <a:schemeClr val="tx1"/>
                          </a:solidFill>
                          <a:latin typeface="Times New Roman" pitchFamily="18" charset="0"/>
                          <a:ea typeface="+mn-ea"/>
                          <a:cs typeface="Times New Roman" pitchFamily="18" charset="0"/>
                        </a:rPr>
                        <a:t>S.G.Totad</a:t>
                      </a:r>
                      <a:r>
                        <a:rPr lang="en-IN" sz="1800" kern="1200" dirty="0" smtClean="0">
                          <a:solidFill>
                            <a:schemeClr val="tx1"/>
                          </a:solidFill>
                          <a:latin typeface="Times New Roman" pitchFamily="18" charset="0"/>
                          <a:ea typeface="+mn-ea"/>
                          <a:cs typeface="Times New Roman" pitchFamily="18" charset="0"/>
                        </a:rPr>
                        <a:t> </a:t>
                      </a:r>
                      <a:endParaRPr lang="en-US" sz="1800" b="1"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Redundant human errors will</a:t>
                      </a:r>
                      <a:r>
                        <a:rPr lang="en-US" sz="1800" baseline="0" dirty="0" smtClean="0">
                          <a:latin typeface="Times New Roman" pitchFamily="18" charset="0"/>
                          <a:cs typeface="Times New Roman" pitchFamily="18" charset="0"/>
                        </a:rPr>
                        <a:t> be reduced.</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Unauthorized person can easily register.</a:t>
                      </a:r>
                      <a:endParaRPr lang="en-US" sz="1800" dirty="0">
                        <a:latin typeface="Times New Roman" pitchFamily="18" charset="0"/>
                        <a:cs typeface="Times New Roman" pitchFamily="18" charset="0"/>
                      </a:endParaRPr>
                    </a:p>
                  </a:txBody>
                  <a:tcPr/>
                </a:tc>
              </a:tr>
              <a:tr h="1571625">
                <a:tc>
                  <a:txBody>
                    <a:bodyPr/>
                    <a:lstStyle/>
                    <a:p>
                      <a:pPr algn="just"/>
                      <a:r>
                        <a:rPr lang="en-IN" sz="1800" b="1" kern="1200" dirty="0" smtClean="0">
                          <a:solidFill>
                            <a:schemeClr val="tx1"/>
                          </a:solidFill>
                          <a:latin typeface="Times New Roman" pitchFamily="18" charset="0"/>
                          <a:ea typeface="+mn-ea"/>
                          <a:cs typeface="Times New Roman" pitchFamily="18" charset="0"/>
                        </a:rPr>
                        <a:t>A Framework for Web Based Student Record Management System using PHP</a:t>
                      </a:r>
                    </a:p>
                    <a:p>
                      <a:pPr algn="just"/>
                      <a:r>
                        <a:rPr lang="en-IN" sz="1800" kern="1200" dirty="0" err="1" smtClean="0">
                          <a:solidFill>
                            <a:schemeClr val="tx1"/>
                          </a:solidFill>
                          <a:latin typeface="Times New Roman" pitchFamily="18" charset="0"/>
                          <a:ea typeface="+mn-ea"/>
                          <a:cs typeface="Times New Roman" pitchFamily="18" charset="0"/>
                        </a:rPr>
                        <a:t>Saurabh</a:t>
                      </a:r>
                      <a:r>
                        <a:rPr lang="en-IN" sz="1800" kern="1200" dirty="0" smtClean="0">
                          <a:solidFill>
                            <a:schemeClr val="tx1"/>
                          </a:solidFill>
                          <a:latin typeface="Times New Roman" pitchFamily="18" charset="0"/>
                          <a:ea typeface="+mn-ea"/>
                          <a:cs typeface="Times New Roman" pitchFamily="18" charset="0"/>
                        </a:rPr>
                        <a:t> Walia1, </a:t>
                      </a:r>
                    </a:p>
                    <a:p>
                      <a:pPr algn="just"/>
                      <a:r>
                        <a:rPr lang="en-IN" sz="1800" kern="1200" dirty="0" err="1" smtClean="0">
                          <a:solidFill>
                            <a:schemeClr val="tx1"/>
                          </a:solidFill>
                          <a:latin typeface="Times New Roman" pitchFamily="18" charset="0"/>
                          <a:ea typeface="+mn-ea"/>
                          <a:cs typeface="Times New Roman" pitchFamily="18" charset="0"/>
                        </a:rPr>
                        <a:t>Satinderjit</a:t>
                      </a:r>
                      <a:r>
                        <a:rPr lang="en-IN" sz="1800" kern="1200" dirty="0" smtClean="0">
                          <a:solidFill>
                            <a:schemeClr val="tx1"/>
                          </a:solidFill>
                          <a:latin typeface="Times New Roman" pitchFamily="18" charset="0"/>
                          <a:ea typeface="+mn-ea"/>
                          <a:cs typeface="Times New Roman" pitchFamily="18" charset="0"/>
                        </a:rPr>
                        <a:t> </a:t>
                      </a:r>
                      <a:r>
                        <a:rPr lang="en-IN" sz="1800" kern="1200" dirty="0" err="1" smtClean="0">
                          <a:solidFill>
                            <a:schemeClr val="tx1"/>
                          </a:solidFill>
                          <a:latin typeface="Times New Roman" pitchFamily="18" charset="0"/>
                          <a:ea typeface="+mn-ea"/>
                          <a:cs typeface="Times New Roman" pitchFamily="18" charset="0"/>
                        </a:rPr>
                        <a:t>Kaur</a:t>
                      </a:r>
                      <a:r>
                        <a:rPr lang="en-IN" sz="1800" kern="1200" dirty="0" smtClean="0">
                          <a:solidFill>
                            <a:schemeClr val="tx1"/>
                          </a:solidFill>
                          <a:latin typeface="Times New Roman" pitchFamily="18" charset="0"/>
                          <a:ea typeface="+mn-ea"/>
                          <a:cs typeface="Times New Roman" pitchFamily="18" charset="0"/>
                        </a:rPr>
                        <a:t> Gill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Closer</a:t>
                      </a:r>
                      <a:r>
                        <a:rPr lang="en-US" sz="1800" baseline="0" dirty="0" smtClean="0">
                          <a:latin typeface="Times New Roman" pitchFamily="18" charset="0"/>
                          <a:cs typeface="Times New Roman" pitchFamily="18" charset="0"/>
                        </a:rPr>
                        <a:t> interaction between student and staff.</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Consist of single</a:t>
                      </a:r>
                      <a:r>
                        <a:rPr lang="en-US" sz="1800" baseline="0" dirty="0" smtClean="0">
                          <a:latin typeface="Times New Roman" pitchFamily="18" charset="0"/>
                          <a:cs typeface="Times New Roman" pitchFamily="18" charset="0"/>
                        </a:rPr>
                        <a:t> module UI</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7</a:t>
            </a:fld>
            <a:endParaRPr lang="en-US" b="1"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457200" y="0"/>
            <a:ext cx="8229600" cy="108790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LITERATURE 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8" name="Table 7"/>
          <p:cNvGraphicFramePr>
            <a:graphicFrameLocks noGrp="1"/>
          </p:cNvGraphicFramePr>
          <p:nvPr/>
        </p:nvGraphicFramePr>
        <p:xfrm>
          <a:off x="457200" y="990600"/>
          <a:ext cx="8382000" cy="3937000"/>
        </p:xfrm>
        <a:graphic>
          <a:graphicData uri="http://schemas.openxmlformats.org/drawingml/2006/table">
            <a:tbl>
              <a:tblPr firstRow="1" bandRow="1">
                <a:tableStyleId>{5940675A-B579-460E-94D1-54222C63F5DA}</a:tableStyleId>
              </a:tblPr>
              <a:tblGrid>
                <a:gridCol w="2819400"/>
                <a:gridCol w="2768600"/>
                <a:gridCol w="2794000"/>
              </a:tblGrid>
              <a:tr h="67963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IN" sz="1800" b="1" dirty="0" smtClean="0">
                          <a:latin typeface="Times New Roman" pitchFamily="18" charset="0"/>
                          <a:cs typeface="Times New Roman" pitchFamily="18" charset="0"/>
                        </a:rPr>
                        <a:t>TITLE&amp;AUTHOR</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IN" sz="1800" b="1" dirty="0" smtClean="0">
                          <a:latin typeface="Times New Roman" pitchFamily="18" charset="0"/>
                          <a:cs typeface="Times New Roman" pitchFamily="18" charset="0"/>
                        </a:rPr>
                        <a:t>ADVANTAGES</a:t>
                      </a:r>
                      <a:endParaRPr lang="en-IN" sz="1800" b="1" dirty="0">
                        <a:latin typeface="Times New Roman" pitchFamily="18" charset="0"/>
                        <a:cs typeface="Times New Roman" pitchFamily="18" charset="0"/>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smtClean="0">
                          <a:latin typeface="Times New Roman" pitchFamily="18" charset="0"/>
                          <a:cs typeface="Times New Roman" pitchFamily="18" charset="0"/>
                        </a:rPr>
                        <a:t>DISADVANTAGES</a:t>
                      </a:r>
                      <a:endParaRPr lang="en-IN" sz="1800" b="1" dirty="0">
                        <a:latin typeface="Times New Roman" pitchFamily="18" charset="0"/>
                        <a:cs typeface="Times New Roman" pitchFamily="18" charset="0"/>
                      </a:endParaRPr>
                    </a:p>
                  </a:txBody>
                  <a:tcPr/>
                </a:tc>
              </a:tr>
              <a:tr h="1961961">
                <a:tc>
                  <a:txBody>
                    <a:bodyPr/>
                    <a:lstStyle/>
                    <a:p>
                      <a:pPr algn="just"/>
                      <a:r>
                        <a:rPr lang="en-IN" sz="1800" b="1" kern="1200" dirty="0" smtClean="0">
                          <a:solidFill>
                            <a:schemeClr val="tx1"/>
                          </a:solidFill>
                          <a:latin typeface="Times New Roman" pitchFamily="18" charset="0"/>
                          <a:ea typeface="+mn-ea"/>
                          <a:cs typeface="Times New Roman" pitchFamily="18" charset="0"/>
                        </a:rPr>
                        <a:t>Student</a:t>
                      </a:r>
                      <a:r>
                        <a:rPr lang="en-IN" sz="1800" b="1" kern="1200" baseline="0" dirty="0" smtClean="0">
                          <a:solidFill>
                            <a:schemeClr val="tx1"/>
                          </a:solidFill>
                          <a:latin typeface="Times New Roman" pitchFamily="18" charset="0"/>
                          <a:ea typeface="+mn-ea"/>
                          <a:cs typeface="Times New Roman" pitchFamily="18" charset="0"/>
                        </a:rPr>
                        <a:t> </a:t>
                      </a:r>
                      <a:r>
                        <a:rPr lang="en-IN" sz="1800" b="1" kern="1200" dirty="0" smtClean="0">
                          <a:solidFill>
                            <a:schemeClr val="tx1"/>
                          </a:solidFill>
                          <a:latin typeface="Times New Roman" pitchFamily="18" charset="0"/>
                          <a:ea typeface="+mn-ea"/>
                          <a:cs typeface="Times New Roman" pitchFamily="18" charset="0"/>
                        </a:rPr>
                        <a:t>Information Management System</a:t>
                      </a:r>
                    </a:p>
                    <a:p>
                      <a:pPr algn="just"/>
                      <a:r>
                        <a:rPr lang="en-IN" sz="1800" kern="1200" dirty="0" err="1" smtClean="0">
                          <a:solidFill>
                            <a:schemeClr val="tx1"/>
                          </a:solidFill>
                          <a:latin typeface="Times New Roman" pitchFamily="18" charset="0"/>
                          <a:ea typeface="+mn-ea"/>
                          <a:cs typeface="Times New Roman" pitchFamily="18" charset="0"/>
                        </a:rPr>
                        <a:t>Manisha</a:t>
                      </a:r>
                      <a:r>
                        <a:rPr lang="en-IN" sz="1800" kern="1200" dirty="0" smtClean="0">
                          <a:solidFill>
                            <a:schemeClr val="tx1"/>
                          </a:solidFill>
                          <a:latin typeface="Times New Roman" pitchFamily="18" charset="0"/>
                          <a:ea typeface="+mn-ea"/>
                          <a:cs typeface="Times New Roman" pitchFamily="18" charset="0"/>
                        </a:rPr>
                        <a:t> K,  </a:t>
                      </a:r>
                    </a:p>
                    <a:p>
                      <a:pPr algn="just"/>
                      <a:r>
                        <a:rPr lang="en-IN" sz="1800" kern="1200" dirty="0" err="1" smtClean="0">
                          <a:solidFill>
                            <a:schemeClr val="tx1"/>
                          </a:solidFill>
                          <a:latin typeface="Times New Roman" pitchFamily="18" charset="0"/>
                          <a:ea typeface="+mn-ea"/>
                          <a:cs typeface="Times New Roman" pitchFamily="18" charset="0"/>
                        </a:rPr>
                        <a:t>Alekhya</a:t>
                      </a:r>
                      <a:r>
                        <a:rPr lang="en-IN" sz="1800" kern="1200" dirty="0" smtClean="0">
                          <a:solidFill>
                            <a:schemeClr val="tx1"/>
                          </a:solidFill>
                          <a:latin typeface="Times New Roman" pitchFamily="18" charset="0"/>
                          <a:ea typeface="+mn-ea"/>
                          <a:cs typeface="Times New Roman" pitchFamily="18" charset="0"/>
                        </a:rPr>
                        <a:t> K,  </a:t>
                      </a:r>
                    </a:p>
                    <a:p>
                      <a:pPr algn="just"/>
                      <a:r>
                        <a:rPr lang="en-IN" sz="1800" kern="1200" dirty="0" err="1" smtClean="0">
                          <a:solidFill>
                            <a:schemeClr val="tx1"/>
                          </a:solidFill>
                          <a:latin typeface="Times New Roman" pitchFamily="18" charset="0"/>
                          <a:ea typeface="+mn-ea"/>
                          <a:cs typeface="Times New Roman" pitchFamily="18" charset="0"/>
                        </a:rPr>
                        <a:t>Manikanta</a:t>
                      </a:r>
                      <a:r>
                        <a:rPr lang="en-IN" sz="1800" kern="1200" dirty="0" smtClean="0">
                          <a:solidFill>
                            <a:schemeClr val="tx1"/>
                          </a:solidFill>
                          <a:latin typeface="Times New Roman" pitchFamily="18" charset="0"/>
                          <a:ea typeface="+mn-ea"/>
                          <a:cs typeface="Times New Roman" pitchFamily="18" charset="0"/>
                        </a:rPr>
                        <a:t> T,  </a:t>
                      </a:r>
                    </a:p>
                    <a:p>
                      <a:pPr algn="just"/>
                      <a:r>
                        <a:rPr lang="en-IN" sz="1800" kern="1200" dirty="0" err="1" smtClean="0">
                          <a:solidFill>
                            <a:schemeClr val="tx1"/>
                          </a:solidFill>
                          <a:latin typeface="Times New Roman" pitchFamily="18" charset="0"/>
                          <a:ea typeface="+mn-ea"/>
                          <a:cs typeface="Times New Roman" pitchFamily="18" charset="0"/>
                        </a:rPr>
                        <a:t>Ramya</a:t>
                      </a:r>
                      <a:r>
                        <a:rPr lang="en-IN" sz="1800" kern="1200" dirty="0" smtClean="0">
                          <a:solidFill>
                            <a:schemeClr val="tx1"/>
                          </a:solidFill>
                          <a:latin typeface="Times New Roman" pitchFamily="18" charset="0"/>
                          <a:ea typeface="+mn-ea"/>
                          <a:cs typeface="Times New Roman" pitchFamily="18" charset="0"/>
                        </a:rPr>
                        <a:t> B,  </a:t>
                      </a:r>
                    </a:p>
                    <a:p>
                      <a:pPr algn="just"/>
                      <a:r>
                        <a:rPr lang="en-IN" sz="1800" kern="1200" dirty="0" err="1" smtClean="0">
                          <a:solidFill>
                            <a:schemeClr val="tx1"/>
                          </a:solidFill>
                          <a:latin typeface="Times New Roman" pitchFamily="18" charset="0"/>
                          <a:ea typeface="+mn-ea"/>
                          <a:cs typeface="Times New Roman" pitchFamily="18" charset="0"/>
                        </a:rPr>
                        <a:t>Sai</a:t>
                      </a:r>
                      <a:r>
                        <a:rPr lang="en-IN" sz="1800" kern="1200" dirty="0" smtClean="0">
                          <a:solidFill>
                            <a:schemeClr val="tx1"/>
                          </a:solidFill>
                          <a:latin typeface="Times New Roman" pitchFamily="18" charset="0"/>
                          <a:ea typeface="+mn-ea"/>
                          <a:cs typeface="Times New Roman" pitchFamily="18" charset="0"/>
                        </a:rPr>
                        <a:t> Kumar S.  </a:t>
                      </a:r>
                      <a:endParaRPr lang="en-US" sz="1800" b="1" dirty="0">
                        <a:latin typeface="Times New Roman" pitchFamily="18" charset="0"/>
                        <a:cs typeface="Times New Roman" pitchFamily="18" charset="0"/>
                      </a:endParaRPr>
                    </a:p>
                  </a:txBody>
                  <a:tcPr/>
                </a:tc>
                <a:tc>
                  <a:txBody>
                    <a:bodyPr/>
                    <a:lstStyle/>
                    <a:p>
                      <a:pPr algn="l"/>
                      <a:r>
                        <a:rPr lang="en-US" sz="1800" dirty="0" smtClean="0">
                          <a:latin typeface="Times New Roman" pitchFamily="18" charset="0"/>
                          <a:cs typeface="Times New Roman" pitchFamily="18" charset="0"/>
                        </a:rPr>
                        <a:t>Hassle free recruitment</a:t>
                      </a:r>
                      <a:r>
                        <a:rPr lang="en-US" sz="1800" baseline="0" dirty="0" smtClean="0">
                          <a:latin typeface="Times New Roman" pitchFamily="18" charset="0"/>
                          <a:cs typeface="Times New Roman" pitchFamily="18" charset="0"/>
                        </a:rPr>
                        <a:t>  or </a:t>
                      </a:r>
                      <a:r>
                        <a:rPr lang="en-US" sz="1800" dirty="0" smtClean="0">
                          <a:latin typeface="Times New Roman" pitchFamily="18" charset="0"/>
                          <a:cs typeface="Times New Roman" pitchFamily="18" charset="0"/>
                        </a:rPr>
                        <a:t>management  for</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placement companies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Lack of Student personal</a:t>
                      </a:r>
                      <a:r>
                        <a:rPr lang="en-US" sz="1800" baseline="0" dirty="0" smtClean="0">
                          <a:latin typeface="Times New Roman" pitchFamily="18" charset="0"/>
                          <a:cs typeface="Times New Roman" pitchFamily="18" charset="0"/>
                        </a:rPr>
                        <a:t> details.</a:t>
                      </a:r>
                      <a:endParaRPr lang="en-US" sz="1800" dirty="0">
                        <a:latin typeface="Times New Roman" pitchFamily="18" charset="0"/>
                        <a:cs typeface="Times New Roman" pitchFamily="18" charset="0"/>
                      </a:endParaRPr>
                    </a:p>
                  </a:txBody>
                  <a:tcPr/>
                </a:tc>
              </a:tr>
              <a:tr h="1245681">
                <a:tc>
                  <a:txBody>
                    <a:bodyPr/>
                    <a:lstStyle/>
                    <a:p>
                      <a:pPr algn="just"/>
                      <a:r>
                        <a:rPr lang="en-IN" sz="1800" b="1" kern="1200" dirty="0" smtClean="0">
                          <a:solidFill>
                            <a:schemeClr val="tx1"/>
                          </a:solidFill>
                          <a:latin typeface="Times New Roman" pitchFamily="18" charset="0"/>
                          <a:ea typeface="+mn-ea"/>
                          <a:cs typeface="Times New Roman" pitchFamily="18" charset="0"/>
                        </a:rPr>
                        <a:t>Student Management System – A Survey</a:t>
                      </a:r>
                    </a:p>
                    <a:p>
                      <a:pPr algn="just"/>
                      <a:r>
                        <a:rPr lang="en-IN" sz="1800" kern="1200" dirty="0" err="1" smtClean="0">
                          <a:solidFill>
                            <a:schemeClr val="tx1"/>
                          </a:solidFill>
                          <a:latin typeface="Times New Roman" pitchFamily="18" charset="0"/>
                          <a:ea typeface="+mn-ea"/>
                          <a:cs typeface="Times New Roman" pitchFamily="18" charset="0"/>
                        </a:rPr>
                        <a:t>Krithi</a:t>
                      </a:r>
                      <a:r>
                        <a:rPr lang="en-IN" sz="1800" kern="1200" dirty="0" smtClean="0">
                          <a:solidFill>
                            <a:schemeClr val="tx1"/>
                          </a:solidFill>
                          <a:latin typeface="Times New Roman" pitchFamily="18" charset="0"/>
                          <a:ea typeface="+mn-ea"/>
                          <a:cs typeface="Times New Roman" pitchFamily="18" charset="0"/>
                        </a:rPr>
                        <a:t> P, </a:t>
                      </a:r>
                    </a:p>
                    <a:p>
                      <a:pPr algn="just"/>
                      <a:r>
                        <a:rPr lang="en-IN" sz="1800" kern="1200" dirty="0" smtClean="0">
                          <a:solidFill>
                            <a:schemeClr val="tx1"/>
                          </a:solidFill>
                          <a:latin typeface="Times New Roman" pitchFamily="18" charset="0"/>
                          <a:ea typeface="+mn-ea"/>
                          <a:cs typeface="Times New Roman" pitchFamily="18" charset="0"/>
                        </a:rPr>
                        <a:t>Dr M Ramakrishna </a:t>
                      </a:r>
                      <a:endParaRPr lang="en-US" sz="1800" b="1" dirty="0">
                        <a:latin typeface="Times New Roman" pitchFamily="18" charset="0"/>
                        <a:cs typeface="Times New Roman" pitchFamily="18" charset="0"/>
                      </a:endParaRPr>
                    </a:p>
                  </a:txBody>
                  <a:tcPr/>
                </a:tc>
                <a:tc>
                  <a:txBody>
                    <a:bodyPr/>
                    <a:lstStyle/>
                    <a:p>
                      <a:pPr algn="just"/>
                      <a:r>
                        <a:rPr lang="en-US" sz="1800" dirty="0" smtClean="0">
                          <a:latin typeface="Times New Roman" pitchFamily="18" charset="0"/>
                          <a:cs typeface="Times New Roman" pitchFamily="18" charset="0"/>
                        </a:rPr>
                        <a:t>Single source of information for students.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Filtering</a:t>
                      </a:r>
                      <a:r>
                        <a:rPr lang="en-US" sz="1800" baseline="0" dirty="0" smtClean="0">
                          <a:latin typeface="Times New Roman" pitchFamily="18" charset="0"/>
                          <a:cs typeface="Times New Roman" pitchFamily="18" charset="0"/>
                        </a:rPr>
                        <a:t> students according to the need of the recruiting companies is difficult.</a:t>
                      </a:r>
                      <a:endParaRPr lang="en-US"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419599"/>
          </a:xfrm>
        </p:spPr>
        <p:txBody>
          <a:bodyPr>
            <a:noAutofit/>
          </a:bodyPr>
          <a:lstStyle/>
          <a:p>
            <a:pPr marL="457200" indent="-457200" algn="just"/>
            <a:r>
              <a:rPr lang="en-IN" sz="2200" dirty="0" smtClean="0">
                <a:latin typeface="Times New Roman" pitchFamily="18" charset="0"/>
                <a:cs typeface="Times New Roman" pitchFamily="18" charset="0"/>
              </a:rPr>
              <a:t>In our proposed system we have the provision for adding the details of the students by staff. </a:t>
            </a:r>
          </a:p>
          <a:p>
            <a:pPr marL="457200" indent="-457200" algn="just"/>
            <a:r>
              <a:rPr lang="en-IN" sz="2200" dirty="0" smtClean="0">
                <a:latin typeface="Times New Roman" pitchFamily="18" charset="0"/>
                <a:cs typeface="Times New Roman" pitchFamily="18" charset="0"/>
              </a:rPr>
              <a:t>Another advantage of the system is that it is very easy to create, edit and modify the student details and delete a student when it found unnecessary. </a:t>
            </a:r>
          </a:p>
          <a:p>
            <a:pPr marL="457200" indent="-457200" algn="just"/>
            <a:r>
              <a:rPr lang="en-IN" sz="2200" dirty="0" smtClean="0">
                <a:latin typeface="Times New Roman" pitchFamily="18" charset="0"/>
                <a:cs typeface="Times New Roman" pitchFamily="18" charset="0"/>
              </a:rPr>
              <a:t>The marks of the student will be stored in the database and easy to retrieve.</a:t>
            </a: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8</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800" b="1" dirty="0" smtClean="0">
                <a:latin typeface="Times New Roman" pitchFamily="18" charset="0"/>
                <a:cs typeface="Times New Roman" pitchFamily="18" charset="0"/>
              </a:rPr>
              <a:t>ADVANTAGES OF PROPOSED SYSTEM</a:t>
            </a:r>
            <a:endParaRPr lang="en-US" sz="3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IN" sz="2200" dirty="0" smtClean="0">
                <a:latin typeface="Times New Roman" pitchFamily="18" charset="0"/>
                <a:cs typeface="Times New Roman" pitchFamily="18" charset="0"/>
              </a:rPr>
              <a:t>Our proposed system has several advantages</a:t>
            </a:r>
            <a:endParaRPr lang="en-US" sz="2200" dirty="0" smtClean="0">
              <a:latin typeface="Times New Roman" pitchFamily="18" charset="0"/>
              <a:cs typeface="Times New Roman" pitchFamily="18" charset="0"/>
            </a:endParaRPr>
          </a:p>
          <a:p>
            <a:pPr marL="742950" lvl="0" indent="-400050"/>
            <a:r>
              <a:rPr lang="en-US" sz="2200" dirty="0" smtClean="0">
                <a:latin typeface="Times New Roman" pitchFamily="18" charset="0"/>
                <a:cs typeface="Times New Roman" pitchFamily="18" charset="0"/>
              </a:rPr>
              <a:t>User friendly interface</a:t>
            </a:r>
          </a:p>
          <a:p>
            <a:pPr marL="742950" lvl="0" indent="-400050"/>
            <a:r>
              <a:rPr lang="en-US" sz="2200" dirty="0" smtClean="0">
                <a:latin typeface="Times New Roman" pitchFamily="18" charset="0"/>
                <a:cs typeface="Times New Roman" pitchFamily="18" charset="0"/>
              </a:rPr>
              <a:t>Fast access to database</a:t>
            </a:r>
          </a:p>
          <a:p>
            <a:pPr marL="742950" lvl="0" indent="-400050"/>
            <a:r>
              <a:rPr lang="en-US" sz="2200" dirty="0" smtClean="0">
                <a:latin typeface="Times New Roman" pitchFamily="18" charset="0"/>
                <a:cs typeface="Times New Roman" pitchFamily="18" charset="0"/>
              </a:rPr>
              <a:t>More Storage Capacity(250GB)</a:t>
            </a:r>
          </a:p>
          <a:p>
            <a:pPr marL="742950" lvl="0" indent="-400050"/>
            <a:r>
              <a:rPr lang="en-US" sz="2200" dirty="0" smtClean="0">
                <a:latin typeface="Times New Roman" pitchFamily="18" charset="0"/>
                <a:cs typeface="Times New Roman" pitchFamily="18" charset="0"/>
              </a:rPr>
              <a:t>Quick transaction</a:t>
            </a:r>
          </a:p>
        </p:txBody>
      </p:sp>
      <p:sp>
        <p:nvSpPr>
          <p:cNvPr id="4" name="Date Placeholder 3"/>
          <p:cNvSpPr>
            <a:spLocks noGrp="1"/>
          </p:cNvSpPr>
          <p:nvPr>
            <p:ph type="dt" sz="half" idx="10"/>
          </p:nvPr>
        </p:nvSpPr>
        <p:spPr/>
        <p:txBody>
          <a:bodyPr/>
          <a:lstStyle/>
          <a:p>
            <a:fld id="{588A0A02-B33C-49EE-BFC1-1B9BD91F9E5A}" type="datetime5">
              <a:rPr lang="en-US" b="1" smtClean="0">
                <a:solidFill>
                  <a:schemeClr val="tx1"/>
                </a:solidFill>
                <a:latin typeface="Times New Roman" pitchFamily="18" charset="0"/>
                <a:cs typeface="Times New Roman" pitchFamily="18" charset="0"/>
              </a:rPr>
              <a:pPr/>
              <a:t>14-Oct-19</a:t>
            </a:fld>
            <a:endParaRPr lang="en-US" b="1" dirty="0">
              <a:solidFill>
                <a:schemeClr val="tx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b="1" dirty="0" smtClean="0">
                <a:solidFill>
                  <a:schemeClr val="tx1"/>
                </a:solidFill>
                <a:latin typeface="Times New Roman" pitchFamily="18" charset="0"/>
                <a:cs typeface="Times New Roman" pitchFamily="18" charset="0"/>
              </a:rPr>
              <a:t>BATCH NO : 1</a:t>
            </a:r>
            <a:endParaRPr lang="en-US" b="1"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5A6826B2-1201-4E91-A2D9-2650012398B5}" type="slidenum">
              <a:rPr lang="en-US" b="1" smtClean="0">
                <a:solidFill>
                  <a:schemeClr val="tx1"/>
                </a:solidFill>
                <a:latin typeface="Times New Roman" pitchFamily="18" charset="0"/>
                <a:cs typeface="Times New Roman" pitchFamily="18" charset="0"/>
              </a:rPr>
              <a:pPr/>
              <a:t>9</a:t>
            </a:fld>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TotalTime>
  <Words>1168</Words>
  <Application>Microsoft Office PowerPoint</Application>
  <PresentationFormat>On-screen Show (4:3)</PresentationFormat>
  <Paragraphs>230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STUDENT INFORMATION MANAGEMENT SYSTEM (SIMS) USING PHP</vt:lpstr>
      <vt:lpstr> ABSTRACT</vt:lpstr>
      <vt:lpstr>OBJECTIVES</vt:lpstr>
      <vt:lpstr>REQUIREMENTS</vt:lpstr>
      <vt:lpstr>EXISTING SYSTEM</vt:lpstr>
      <vt:lpstr> LITERATURE SURVEY</vt:lpstr>
      <vt:lpstr>Slide 7</vt:lpstr>
      <vt:lpstr>PROPOSED SYSTEM</vt:lpstr>
      <vt:lpstr>ADVANTAGES OF PROPOSED SYSTEM</vt:lpstr>
      <vt:lpstr>DATA FLOW DIAGRAM</vt:lpstr>
      <vt:lpstr>MODULES</vt:lpstr>
      <vt:lpstr>Slide 12</vt:lpstr>
      <vt:lpstr>Slide 13</vt:lpstr>
      <vt:lpstr>ADMIN LOGIN</vt:lpstr>
      <vt:lpstr>STAFF’S LOGIN</vt:lpstr>
      <vt:lpstr>ADMIN HOME PAGE</vt:lpstr>
      <vt:lpstr>ADD DEPARTMENT</vt:lpstr>
      <vt:lpstr>ADD STAFF DETAILS</vt:lpstr>
      <vt:lpstr>STAFF PROFILE</vt:lpstr>
      <vt:lpstr>ADD STUDENTS DEATILS</vt:lpstr>
      <vt:lpstr>VIEW STUDENTS</vt:lpstr>
      <vt:lpstr>LEAVE REQUEST</vt:lpstr>
      <vt:lpstr>CHANGE PASSWORD</vt:lpstr>
      <vt:lpstr>CONCLUSION</vt:lpstr>
      <vt:lpstr>FUTURE ENHANCEMENT</vt:lpstr>
      <vt:lpstr>REFERENCES</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Gogulapriya</dc:creator>
  <cp:lastModifiedBy>Gogulapriya</cp:lastModifiedBy>
  <cp:revision>139</cp:revision>
  <dcterms:created xsi:type="dcterms:W3CDTF">2019-06-30T09:15:11Z</dcterms:created>
  <dcterms:modified xsi:type="dcterms:W3CDTF">2019-10-14T07:00:14Z</dcterms:modified>
</cp:coreProperties>
</file>