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9" r:id="rId4"/>
    <p:sldId id="258" r:id="rId5"/>
    <p:sldId id="265" r:id="rId6"/>
    <p:sldId id="274" r:id="rId7"/>
    <p:sldId id="260" r:id="rId8"/>
    <p:sldId id="261" r:id="rId9"/>
    <p:sldId id="266" r:id="rId10"/>
    <p:sldId id="267" r:id="rId11"/>
    <p:sldId id="268" r:id="rId12"/>
    <p:sldId id="269" r:id="rId13"/>
    <p:sldId id="270" r:id="rId14"/>
    <p:sldId id="271" r:id="rId15"/>
    <p:sldId id="272" r:id="rId16"/>
    <p:sldId id="273" r:id="rId17"/>
    <p:sldId id="262" r:id="rId18"/>
    <p:sldId id="263" r:id="rId19"/>
    <p:sldId id="26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4" autoAdjust="0"/>
    <p:restoredTop sz="94660"/>
  </p:normalViewPr>
  <p:slideViewPr>
    <p:cSldViewPr snapToGrid="0">
      <p:cViewPr>
        <p:scale>
          <a:sx n="100" d="100"/>
          <a:sy n="100" d="100"/>
        </p:scale>
        <p:origin x="7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6E51AF2-4C99-4766-91B2-7382BD64567F}"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88F-0DCA-4002-BB96-1888142C0B41}"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83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1AF2-4C99-4766-91B2-7382BD64567F}"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124556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1AF2-4C99-4766-91B2-7382BD64567F}"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88F-0DCA-4002-BB96-1888142C0B4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13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E51AF2-4C99-4766-91B2-7382BD64567F}"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278260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51AF2-4C99-4766-91B2-7382BD64567F}"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88F-0DCA-4002-BB96-1888142C0B41}"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67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E51AF2-4C99-4766-91B2-7382BD64567F}"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109512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E51AF2-4C99-4766-91B2-7382BD64567F}"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39528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E51AF2-4C99-4766-91B2-7382BD64567F}"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60132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51AF2-4C99-4766-91B2-7382BD64567F}"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31708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51AF2-4C99-4766-91B2-7382BD64567F}"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88F-0DCA-4002-BB96-1888142C0B41}" type="slidenum">
              <a:rPr lang="en-IN" smtClean="0"/>
              <a:t>‹#›</a:t>
            </a:fld>
            <a:endParaRPr lang="en-IN"/>
          </a:p>
        </p:txBody>
      </p:sp>
    </p:spTree>
    <p:extLst>
      <p:ext uri="{BB962C8B-B14F-4D97-AF65-F5344CB8AC3E}">
        <p14:creationId xmlns:p14="http://schemas.microsoft.com/office/powerpoint/2010/main" val="3757128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51AF2-4C99-4766-91B2-7382BD64567F}"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88F-0DCA-4002-BB96-1888142C0B41}"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92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6E51AF2-4C99-4766-91B2-7382BD64567F}" type="datetimeFigureOut">
              <a:rPr lang="en-IN" smtClean="0"/>
              <a:t>30-01-2023</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84D988F-0DCA-4002-BB96-1888142C0B4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8737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C156-B152-4F28-A2CF-8239341E2530}"/>
              </a:ext>
            </a:extLst>
          </p:cNvPr>
          <p:cNvSpPr>
            <a:spLocks noGrp="1"/>
          </p:cNvSpPr>
          <p:nvPr>
            <p:ph type="ctrTitle"/>
          </p:nvPr>
        </p:nvSpPr>
        <p:spPr>
          <a:xfrm>
            <a:off x="161269" y="1360301"/>
            <a:ext cx="11869461" cy="1382225"/>
          </a:xfrm>
        </p:spPr>
        <p:txBody>
          <a:bodyPr>
            <a:normAutofit fontScale="90000"/>
          </a:bodyPr>
          <a:lstStyle/>
          <a:p>
            <a:pPr algn="ctr"/>
            <a:r>
              <a:rPr lang="en-IN" dirty="0"/>
              <a:t>DETECTION OF OFFENSIVE COMMENTS IN TAMIL: sparse attention mechanism and ensembling strategies on transformers</a:t>
            </a:r>
          </a:p>
        </p:txBody>
      </p:sp>
      <p:sp>
        <p:nvSpPr>
          <p:cNvPr id="3" name="Subtitle 2">
            <a:extLst>
              <a:ext uri="{FF2B5EF4-FFF2-40B4-BE49-F238E27FC236}">
                <a16:creationId xmlns:a16="http://schemas.microsoft.com/office/drawing/2014/main" id="{6D84FF8F-2451-4953-A57D-F6144DE5608E}"/>
              </a:ext>
            </a:extLst>
          </p:cNvPr>
          <p:cNvSpPr>
            <a:spLocks noGrp="1"/>
          </p:cNvSpPr>
          <p:nvPr>
            <p:ph type="subTitle" idx="1"/>
          </p:nvPr>
        </p:nvSpPr>
        <p:spPr>
          <a:xfrm>
            <a:off x="8155806" y="4806586"/>
            <a:ext cx="3808396" cy="1655762"/>
          </a:xfrm>
        </p:spPr>
        <p:txBody>
          <a:bodyPr>
            <a:normAutofit/>
          </a:bodyPr>
          <a:lstStyle/>
          <a:p>
            <a:pPr algn="r"/>
            <a:r>
              <a:rPr lang="en-IN" u="sng" dirty="0"/>
              <a:t>TEAM MEMBERS:</a:t>
            </a:r>
          </a:p>
          <a:p>
            <a:pPr algn="r"/>
            <a:r>
              <a:rPr lang="en-IN" dirty="0"/>
              <a:t>DHINAKARAN V S - 2019103517</a:t>
            </a:r>
          </a:p>
          <a:p>
            <a:pPr algn="r"/>
            <a:r>
              <a:rPr lang="en-IN" dirty="0"/>
              <a:t>NAVEEN G - 2019103040</a:t>
            </a:r>
          </a:p>
          <a:p>
            <a:pPr algn="r"/>
            <a:r>
              <a:rPr lang="en-IN" dirty="0"/>
              <a:t>PRAVEEN V M - 2019103559</a:t>
            </a:r>
          </a:p>
        </p:txBody>
      </p:sp>
      <p:sp>
        <p:nvSpPr>
          <p:cNvPr id="4" name="Subtitle 2">
            <a:extLst>
              <a:ext uri="{FF2B5EF4-FFF2-40B4-BE49-F238E27FC236}">
                <a16:creationId xmlns:a16="http://schemas.microsoft.com/office/drawing/2014/main" id="{65BAAA3D-48FC-DC6D-3C1A-B69024F59D9A}"/>
              </a:ext>
            </a:extLst>
          </p:cNvPr>
          <p:cNvSpPr txBox="1">
            <a:spLocks/>
          </p:cNvSpPr>
          <p:nvPr/>
        </p:nvSpPr>
        <p:spPr>
          <a:xfrm>
            <a:off x="3036770" y="4912461"/>
            <a:ext cx="5119036" cy="16557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2"/>
              </a:buClr>
              <a:buSzPct val="100000"/>
              <a:buFont typeface="Tw Cen MT" panose="020B0602020104020603" pitchFamily="34" charset="0"/>
              <a:buNone/>
              <a:defRPr sz="18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9pPr>
          </a:lstStyle>
          <a:p>
            <a:pPr algn="r"/>
            <a:r>
              <a:rPr lang="en-IN" dirty="0"/>
              <a:t>UNDER THE GUIDANCE OF DR. P VELVIZHY</a:t>
            </a:r>
          </a:p>
        </p:txBody>
      </p:sp>
    </p:spTree>
    <p:extLst>
      <p:ext uri="{BB962C8B-B14F-4D97-AF65-F5344CB8AC3E}">
        <p14:creationId xmlns:p14="http://schemas.microsoft.com/office/powerpoint/2010/main" val="344331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lstStyle/>
          <a:p>
            <a:r>
              <a:rPr lang="en-US" dirty="0"/>
              <a:t>D</a:t>
            </a:r>
            <a:r>
              <a:rPr lang="en-IN" dirty="0"/>
              <a:t>ata pre-processing</a:t>
            </a:r>
          </a:p>
        </p:txBody>
      </p:sp>
      <p:sp>
        <p:nvSpPr>
          <p:cNvPr id="3" name="TextBox 2">
            <a:extLst>
              <a:ext uri="{FF2B5EF4-FFF2-40B4-BE49-F238E27FC236}">
                <a16:creationId xmlns:a16="http://schemas.microsoft.com/office/drawing/2014/main" id="{3B656B0E-97E8-045F-07E8-1170C7799445}"/>
              </a:ext>
            </a:extLst>
          </p:cNvPr>
          <p:cNvSpPr txBox="1"/>
          <p:nvPr/>
        </p:nvSpPr>
        <p:spPr>
          <a:xfrm>
            <a:off x="1023938" y="2084832"/>
            <a:ext cx="5563402" cy="646331"/>
          </a:xfrm>
          <a:prstGeom prst="rect">
            <a:avLst/>
          </a:prstGeom>
          <a:noFill/>
        </p:spPr>
        <p:txBody>
          <a:bodyPr wrap="square" rtlCol="0">
            <a:spAutoFit/>
          </a:bodyPr>
          <a:lstStyle/>
          <a:p>
            <a:pPr algn="just"/>
            <a:r>
              <a:rPr lang="en-IN" dirty="0"/>
              <a:t>INPUT: </a:t>
            </a:r>
            <a:r>
              <a:rPr lang="en-US" dirty="0">
                <a:solidFill>
                  <a:srgbClr val="000000"/>
                </a:solidFill>
                <a:cs typeface="Times New Roman" panose="02020603050405020304" pitchFamily="18" charset="0"/>
              </a:rPr>
              <a:t>Raw data</a:t>
            </a:r>
            <a:endParaRPr lang="en-IN" dirty="0"/>
          </a:p>
          <a:p>
            <a:pPr algn="just"/>
            <a:r>
              <a:rPr lang="en-IN" dirty="0"/>
              <a:t>OUTPUT: Pre-processed data</a:t>
            </a:r>
          </a:p>
        </p:txBody>
      </p:sp>
      <p:pic>
        <p:nvPicPr>
          <p:cNvPr id="7" name="Picture 6">
            <a:extLst>
              <a:ext uri="{FF2B5EF4-FFF2-40B4-BE49-F238E27FC236}">
                <a16:creationId xmlns:a16="http://schemas.microsoft.com/office/drawing/2014/main" id="{4E87B732-41A2-EEAB-557C-6296DF6424FD}"/>
              </a:ext>
            </a:extLst>
          </p:cNvPr>
          <p:cNvPicPr>
            <a:picLocks noChangeAspect="1"/>
          </p:cNvPicPr>
          <p:nvPr/>
        </p:nvPicPr>
        <p:blipFill>
          <a:blip r:embed="rId2"/>
          <a:stretch>
            <a:fillRect/>
          </a:stretch>
        </p:blipFill>
        <p:spPr>
          <a:xfrm>
            <a:off x="2219417" y="3429000"/>
            <a:ext cx="7004482" cy="2376996"/>
          </a:xfrm>
          <a:prstGeom prst="rect">
            <a:avLst/>
          </a:prstGeom>
        </p:spPr>
      </p:pic>
    </p:spTree>
    <p:extLst>
      <p:ext uri="{BB962C8B-B14F-4D97-AF65-F5344CB8AC3E}">
        <p14:creationId xmlns:p14="http://schemas.microsoft.com/office/powerpoint/2010/main" val="91162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lstStyle/>
          <a:p>
            <a:r>
              <a:rPr lang="en-IN" dirty="0"/>
              <a:t>transformer Models</a:t>
            </a:r>
          </a:p>
        </p:txBody>
      </p:sp>
      <p:sp>
        <p:nvSpPr>
          <p:cNvPr id="3" name="Content Placeholder 2">
            <a:extLst>
              <a:ext uri="{FF2B5EF4-FFF2-40B4-BE49-F238E27FC236}">
                <a16:creationId xmlns:a16="http://schemas.microsoft.com/office/drawing/2014/main" id="{4D8A27A8-E817-5647-4C9C-14E5F8CB5D91}"/>
              </a:ext>
            </a:extLst>
          </p:cNvPr>
          <p:cNvSpPr>
            <a:spLocks noGrp="1"/>
          </p:cNvSpPr>
          <p:nvPr>
            <p:ph idx="1"/>
          </p:nvPr>
        </p:nvSpPr>
        <p:spPr/>
        <p:txBody>
          <a:bodyPr>
            <a:normAutofit fontScale="92500" lnSpcReduction="20000"/>
          </a:bodyPr>
          <a:lstStyle/>
          <a:p>
            <a:pPr marL="742950" lvl="1" indent="-285750" algn="just">
              <a:lnSpc>
                <a:spcPct val="150000"/>
              </a:lnSpc>
              <a:spcAft>
                <a:spcPts val="800"/>
              </a:spcAft>
              <a:buFont typeface="Arial" panose="020B0604020202020204" pitchFamily="34" charset="0"/>
              <a:buChar char="•"/>
              <a:tabLst>
                <a:tab pos="914400" algn="l"/>
              </a:tabLst>
            </a:pPr>
            <a:r>
              <a:rPr lang="en-IN" sz="2200" b="1" dirty="0" err="1">
                <a:solidFill>
                  <a:srgbClr val="000000"/>
                </a:solidFill>
                <a:effectLst/>
                <a:ea typeface="Times New Roman" panose="02020603050405020304" pitchFamily="18" charset="0"/>
                <a:cs typeface="Times New Roman" panose="02020603050405020304" pitchFamily="18" charset="0"/>
              </a:rPr>
              <a:t>mBERT</a:t>
            </a:r>
            <a:r>
              <a:rPr lang="en-IN" sz="2200" b="1" dirty="0">
                <a:solidFill>
                  <a:srgbClr val="000000"/>
                </a:solidFill>
                <a:effectLst/>
                <a:ea typeface="Times New Roman" panose="02020603050405020304" pitchFamily="18" charset="0"/>
                <a:cs typeface="Times New Roman" panose="02020603050405020304" pitchFamily="18" charset="0"/>
              </a:rPr>
              <a:t>: </a:t>
            </a:r>
            <a:r>
              <a:rPr lang="en-US" sz="2200" dirty="0">
                <a:solidFill>
                  <a:srgbClr val="000000"/>
                </a:solidFill>
                <a:effectLst/>
                <a:ea typeface="Times New Roman" panose="02020603050405020304" pitchFamily="18" charset="0"/>
                <a:cs typeface="Times New Roman" panose="02020603050405020304" pitchFamily="18" charset="0"/>
              </a:rPr>
              <a:t>An open source machine learning framework for natural language processing (NLP)which is designed to help computers understand the meaning of ambiguous language in text by using surrounding text to establish context.</a:t>
            </a:r>
            <a:endParaRPr lang="en-IN" sz="2200" dirty="0">
              <a:effectLst/>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Arial" panose="020B0604020202020204" pitchFamily="34" charset="0"/>
              <a:buChar char="•"/>
              <a:tabLst>
                <a:tab pos="914400" algn="l"/>
              </a:tabLst>
            </a:pPr>
            <a:r>
              <a:rPr lang="en-IN" sz="2200" b="1" dirty="0" err="1">
                <a:solidFill>
                  <a:srgbClr val="000000"/>
                </a:solidFill>
                <a:effectLst/>
                <a:ea typeface="Times New Roman" panose="02020603050405020304" pitchFamily="18" charset="0"/>
                <a:cs typeface="Times New Roman" panose="02020603050405020304" pitchFamily="18" charset="0"/>
              </a:rPr>
              <a:t>muRil</a:t>
            </a:r>
            <a:r>
              <a:rPr lang="en-IN" sz="2200" dirty="0">
                <a:solidFill>
                  <a:srgbClr val="000000"/>
                </a:solidFill>
                <a:effectLst/>
                <a:ea typeface="Times New Roman" panose="02020603050405020304" pitchFamily="18" charset="0"/>
                <a:cs typeface="Times New Roman" panose="02020603050405020304" pitchFamily="18" charset="0"/>
              </a:rPr>
              <a:t>: </a:t>
            </a:r>
            <a:r>
              <a:rPr lang="en-US" sz="2200" dirty="0">
                <a:solidFill>
                  <a:srgbClr val="000000"/>
                </a:solidFill>
                <a:effectLst/>
                <a:ea typeface="Times New Roman" panose="02020603050405020304" pitchFamily="18" charset="0"/>
                <a:cs typeface="Times New Roman" panose="02020603050405020304" pitchFamily="18" charset="0"/>
              </a:rPr>
              <a:t>Latest multilingual model launched by Google and is aimed at improving interoperability from one language to another. </a:t>
            </a:r>
          </a:p>
          <a:p>
            <a:pPr marL="742950" lvl="1" indent="-285750" algn="just">
              <a:lnSpc>
                <a:spcPct val="150000"/>
              </a:lnSpc>
              <a:spcAft>
                <a:spcPts val="800"/>
              </a:spcAft>
              <a:buFont typeface="Arial" panose="020B0604020202020204" pitchFamily="34" charset="0"/>
              <a:buChar char="•"/>
              <a:tabLst>
                <a:tab pos="914400" algn="l"/>
              </a:tabLst>
            </a:pPr>
            <a:r>
              <a:rPr lang="en-US" sz="2200" b="1" dirty="0">
                <a:solidFill>
                  <a:srgbClr val="000000"/>
                </a:solidFill>
                <a:effectLst/>
                <a:ea typeface="Times New Roman" panose="02020603050405020304" pitchFamily="18" charset="0"/>
                <a:cs typeface="Times New Roman" panose="02020603050405020304" pitchFamily="18" charset="0"/>
              </a:rPr>
              <a:t>XLM-</a:t>
            </a:r>
            <a:r>
              <a:rPr lang="en-US" sz="2200" b="1" dirty="0" err="1">
                <a:solidFill>
                  <a:srgbClr val="000000"/>
                </a:solidFill>
                <a:effectLst/>
                <a:ea typeface="Times New Roman" panose="02020603050405020304" pitchFamily="18" charset="0"/>
                <a:cs typeface="Times New Roman" panose="02020603050405020304" pitchFamily="18" charset="0"/>
              </a:rPr>
              <a:t>ROBERTa</a:t>
            </a:r>
            <a:r>
              <a:rPr lang="en-US" sz="2200" b="1" dirty="0">
                <a:solidFill>
                  <a:srgbClr val="000000"/>
                </a:solidFill>
                <a:effectLst/>
                <a:ea typeface="Times New Roman" panose="02020603050405020304" pitchFamily="18" charset="0"/>
                <a:cs typeface="Times New Roman" panose="02020603050405020304" pitchFamily="18" charset="0"/>
              </a:rPr>
              <a:t>:</a:t>
            </a:r>
            <a:r>
              <a:rPr lang="en-US" sz="2200" dirty="0">
                <a:solidFill>
                  <a:srgbClr val="000000"/>
                </a:solidFill>
                <a:effectLst/>
                <a:ea typeface="Times New Roman" panose="02020603050405020304" pitchFamily="18" charset="0"/>
                <a:cs typeface="Times New Roman" panose="02020603050405020304" pitchFamily="18" charset="0"/>
              </a:rPr>
              <a:t> A self-supervised transformer model which uses the MLM technique without the Next Sentence Prediction(NSP) technique. Entails sampling streams of text from various languages and masking some tokens so that it can anticipate the missing tokens.</a:t>
            </a:r>
            <a:endParaRPr lang="en-IN" sz="2200" dirty="0">
              <a:effectLst/>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44892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lstStyle/>
          <a:p>
            <a:r>
              <a:rPr lang="en-IN" dirty="0"/>
              <a:t>transformer Models</a:t>
            </a:r>
          </a:p>
        </p:txBody>
      </p:sp>
      <p:sp>
        <p:nvSpPr>
          <p:cNvPr id="3" name="TextBox 2">
            <a:extLst>
              <a:ext uri="{FF2B5EF4-FFF2-40B4-BE49-F238E27FC236}">
                <a16:creationId xmlns:a16="http://schemas.microsoft.com/office/drawing/2014/main" id="{2E1B3E69-70BC-8226-E829-54D9C7F4FE64}"/>
              </a:ext>
            </a:extLst>
          </p:cNvPr>
          <p:cNvSpPr txBox="1"/>
          <p:nvPr/>
        </p:nvSpPr>
        <p:spPr>
          <a:xfrm>
            <a:off x="770021" y="2084832"/>
            <a:ext cx="5563402" cy="923330"/>
          </a:xfrm>
          <a:prstGeom prst="rect">
            <a:avLst/>
          </a:prstGeom>
          <a:noFill/>
        </p:spPr>
        <p:txBody>
          <a:bodyPr wrap="square" rtlCol="0">
            <a:spAutoFit/>
          </a:bodyPr>
          <a:lstStyle/>
          <a:p>
            <a:r>
              <a:rPr lang="en-IN" dirty="0"/>
              <a:t>INPUT: </a:t>
            </a:r>
            <a:r>
              <a:rPr lang="en-US" dirty="0">
                <a:solidFill>
                  <a:srgbClr val="000000"/>
                </a:solidFill>
              </a:rPr>
              <a:t>Preprocessed data</a:t>
            </a:r>
            <a:endParaRPr lang="en-IN" dirty="0"/>
          </a:p>
          <a:p>
            <a:r>
              <a:rPr lang="en-IN" dirty="0"/>
              <a:t>OUTPUT:</a:t>
            </a:r>
            <a:r>
              <a:rPr lang="en-US" dirty="0">
                <a:solidFill>
                  <a:srgbClr val="000000"/>
                </a:solidFill>
                <a:latin typeface="Times New Roman" panose="02020603050405020304" pitchFamily="18" charset="0"/>
                <a:cs typeface="Arial" panose="020B0604020202020204" pitchFamily="34" charset="0"/>
              </a:rPr>
              <a:t> </a:t>
            </a:r>
            <a:r>
              <a:rPr lang="en-US" dirty="0">
                <a:solidFill>
                  <a:srgbClr val="000000"/>
                </a:solidFill>
                <a:cs typeface="Arial" panose="020B0604020202020204" pitchFamily="34" charset="0"/>
              </a:rPr>
              <a:t>Fine tuned transformer model with Tamil dataset</a:t>
            </a:r>
            <a:endParaRPr lang="en-IN" sz="1800" dirty="0">
              <a:effectLst/>
              <a:ea typeface="Calibri" panose="020F050202020403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68A7C8F5-A172-1172-0C48-0B7013EC9AAA}"/>
              </a:ext>
            </a:extLst>
          </p:cNvPr>
          <p:cNvPicPr>
            <a:picLocks noChangeAspect="1"/>
          </p:cNvPicPr>
          <p:nvPr/>
        </p:nvPicPr>
        <p:blipFill>
          <a:blip r:embed="rId2"/>
          <a:stretch>
            <a:fillRect/>
          </a:stretch>
        </p:blipFill>
        <p:spPr>
          <a:xfrm>
            <a:off x="1608083" y="3373820"/>
            <a:ext cx="8339957" cy="2112579"/>
          </a:xfrm>
          <a:prstGeom prst="rect">
            <a:avLst/>
          </a:prstGeom>
        </p:spPr>
      </p:pic>
    </p:spTree>
    <p:extLst>
      <p:ext uri="{BB962C8B-B14F-4D97-AF65-F5344CB8AC3E}">
        <p14:creationId xmlns:p14="http://schemas.microsoft.com/office/powerpoint/2010/main" val="2929547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a:xfrm>
            <a:off x="870124" y="548640"/>
            <a:ext cx="11546466" cy="1499616"/>
          </a:xfrm>
        </p:spPr>
        <p:txBody>
          <a:bodyPr>
            <a:normAutofit/>
          </a:bodyPr>
          <a:lstStyle/>
          <a:p>
            <a:r>
              <a:rPr lang="en-US" dirty="0"/>
              <a:t>Sparse attention mechanisms</a:t>
            </a:r>
            <a:endParaRPr lang="en-IN" dirty="0"/>
          </a:p>
        </p:txBody>
      </p:sp>
      <p:sp>
        <p:nvSpPr>
          <p:cNvPr id="3" name="Content Placeholder 2">
            <a:extLst>
              <a:ext uri="{FF2B5EF4-FFF2-40B4-BE49-F238E27FC236}">
                <a16:creationId xmlns:a16="http://schemas.microsoft.com/office/drawing/2014/main" id="{4D8A27A8-E817-5647-4C9C-14E5F8CB5D91}"/>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IN" b="1" dirty="0">
                <a:solidFill>
                  <a:srgbClr val="000000"/>
                </a:solidFill>
                <a:effectLst/>
                <a:ea typeface="Times New Roman" panose="02020603050405020304" pitchFamily="18" charset="0"/>
                <a:cs typeface="Times New Roman" panose="02020603050405020304" pitchFamily="18" charset="0"/>
              </a:rPr>
              <a:t>Random Attention: </a:t>
            </a:r>
            <a:r>
              <a:rPr lang="en-IN" dirty="0">
                <a:solidFill>
                  <a:srgbClr val="000000"/>
                </a:solidFill>
                <a:effectLst/>
                <a:ea typeface="Times New Roman" panose="02020603050405020304" pitchFamily="18" charset="0"/>
                <a:cs typeface="Times New Roman" panose="02020603050405020304" pitchFamily="18" charset="0"/>
              </a:rPr>
              <a:t>The attention weights are generated in a random manner for a subset of the input tokens, rather than computing attention for all tokens..</a:t>
            </a:r>
            <a:endParaRPr lang="en-IN" dirty="0">
              <a:effectLst/>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b="1" dirty="0">
                <a:solidFill>
                  <a:srgbClr val="000000"/>
                </a:solidFill>
                <a:effectLst/>
                <a:ea typeface="Times New Roman" panose="02020603050405020304" pitchFamily="18" charset="0"/>
                <a:cs typeface="Times New Roman" panose="02020603050405020304" pitchFamily="18" charset="0"/>
              </a:rPr>
              <a:t>Window Attention: </a:t>
            </a:r>
            <a:r>
              <a:rPr lang="en-IN" dirty="0">
                <a:solidFill>
                  <a:srgbClr val="000000"/>
                </a:solidFill>
                <a:effectLst/>
                <a:ea typeface="Times New Roman" panose="02020603050405020304" pitchFamily="18" charset="0"/>
                <a:cs typeface="Times New Roman" panose="02020603050405020304" pitchFamily="18" charset="0"/>
              </a:rPr>
              <a:t>The model will attend to a fixed-size window of source tokens around the target token being translated, rather than attending to the entire source sentence</a:t>
            </a:r>
          </a:p>
          <a:p>
            <a:pPr marL="342900" lvl="0" indent="-342900" algn="just">
              <a:lnSpc>
                <a:spcPct val="150000"/>
              </a:lnSpc>
              <a:buFont typeface="Symbol" panose="05050102010706020507" pitchFamily="18" charset="2"/>
              <a:buChar char=""/>
            </a:pPr>
            <a:r>
              <a:rPr lang="en-IN" b="1" dirty="0">
                <a:solidFill>
                  <a:srgbClr val="000000"/>
                </a:solidFill>
                <a:effectLst/>
                <a:ea typeface="Times New Roman" panose="02020603050405020304" pitchFamily="18" charset="0"/>
                <a:cs typeface="Times New Roman" panose="02020603050405020304" pitchFamily="18" charset="0"/>
              </a:rPr>
              <a:t>Global Attention: </a:t>
            </a:r>
            <a:r>
              <a:rPr lang="en-IN" dirty="0">
                <a:solidFill>
                  <a:srgbClr val="000000"/>
                </a:solidFill>
                <a:effectLst/>
                <a:ea typeface="Times New Roman" panose="02020603050405020304" pitchFamily="18" charset="0"/>
                <a:cs typeface="Times New Roman" panose="02020603050405020304" pitchFamily="18" charset="0"/>
              </a:rPr>
              <a:t>The model attends to all input tokens, rather than a subset of them. This considers entire input when making predictions for text classification. </a:t>
            </a:r>
            <a:endParaRPr lang="en-IN" b="1" dirty="0"/>
          </a:p>
        </p:txBody>
      </p:sp>
    </p:spTree>
    <p:extLst>
      <p:ext uri="{BB962C8B-B14F-4D97-AF65-F5344CB8AC3E}">
        <p14:creationId xmlns:p14="http://schemas.microsoft.com/office/powerpoint/2010/main" val="427665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a:xfrm>
            <a:off x="885523" y="585216"/>
            <a:ext cx="11588817" cy="1499616"/>
          </a:xfrm>
        </p:spPr>
        <p:txBody>
          <a:bodyPr>
            <a:normAutofit/>
          </a:bodyPr>
          <a:lstStyle/>
          <a:p>
            <a:r>
              <a:rPr lang="en-US" dirty="0"/>
              <a:t>S</a:t>
            </a:r>
            <a:r>
              <a:rPr lang="en-IN" dirty="0"/>
              <a:t>parse attention mechanisms</a:t>
            </a:r>
          </a:p>
        </p:txBody>
      </p:sp>
      <p:sp>
        <p:nvSpPr>
          <p:cNvPr id="3" name="TextBox 2">
            <a:extLst>
              <a:ext uri="{FF2B5EF4-FFF2-40B4-BE49-F238E27FC236}">
                <a16:creationId xmlns:a16="http://schemas.microsoft.com/office/drawing/2014/main" id="{5FE176B4-7F45-F9E2-00BA-CB9E7B19A010}"/>
              </a:ext>
            </a:extLst>
          </p:cNvPr>
          <p:cNvSpPr txBox="1"/>
          <p:nvPr/>
        </p:nvSpPr>
        <p:spPr>
          <a:xfrm>
            <a:off x="770021" y="2084832"/>
            <a:ext cx="5563402" cy="1477328"/>
          </a:xfrm>
          <a:prstGeom prst="rect">
            <a:avLst/>
          </a:prstGeom>
          <a:noFill/>
        </p:spPr>
        <p:txBody>
          <a:bodyPr wrap="square" rtlCol="0">
            <a:spAutoFit/>
          </a:bodyPr>
          <a:lstStyle/>
          <a:p>
            <a:r>
              <a:rPr lang="en-IN" dirty="0"/>
              <a:t>INPUT: </a:t>
            </a:r>
            <a:r>
              <a:rPr lang="en-US" sz="1800" dirty="0">
                <a:solidFill>
                  <a:srgbClr val="000000"/>
                </a:solidFill>
                <a:effectLst/>
                <a:ea typeface="Times New Roman" panose="02020603050405020304" pitchFamily="18" charset="0"/>
              </a:rPr>
              <a:t>Preprocessed data</a:t>
            </a:r>
            <a:endParaRPr lang="en-IN" dirty="0"/>
          </a:p>
          <a:p>
            <a:r>
              <a:rPr lang="en-IN" dirty="0"/>
              <a:t>OUTPUT: </a:t>
            </a:r>
            <a:r>
              <a:rPr lang="en-US" sz="1800" dirty="0">
                <a:solidFill>
                  <a:srgbClr val="000000"/>
                </a:solidFill>
                <a:effectLst/>
                <a:ea typeface="Times New Roman" panose="02020603050405020304" pitchFamily="18" charset="0"/>
                <a:cs typeface="Times New Roman" panose="02020603050405020304" pitchFamily="18" charset="0"/>
              </a:rPr>
              <a:t>Fine tuned transformer model with sparse attention mechanism</a:t>
            </a:r>
            <a:endParaRPr lang="en-IN" sz="1800" dirty="0">
              <a:effectLs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F6EE77EB-F5EC-8A03-8F72-39CB3E654943}"/>
              </a:ext>
            </a:extLst>
          </p:cNvPr>
          <p:cNvPicPr>
            <a:picLocks noChangeAspect="1"/>
          </p:cNvPicPr>
          <p:nvPr/>
        </p:nvPicPr>
        <p:blipFill>
          <a:blip r:embed="rId2"/>
          <a:stretch>
            <a:fillRect/>
          </a:stretch>
        </p:blipFill>
        <p:spPr>
          <a:xfrm>
            <a:off x="1844040" y="3429000"/>
            <a:ext cx="8503920" cy="2359152"/>
          </a:xfrm>
          <a:prstGeom prst="rect">
            <a:avLst/>
          </a:prstGeom>
        </p:spPr>
      </p:pic>
    </p:spTree>
    <p:extLst>
      <p:ext uri="{BB962C8B-B14F-4D97-AF65-F5344CB8AC3E}">
        <p14:creationId xmlns:p14="http://schemas.microsoft.com/office/powerpoint/2010/main" val="27111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normAutofit/>
          </a:bodyPr>
          <a:lstStyle/>
          <a:p>
            <a:r>
              <a:rPr lang="en-US" dirty="0"/>
              <a:t>F</a:t>
            </a:r>
            <a:r>
              <a:rPr lang="en-IN" dirty="0"/>
              <a:t>USION MODELS</a:t>
            </a:r>
          </a:p>
        </p:txBody>
      </p:sp>
      <p:sp>
        <p:nvSpPr>
          <p:cNvPr id="3" name="Content Placeholder 2">
            <a:extLst>
              <a:ext uri="{FF2B5EF4-FFF2-40B4-BE49-F238E27FC236}">
                <a16:creationId xmlns:a16="http://schemas.microsoft.com/office/drawing/2014/main" id="{4D8A27A8-E817-5647-4C9C-14E5F8CB5D91}"/>
              </a:ext>
            </a:extLst>
          </p:cNvPr>
          <p:cNvSpPr>
            <a:spLocks noGrp="1"/>
          </p:cNvSpPr>
          <p:nvPr>
            <p:ph idx="1"/>
          </p:nvPr>
        </p:nvSpPr>
        <p:spPr/>
        <p:txBody>
          <a:bodyPr/>
          <a:lstStyle/>
          <a:p>
            <a:pPr algn="just"/>
            <a:r>
              <a:rPr lang="en-US" dirty="0">
                <a:ea typeface="Calibri" panose="020F0502020204030204" pitchFamily="34" charset="0"/>
              </a:rPr>
              <a:t>Tr</a:t>
            </a:r>
            <a:r>
              <a:rPr lang="en-US" dirty="0">
                <a:effectLst/>
                <a:ea typeface="Calibri" panose="020F0502020204030204" pitchFamily="34" charset="0"/>
              </a:rPr>
              <a:t>ain a single classification head on the concatenated embeddings from different BERT,CNN models and sparse attention transformers.</a:t>
            </a:r>
          </a:p>
          <a:p>
            <a:pPr algn="just"/>
            <a:r>
              <a:rPr lang="en-US" dirty="0">
                <a:effectLst/>
                <a:ea typeface="Calibri" panose="020F0502020204030204" pitchFamily="34" charset="0"/>
              </a:rPr>
              <a:t>BERT models were initialized with the fine-tuned weights in the former section and the weights were frozen</a:t>
            </a:r>
            <a:r>
              <a:rPr lang="en-US" dirty="0">
                <a:ea typeface="Calibri" panose="020F0502020204030204" pitchFamily="34" charset="0"/>
              </a:rPr>
              <a:t>.</a:t>
            </a:r>
          </a:p>
          <a:p>
            <a:pPr algn="just"/>
            <a:r>
              <a:rPr lang="en-US" dirty="0">
                <a:effectLst/>
                <a:ea typeface="Calibri" panose="020F0502020204030204" pitchFamily="34" charset="0"/>
              </a:rPr>
              <a:t>reduce the influence of weak models is using weights for BERT,CNN and sparse attention transformer models based on their performance. </a:t>
            </a:r>
          </a:p>
          <a:p>
            <a:pPr algn="just"/>
            <a:r>
              <a:rPr lang="en-US" dirty="0">
                <a:effectLst/>
                <a:ea typeface="Calibri" panose="020F0502020204030204" pitchFamily="34" charset="0"/>
              </a:rPr>
              <a:t>Genetic algorithm (GA) based technique is used to set the weights of different models in an ensemble.</a:t>
            </a:r>
            <a:endParaRPr lang="en-US" dirty="0">
              <a:ea typeface="Calibri" panose="020F0502020204030204" pitchFamily="34" charset="0"/>
            </a:endParaRPr>
          </a:p>
          <a:p>
            <a:pPr algn="just"/>
            <a:r>
              <a:rPr lang="en-US" dirty="0">
                <a:effectLst/>
                <a:ea typeface="Calibri" panose="020F0502020204030204" pitchFamily="34" charset="0"/>
                <a:cs typeface="Times New Roman" panose="02020603050405020304" pitchFamily="18" charset="0"/>
              </a:rPr>
              <a:t>In this strategy instead of selecting the models with the highest weights for the final ensemble, we directly use the weights to compute the weighted average ensemble.</a:t>
            </a:r>
            <a:endParaRPr lang="en-IN" dirty="0">
              <a:effectLst/>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0339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normAutofit/>
          </a:bodyPr>
          <a:lstStyle/>
          <a:p>
            <a:r>
              <a:rPr lang="en-US" dirty="0"/>
              <a:t>F</a:t>
            </a:r>
            <a:r>
              <a:rPr lang="en-IN" dirty="0"/>
              <a:t>usion models</a:t>
            </a:r>
          </a:p>
        </p:txBody>
      </p:sp>
      <p:sp>
        <p:nvSpPr>
          <p:cNvPr id="3" name="TextBox 2">
            <a:extLst>
              <a:ext uri="{FF2B5EF4-FFF2-40B4-BE49-F238E27FC236}">
                <a16:creationId xmlns:a16="http://schemas.microsoft.com/office/drawing/2014/main" id="{8A933F6E-DDE9-C02F-DAB3-DE299EDAD25C}"/>
              </a:ext>
            </a:extLst>
          </p:cNvPr>
          <p:cNvSpPr txBox="1"/>
          <p:nvPr/>
        </p:nvSpPr>
        <p:spPr>
          <a:xfrm>
            <a:off x="742589" y="1886843"/>
            <a:ext cx="5563402" cy="1754326"/>
          </a:xfrm>
          <a:prstGeom prst="rect">
            <a:avLst/>
          </a:prstGeom>
          <a:noFill/>
        </p:spPr>
        <p:txBody>
          <a:bodyPr wrap="square" rtlCol="0">
            <a:spAutoFit/>
          </a:bodyPr>
          <a:lstStyle/>
          <a:p>
            <a:r>
              <a:rPr lang="en-IN" dirty="0"/>
              <a:t>INPUT: </a:t>
            </a:r>
            <a:r>
              <a:rPr lang="en-US" sz="1800" dirty="0">
                <a:solidFill>
                  <a:srgbClr val="000000"/>
                </a:solidFill>
                <a:effectLst/>
                <a:ea typeface="Times New Roman" panose="02020603050405020304" pitchFamily="18" charset="0"/>
              </a:rPr>
              <a:t>Fine-tuned Transformer models, CNN, Sparse attention transformer models</a:t>
            </a:r>
            <a:endParaRPr lang="en-IN" dirty="0"/>
          </a:p>
          <a:p>
            <a:r>
              <a:rPr lang="en-IN" dirty="0"/>
              <a:t>OUTPUT: Offensive content/Non-offensive content detection</a:t>
            </a:r>
            <a:endParaRPr lang="en-IN" sz="1800" dirty="0">
              <a:effectLst/>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2E9A53ED-01C5-48D4-B599-2E59D8E8F380}"/>
              </a:ext>
            </a:extLst>
          </p:cNvPr>
          <p:cNvPicPr>
            <a:picLocks noChangeAspect="1"/>
          </p:cNvPicPr>
          <p:nvPr/>
        </p:nvPicPr>
        <p:blipFill>
          <a:blip r:embed="rId2"/>
          <a:stretch>
            <a:fillRect/>
          </a:stretch>
        </p:blipFill>
        <p:spPr>
          <a:xfrm>
            <a:off x="1740408" y="2796848"/>
            <a:ext cx="9499092" cy="3381033"/>
          </a:xfrm>
          <a:prstGeom prst="rect">
            <a:avLst/>
          </a:prstGeom>
        </p:spPr>
      </p:pic>
    </p:spTree>
    <p:extLst>
      <p:ext uri="{BB962C8B-B14F-4D97-AF65-F5344CB8AC3E}">
        <p14:creationId xmlns:p14="http://schemas.microsoft.com/office/powerpoint/2010/main" val="142522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C0AE-35A7-4C07-BA44-1DB46097BD27}"/>
              </a:ext>
            </a:extLst>
          </p:cNvPr>
          <p:cNvSpPr>
            <a:spLocks noGrp="1"/>
          </p:cNvSpPr>
          <p:nvPr>
            <p:ph type="title"/>
          </p:nvPr>
        </p:nvSpPr>
        <p:spPr/>
        <p:txBody>
          <a:bodyPr/>
          <a:lstStyle/>
          <a:p>
            <a:r>
              <a:rPr lang="en-IN" b="1" dirty="0"/>
              <a:t>PERFORMANCE MEASURES</a:t>
            </a:r>
          </a:p>
        </p:txBody>
      </p:sp>
      <p:sp>
        <p:nvSpPr>
          <p:cNvPr id="3" name="Content Placeholder 2">
            <a:extLst>
              <a:ext uri="{FF2B5EF4-FFF2-40B4-BE49-F238E27FC236}">
                <a16:creationId xmlns:a16="http://schemas.microsoft.com/office/drawing/2014/main" id="{0A4601F9-BF53-4FD3-8088-E7858348D9E2}"/>
              </a:ext>
            </a:extLst>
          </p:cNvPr>
          <p:cNvSpPr>
            <a:spLocks noGrp="1"/>
          </p:cNvSpPr>
          <p:nvPr>
            <p:ph idx="1"/>
          </p:nvPr>
        </p:nvSpPr>
        <p:spPr/>
        <p:txBody>
          <a:bodyPr/>
          <a:lstStyle/>
          <a:p>
            <a:pPr algn="just"/>
            <a:r>
              <a:rPr lang="en-IN" b="1" dirty="0"/>
              <a:t>Accuracy</a:t>
            </a:r>
          </a:p>
          <a:p>
            <a:pPr lvl="1" algn="just"/>
            <a:r>
              <a:rPr lang="en-IN" dirty="0"/>
              <a:t>𝐴𝑐𝑐𝑢𝑟𝑎𝑐𝑦 = (𝑇 𝑃 + 𝑇𝑁)/(𝑇 𝑃 + 𝑇𝑁 + 𝐹𝑃 + 𝐹𝑁)</a:t>
            </a:r>
          </a:p>
          <a:p>
            <a:pPr algn="just"/>
            <a:r>
              <a:rPr lang="en-IN" b="1" dirty="0"/>
              <a:t>Recall</a:t>
            </a:r>
          </a:p>
          <a:p>
            <a:pPr lvl="1" algn="just"/>
            <a:r>
              <a:rPr lang="en-IN" dirty="0"/>
              <a:t>𝑅𝑒𝑐𝑎𝑙𝑙 = 𝑇 𝑃/(𝑇 𝑃 + 𝐹𝑁)</a:t>
            </a:r>
          </a:p>
          <a:p>
            <a:pPr algn="just"/>
            <a:r>
              <a:rPr lang="en-IN" b="1" dirty="0"/>
              <a:t>Precision</a:t>
            </a:r>
          </a:p>
          <a:p>
            <a:pPr lvl="1" algn="just"/>
            <a:r>
              <a:rPr lang="en-IN" dirty="0"/>
              <a:t>𝑃𝑟𝑒𝑐𝑖𝑠𝑖𝑜𝑛 = 𝑇 𝑃/(𝑇 𝑃 + 𝐹𝑃)</a:t>
            </a:r>
          </a:p>
          <a:p>
            <a:pPr algn="just"/>
            <a:r>
              <a:rPr lang="en-IN" b="1" dirty="0"/>
              <a:t>F1-score</a:t>
            </a:r>
          </a:p>
          <a:p>
            <a:pPr lvl="1" algn="just"/>
            <a:r>
              <a:rPr lang="en-IN" dirty="0"/>
              <a:t>𝐹1𝑠𝑐𝑜𝑟𝑒 = (2 − 𝑃𝑟𝑒𝑐𝑖𝑠𝑖𝑜𝑛 − 𝑅𝑒𝑐𝑎𝑙𝑙)/(𝑃𝑟𝑒𝑐𝑖𝑠𝑖𝑜𝑛 + 𝑅𝑒𝑐𝑎𝑙𝑙)</a:t>
            </a:r>
          </a:p>
          <a:p>
            <a:pPr algn="just"/>
            <a:endParaRPr lang="en-IN" dirty="0"/>
          </a:p>
        </p:txBody>
      </p:sp>
    </p:spTree>
    <p:extLst>
      <p:ext uri="{BB962C8B-B14F-4D97-AF65-F5344CB8AC3E}">
        <p14:creationId xmlns:p14="http://schemas.microsoft.com/office/powerpoint/2010/main" val="121567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91DE-A671-484B-BB96-7091BE3E0B6D}"/>
              </a:ext>
            </a:extLst>
          </p:cNvPr>
          <p:cNvSpPr>
            <a:spLocks noGrp="1"/>
          </p:cNvSpPr>
          <p:nvPr>
            <p:ph type="title"/>
          </p:nvPr>
        </p:nvSpPr>
        <p:spPr/>
        <p:txBody>
          <a:bodyPr/>
          <a:lstStyle/>
          <a:p>
            <a:r>
              <a:rPr lang="en-IN" b="1" dirty="0"/>
              <a:t>DATASET</a:t>
            </a:r>
          </a:p>
        </p:txBody>
      </p:sp>
      <p:sp>
        <p:nvSpPr>
          <p:cNvPr id="3" name="Content Placeholder 2">
            <a:extLst>
              <a:ext uri="{FF2B5EF4-FFF2-40B4-BE49-F238E27FC236}">
                <a16:creationId xmlns:a16="http://schemas.microsoft.com/office/drawing/2014/main" id="{F8765E2B-8DDF-4B93-8ABF-A3877A9DEB04}"/>
              </a:ext>
            </a:extLst>
          </p:cNvPr>
          <p:cNvSpPr>
            <a:spLocks noGrp="1"/>
          </p:cNvSpPr>
          <p:nvPr>
            <p:ph idx="1"/>
          </p:nvPr>
        </p:nvSpPr>
        <p:spPr/>
        <p:txBody>
          <a:bodyPr/>
          <a:lstStyle/>
          <a:p>
            <a:pPr algn="just"/>
            <a:r>
              <a:rPr lang="en-IN" dirty="0"/>
              <a:t>Dataset used in the project is</a:t>
            </a:r>
          </a:p>
          <a:p>
            <a:pPr marL="457200" lvl="1" indent="0" algn="just">
              <a:buNone/>
            </a:pPr>
            <a:endParaRPr lang="en-IN" b="1" dirty="0"/>
          </a:p>
          <a:p>
            <a:pPr marL="457200" lvl="1" indent="0" algn="just">
              <a:buNone/>
            </a:pPr>
            <a:r>
              <a:rPr lang="en-IN" b="1" dirty="0"/>
              <a:t>	</a:t>
            </a:r>
            <a:r>
              <a:rPr lang="en-IN" sz="2400" b="1" dirty="0"/>
              <a:t>Dravidian Code-Mix FIRE 2021</a:t>
            </a:r>
            <a:r>
              <a:rPr lang="en-IN" dirty="0"/>
              <a:t>	</a:t>
            </a:r>
          </a:p>
          <a:p>
            <a:pPr marL="457200" lvl="1" indent="0" algn="just">
              <a:buNone/>
            </a:pPr>
            <a:endParaRPr lang="en-IN" b="1" dirty="0"/>
          </a:p>
          <a:p>
            <a:pPr marL="0" indent="0" algn="just">
              <a:buNone/>
            </a:pPr>
            <a:endParaRPr lang="en-IN" dirty="0"/>
          </a:p>
        </p:txBody>
      </p:sp>
    </p:spTree>
    <p:extLst>
      <p:ext uri="{BB962C8B-B14F-4D97-AF65-F5344CB8AC3E}">
        <p14:creationId xmlns:p14="http://schemas.microsoft.com/office/powerpoint/2010/main" val="60520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2320-AC63-483F-9D69-D53D540FF175}"/>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E3F3647B-C147-44D8-99CE-E824739C0665}"/>
              </a:ext>
            </a:extLst>
          </p:cNvPr>
          <p:cNvSpPr>
            <a:spLocks noGrp="1"/>
          </p:cNvSpPr>
          <p:nvPr>
            <p:ph idx="1"/>
          </p:nvPr>
        </p:nvSpPr>
        <p:spPr/>
        <p:txBody>
          <a:bodyPr>
            <a:noAutofit/>
          </a:bodyPr>
          <a:lstStyle/>
          <a:p>
            <a:pPr algn="just"/>
            <a:r>
              <a:rPr lang="en-US" sz="1600" dirty="0"/>
              <a:t>[1] </a:t>
            </a:r>
            <a:r>
              <a:rPr lang="en-US" sz="1600" dirty="0" err="1"/>
              <a:t>Malliga</a:t>
            </a:r>
            <a:r>
              <a:rPr lang="en-US" sz="1600" dirty="0"/>
              <a:t> Subramanian a, Rahul </a:t>
            </a:r>
            <a:r>
              <a:rPr lang="en-US" sz="1600" dirty="0" err="1"/>
              <a:t>Ponnusamy</a:t>
            </a:r>
            <a:r>
              <a:rPr lang="en-US" sz="1600" dirty="0"/>
              <a:t> b, Sean Benhur c, </a:t>
            </a:r>
            <a:r>
              <a:rPr lang="en-US" sz="1600" dirty="0" err="1"/>
              <a:t>Kogilavani</a:t>
            </a:r>
            <a:r>
              <a:rPr lang="en-US" sz="1600" dirty="0"/>
              <a:t> </a:t>
            </a:r>
            <a:r>
              <a:rPr lang="en-US" sz="1600" dirty="0" err="1"/>
              <a:t>Shanmugavadivel</a:t>
            </a:r>
            <a:r>
              <a:rPr lang="en-US" sz="1600" dirty="0"/>
              <a:t> a, </a:t>
            </a:r>
            <a:r>
              <a:rPr lang="en-US" sz="1600" dirty="0" err="1"/>
              <a:t>Adhithiya</a:t>
            </a:r>
            <a:r>
              <a:rPr lang="en-US" sz="1600" dirty="0"/>
              <a:t> Ganesan a, Deepti Ravi a, Gowtham Krishnan </a:t>
            </a:r>
            <a:r>
              <a:rPr lang="en-US" sz="1600" dirty="0" err="1"/>
              <a:t>Shanmugasundaram</a:t>
            </a:r>
            <a:r>
              <a:rPr lang="en-US" sz="1600" dirty="0"/>
              <a:t> a, </a:t>
            </a:r>
            <a:r>
              <a:rPr lang="en-US" sz="1600" dirty="0" err="1"/>
              <a:t>Ruba</a:t>
            </a:r>
            <a:r>
              <a:rPr lang="en-US" sz="1600" dirty="0"/>
              <a:t> </a:t>
            </a:r>
            <a:r>
              <a:rPr lang="en-US" sz="1600" dirty="0" err="1"/>
              <a:t>Priyadharshini</a:t>
            </a:r>
            <a:r>
              <a:rPr lang="en-US" sz="1600" dirty="0"/>
              <a:t> </a:t>
            </a:r>
            <a:r>
              <a:rPr lang="en-US" sz="1600" dirty="0" err="1"/>
              <a:t>d,Bharathi</a:t>
            </a:r>
            <a:r>
              <a:rPr lang="en-US" sz="1600" dirty="0"/>
              <a:t> Raja </a:t>
            </a:r>
            <a:r>
              <a:rPr lang="en-US" sz="1600" dirty="0" err="1"/>
              <a:t>Chakravarthi</a:t>
            </a:r>
            <a:r>
              <a:rPr lang="en-US" sz="1600" dirty="0"/>
              <a:t> e Offensive language detection in Tamil YouTube comments by adapters and cross-domain knowledge transfer.</a:t>
            </a:r>
          </a:p>
          <a:p>
            <a:pPr algn="just"/>
            <a:r>
              <a:rPr lang="en-US" sz="1600" dirty="0"/>
              <a:t>[2] </a:t>
            </a:r>
            <a:r>
              <a:rPr lang="en-US" sz="1600" dirty="0" err="1"/>
              <a:t>Gaydhani</a:t>
            </a:r>
            <a:r>
              <a:rPr lang="en-US" sz="1600" dirty="0"/>
              <a:t>, A., </a:t>
            </a:r>
            <a:r>
              <a:rPr lang="en-US" sz="1600" dirty="0" err="1"/>
              <a:t>Doma</a:t>
            </a:r>
            <a:r>
              <a:rPr lang="en-US" sz="1600" dirty="0"/>
              <a:t>, V., </a:t>
            </a:r>
            <a:r>
              <a:rPr lang="en-US" sz="1600" dirty="0" err="1"/>
              <a:t>Kendre</a:t>
            </a:r>
            <a:r>
              <a:rPr lang="en-US" sz="1600" dirty="0"/>
              <a:t>, S., Bhagwat, L., 2018. Detecting hate speech and offensive language on twitter using machine learning: An n-gram and </a:t>
            </a:r>
            <a:r>
              <a:rPr lang="en-US" sz="1600" dirty="0" err="1"/>
              <a:t>tfidf</a:t>
            </a:r>
            <a:r>
              <a:rPr lang="en-US" sz="1600" dirty="0"/>
              <a:t> based approach. </a:t>
            </a:r>
            <a:r>
              <a:rPr lang="en-US" sz="1600" dirty="0" err="1"/>
              <a:t>arXiv</a:t>
            </a:r>
            <a:r>
              <a:rPr lang="en-US" sz="1600" dirty="0"/>
              <a:t> preprint arXiv:1809.08651.</a:t>
            </a:r>
          </a:p>
          <a:p>
            <a:pPr algn="just"/>
            <a:r>
              <a:rPr lang="en-US" sz="1600" dirty="0"/>
              <a:t>[3] Dave, B., Bhat, S., Majumder, P., 2021. </a:t>
            </a:r>
            <a:r>
              <a:rPr lang="en-US" sz="1600" dirty="0" err="1"/>
              <a:t>Irnlp_daiict</a:t>
            </a:r>
            <a:r>
              <a:rPr lang="en-US" sz="1600" dirty="0"/>
              <a:t> @ dravidianlangtech-eacl2021: offensive language identification in Dravidian languages using TF-IDF char n-grams and </a:t>
            </a:r>
            <a:r>
              <a:rPr lang="en-US" sz="1600" dirty="0" err="1"/>
              <a:t>MuRIL</a:t>
            </a:r>
            <a:r>
              <a:rPr lang="en-US" sz="1600" dirty="0"/>
              <a:t>. In: Proceedings of the First Workshop on Speech and Language Technologies for Dravidian Languages, pp. 266–269.</a:t>
            </a:r>
          </a:p>
          <a:p>
            <a:pPr algn="just"/>
            <a:r>
              <a:rPr lang="en-US" sz="1600" dirty="0"/>
              <a:t>[4] </a:t>
            </a:r>
            <a:r>
              <a:rPr lang="en-US" sz="1600" dirty="0" err="1"/>
              <a:t>Dowlagar</a:t>
            </a:r>
            <a:r>
              <a:rPr lang="en-US" sz="1600" dirty="0"/>
              <a:t>, S., </a:t>
            </a:r>
            <a:r>
              <a:rPr lang="en-US" sz="1600" dirty="0" err="1"/>
              <a:t>Mamidi</a:t>
            </a:r>
            <a:r>
              <a:rPr lang="en-US" sz="1600" dirty="0"/>
              <a:t>, R., 2021. </a:t>
            </a:r>
            <a:r>
              <a:rPr lang="en-US" sz="1600" dirty="0" err="1"/>
              <a:t>Hasocone</a:t>
            </a:r>
            <a:r>
              <a:rPr lang="en-US" sz="1600" dirty="0"/>
              <a:t>@ fire-hasoc2020: Using BERT and multilingual BERT models for hate speech detection. </a:t>
            </a:r>
            <a:r>
              <a:rPr lang="en-US" sz="1600" dirty="0" err="1"/>
              <a:t>arXiv</a:t>
            </a:r>
            <a:r>
              <a:rPr lang="en-US" sz="1600" dirty="0"/>
              <a:t> preprint arXiv:2101.09007. Gao, L., Huang, R., 2017. Detecting online hate speech using context aware models. </a:t>
            </a:r>
            <a:r>
              <a:rPr lang="en-US" sz="1600" dirty="0" err="1"/>
              <a:t>arXiv</a:t>
            </a:r>
            <a:r>
              <a:rPr lang="en-US" sz="1600" dirty="0"/>
              <a:t> preprint arXiv:1710.07395.</a:t>
            </a:r>
          </a:p>
          <a:p>
            <a:pPr algn="just"/>
            <a:r>
              <a:rPr lang="en-US" sz="1600" dirty="0"/>
              <a:t>[5] </a:t>
            </a:r>
            <a:r>
              <a:rPr lang="en-US" sz="1600" dirty="0" err="1"/>
              <a:t>Priyadharshini</a:t>
            </a:r>
            <a:r>
              <a:rPr lang="en-US" sz="1600" dirty="0"/>
              <a:t>, R., </a:t>
            </a:r>
            <a:r>
              <a:rPr lang="en-US" sz="1600" dirty="0" err="1"/>
              <a:t>Chakravarthi</a:t>
            </a:r>
            <a:r>
              <a:rPr lang="en-US" sz="1600" dirty="0"/>
              <a:t>, B.R., </a:t>
            </a:r>
            <a:r>
              <a:rPr lang="en-US" sz="1600" dirty="0" err="1"/>
              <a:t>Chinnaudayar</a:t>
            </a:r>
            <a:r>
              <a:rPr lang="en-US" sz="1600" dirty="0"/>
              <a:t> </a:t>
            </a:r>
            <a:r>
              <a:rPr lang="en-US" sz="1600" dirty="0" err="1"/>
              <a:t>Navaneethakrishnan</a:t>
            </a:r>
            <a:r>
              <a:rPr lang="en-US" sz="1600" dirty="0"/>
              <a:t>, S., </a:t>
            </a:r>
            <a:r>
              <a:rPr lang="en-US" sz="1600" dirty="0" err="1"/>
              <a:t>Durairaj</a:t>
            </a:r>
            <a:r>
              <a:rPr lang="en-US" sz="1600" dirty="0"/>
              <a:t>, T., Subramanian, M., </a:t>
            </a:r>
            <a:r>
              <a:rPr lang="en-US" sz="1600" dirty="0" err="1"/>
              <a:t>Shanmugavadivel</a:t>
            </a:r>
            <a:r>
              <a:rPr lang="en-US" sz="1600" dirty="0"/>
              <a:t>, K., U Hegde, S., </a:t>
            </a:r>
            <a:r>
              <a:rPr lang="en-US" sz="1600" dirty="0" err="1"/>
              <a:t>Kumaresan</a:t>
            </a:r>
            <a:r>
              <a:rPr lang="en-US" sz="1600" dirty="0"/>
              <a:t>, P.K.,2022. Findings of the shared task on abusive comment detection in </a:t>
            </a:r>
            <a:r>
              <a:rPr lang="en-US" sz="1600" dirty="0" err="1"/>
              <a:t>tamil</a:t>
            </a:r>
            <a:r>
              <a:rPr lang="en-US" sz="1600" dirty="0"/>
              <a:t>. In: Proceedings of the Second Workshop on Speech and Language Technologies for Dravidian Languages. Association for Computational Linguistics.</a:t>
            </a:r>
          </a:p>
        </p:txBody>
      </p:sp>
    </p:spTree>
    <p:extLst>
      <p:ext uri="{BB962C8B-B14F-4D97-AF65-F5344CB8AC3E}">
        <p14:creationId xmlns:p14="http://schemas.microsoft.com/office/powerpoint/2010/main" val="21398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D760-0AC6-4F8F-AAF2-E51813FCAEB4}"/>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C6B080E-6FE8-45E6-B9A0-EDE486AC8C97}"/>
              </a:ext>
            </a:extLst>
          </p:cNvPr>
          <p:cNvSpPr>
            <a:spLocks noGrp="1"/>
          </p:cNvSpPr>
          <p:nvPr>
            <p:ph idx="1"/>
          </p:nvPr>
        </p:nvSpPr>
        <p:spPr/>
        <p:txBody>
          <a:bodyPr>
            <a:normAutofit/>
          </a:bodyPr>
          <a:lstStyle/>
          <a:p>
            <a:pPr algn="just"/>
            <a:r>
              <a:rPr lang="en-IN" dirty="0"/>
              <a:t>People all over the world using social media to share information and communicate.</a:t>
            </a:r>
          </a:p>
          <a:p>
            <a:pPr algn="just"/>
            <a:r>
              <a:rPr lang="en-IN" dirty="0"/>
              <a:t>Usage of this social media platform may have parallel negative impact on peoples well-being.</a:t>
            </a:r>
          </a:p>
          <a:p>
            <a:pPr algn="just"/>
            <a:r>
              <a:rPr lang="en-IN" dirty="0"/>
              <a:t>These hateful and offensive comments are spread by the toxic users.</a:t>
            </a:r>
          </a:p>
          <a:p>
            <a:pPr algn="just"/>
            <a:r>
              <a:rPr lang="en-IN" dirty="0"/>
              <a:t>If such toxic behaviour is not addressed in a timely manner, it can have a cascading effect and discourages other people from being involved in online community.</a:t>
            </a:r>
          </a:p>
          <a:p>
            <a:pPr algn="just"/>
            <a:r>
              <a:rPr lang="en-IN" dirty="0"/>
              <a:t>Offensive language detection is not available for low resource languages like Tamil. So our system uses deep learning techniques and transformer models to identify offensive Tamil comments.</a:t>
            </a:r>
          </a:p>
          <a:p>
            <a:pPr algn="just"/>
            <a:endParaRPr lang="en-IN" dirty="0"/>
          </a:p>
          <a:p>
            <a:pPr algn="just"/>
            <a:endParaRPr lang="en-IN" dirty="0"/>
          </a:p>
        </p:txBody>
      </p:sp>
    </p:spTree>
    <p:extLst>
      <p:ext uri="{BB962C8B-B14F-4D97-AF65-F5344CB8AC3E}">
        <p14:creationId xmlns:p14="http://schemas.microsoft.com/office/powerpoint/2010/main" val="1289950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3E83-5583-EE9F-406F-635F1F77D55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88D053F-25B2-02B9-0981-87EE2086CEAE}"/>
              </a:ext>
            </a:extLst>
          </p:cNvPr>
          <p:cNvSpPr>
            <a:spLocks noGrp="1"/>
          </p:cNvSpPr>
          <p:nvPr>
            <p:ph idx="1"/>
          </p:nvPr>
        </p:nvSpPr>
        <p:spPr/>
        <p:txBody>
          <a:bodyPr>
            <a:normAutofit/>
          </a:bodyPr>
          <a:lstStyle/>
          <a:p>
            <a:pPr marL="0" indent="0" algn="just">
              <a:lnSpc>
                <a:spcPct val="107000"/>
              </a:lnSpc>
              <a:spcAft>
                <a:spcPts val="800"/>
              </a:spcAft>
              <a:buNone/>
              <a:tabLst>
                <a:tab pos="457200" algn="l"/>
              </a:tabLst>
            </a:pPr>
            <a:r>
              <a:rPr lang="en-US" sz="1600" dirty="0"/>
              <a:t>[6] </a:t>
            </a:r>
            <a:r>
              <a:rPr lang="en-US" sz="1600" dirty="0" err="1"/>
              <a:t>Charangan</a:t>
            </a:r>
            <a:r>
              <a:rPr lang="en-US" sz="1600" dirty="0"/>
              <a:t> </a:t>
            </a:r>
            <a:r>
              <a:rPr lang="en-US" sz="1600" dirty="0" err="1"/>
              <a:t>Vasantharajan</a:t>
            </a:r>
            <a:r>
              <a:rPr lang="en-US" sz="1600" dirty="0"/>
              <a:t>, </a:t>
            </a:r>
            <a:r>
              <a:rPr lang="en-US" sz="1600" dirty="0" err="1"/>
              <a:t>Uthayasanker</a:t>
            </a:r>
            <a:r>
              <a:rPr lang="en-US" sz="1600" dirty="0"/>
              <a:t> </a:t>
            </a:r>
            <a:r>
              <a:rPr lang="en-US" sz="1600" dirty="0" err="1"/>
              <a:t>Thayasivam</a:t>
            </a:r>
            <a:r>
              <a:rPr lang="en-US" sz="1600" dirty="0"/>
              <a:t> :Towards Offensive Language Identification for Tamil Code-Mixed YouTube Comments and Posts. </a:t>
            </a:r>
          </a:p>
          <a:p>
            <a:pPr marL="0" indent="0" algn="just">
              <a:lnSpc>
                <a:spcPct val="107000"/>
              </a:lnSpc>
              <a:spcAft>
                <a:spcPts val="800"/>
              </a:spcAft>
              <a:buNone/>
              <a:tabLst>
                <a:tab pos="457200" algn="l"/>
              </a:tabLst>
            </a:pPr>
            <a:r>
              <a:rPr lang="en-US" sz="1600" dirty="0"/>
              <a:t>7] </a:t>
            </a:r>
            <a:r>
              <a:rPr lang="en-US" sz="1600" dirty="0" err="1"/>
              <a:t>Hande</a:t>
            </a:r>
            <a:r>
              <a:rPr lang="en-US" sz="1600" dirty="0"/>
              <a:t>, A., </a:t>
            </a:r>
            <a:r>
              <a:rPr lang="en-US" sz="1600" dirty="0" err="1"/>
              <a:t>Puranik</a:t>
            </a:r>
            <a:r>
              <a:rPr lang="en-US" sz="1600" dirty="0"/>
              <a:t>, K., </a:t>
            </a:r>
            <a:r>
              <a:rPr lang="en-US" sz="1600" dirty="0" err="1"/>
              <a:t>Yasaswini</a:t>
            </a:r>
            <a:r>
              <a:rPr lang="en-US" sz="1600" dirty="0"/>
              <a:t>, K., </a:t>
            </a:r>
            <a:r>
              <a:rPr lang="en-US" sz="1600" dirty="0" err="1"/>
              <a:t>Priyadharshini</a:t>
            </a:r>
            <a:r>
              <a:rPr lang="en-US" sz="1600" dirty="0"/>
              <a:t>, R., </a:t>
            </a:r>
            <a:r>
              <a:rPr lang="en-US" sz="1600" dirty="0" err="1"/>
              <a:t>Thavareesan</a:t>
            </a:r>
            <a:r>
              <a:rPr lang="en-US" sz="1600" dirty="0"/>
              <a:t>, S., Sampath, A., </a:t>
            </a:r>
            <a:r>
              <a:rPr lang="en-US" sz="1600" dirty="0" err="1"/>
              <a:t>Shanmugavadivel</a:t>
            </a:r>
            <a:r>
              <a:rPr lang="en-US" sz="1600" dirty="0"/>
              <a:t>, K., </a:t>
            </a:r>
            <a:r>
              <a:rPr lang="en-US" sz="1600" dirty="0" err="1"/>
              <a:t>Thenmozhi</a:t>
            </a:r>
            <a:r>
              <a:rPr lang="en-US" sz="1600" dirty="0"/>
              <a:t>, D., </a:t>
            </a:r>
            <a:r>
              <a:rPr lang="en-US" sz="1600" dirty="0" err="1"/>
              <a:t>Chakravarthi</a:t>
            </a:r>
            <a:r>
              <a:rPr lang="en-US" sz="1600" dirty="0"/>
              <a:t>, B.R., 2021. Offensive language identification in low-resourced code-mixed </a:t>
            </a:r>
            <a:r>
              <a:rPr lang="en-US" sz="1600" dirty="0" err="1"/>
              <a:t>dravidian</a:t>
            </a:r>
            <a:r>
              <a:rPr lang="en-US" sz="1600" dirty="0"/>
              <a:t> languages using pseudo-labeling. </a:t>
            </a:r>
            <a:r>
              <a:rPr lang="en-US" sz="1600" dirty="0" err="1"/>
              <a:t>arXiv</a:t>
            </a:r>
            <a:r>
              <a:rPr lang="en-US" sz="1600" dirty="0"/>
              <a:t> preprint arXiv:2108.12177.</a:t>
            </a:r>
          </a:p>
          <a:p>
            <a:pPr marL="0" indent="0" algn="just">
              <a:lnSpc>
                <a:spcPct val="107000"/>
              </a:lnSpc>
              <a:spcAft>
                <a:spcPts val="800"/>
              </a:spcAft>
              <a:buNone/>
              <a:tabLst>
                <a:tab pos="457200" algn="l"/>
              </a:tabLst>
            </a:pPr>
            <a:r>
              <a:rPr lang="en-IN" sz="1600" dirty="0">
                <a:solidFill>
                  <a:srgbClr val="000000"/>
                </a:solidFill>
                <a:effectLst/>
                <a:ea typeface="Times New Roman" panose="02020603050405020304" pitchFamily="18" charset="0"/>
                <a:cs typeface="Times New Roman" panose="02020603050405020304" pitchFamily="18" charset="0"/>
              </a:rPr>
              <a:t>[8] </a:t>
            </a:r>
            <a:r>
              <a:rPr lang="en-US" sz="1600" dirty="0">
                <a:solidFill>
                  <a:srgbClr val="000000"/>
                </a:solidFill>
                <a:effectLst/>
                <a:ea typeface="Times New Roman" panose="02020603050405020304" pitchFamily="18" charset="0"/>
                <a:cs typeface="Times New Roman" panose="02020603050405020304" pitchFamily="18" charset="0"/>
              </a:rPr>
              <a:t>Manzil Zaheer, Guru </a:t>
            </a:r>
            <a:r>
              <a:rPr lang="en-US" sz="1600" dirty="0" err="1">
                <a:solidFill>
                  <a:srgbClr val="000000"/>
                </a:solidFill>
                <a:effectLst/>
                <a:ea typeface="Times New Roman" panose="02020603050405020304" pitchFamily="18" charset="0"/>
                <a:cs typeface="Times New Roman" panose="02020603050405020304" pitchFamily="18" charset="0"/>
              </a:rPr>
              <a:t>Guruganesh</a:t>
            </a:r>
            <a:r>
              <a:rPr lang="en-US" sz="1600" dirty="0">
                <a:solidFill>
                  <a:srgbClr val="000000"/>
                </a:solidFill>
                <a:effectLst/>
                <a:ea typeface="Times New Roman" panose="02020603050405020304" pitchFamily="18" charset="0"/>
                <a:cs typeface="Times New Roman" panose="02020603050405020304" pitchFamily="18" charset="0"/>
              </a:rPr>
              <a:t>, </a:t>
            </a:r>
            <a:r>
              <a:rPr lang="en-US" sz="1600" dirty="0" err="1">
                <a:solidFill>
                  <a:srgbClr val="000000"/>
                </a:solidFill>
                <a:effectLst/>
                <a:ea typeface="Times New Roman" panose="02020603050405020304" pitchFamily="18" charset="0"/>
                <a:cs typeface="Times New Roman" panose="02020603050405020304" pitchFamily="18" charset="0"/>
              </a:rPr>
              <a:t>Avinava</a:t>
            </a:r>
            <a:r>
              <a:rPr lang="en-US" sz="1600" dirty="0">
                <a:solidFill>
                  <a:srgbClr val="000000"/>
                </a:solidFill>
                <a:effectLst/>
                <a:ea typeface="Times New Roman" panose="02020603050405020304" pitchFamily="18" charset="0"/>
                <a:cs typeface="Times New Roman" panose="02020603050405020304" pitchFamily="18" charset="0"/>
              </a:rPr>
              <a:t> Dubey, Joshua Ainslie, Chris Alberti, Santiago </a:t>
            </a:r>
            <a:r>
              <a:rPr lang="en-US" sz="1600" dirty="0" err="1">
                <a:solidFill>
                  <a:srgbClr val="000000"/>
                </a:solidFill>
                <a:effectLst/>
                <a:ea typeface="Times New Roman" panose="02020603050405020304" pitchFamily="18" charset="0"/>
                <a:cs typeface="Times New Roman" panose="02020603050405020304" pitchFamily="18" charset="0"/>
              </a:rPr>
              <a:t>Ontanon</a:t>
            </a:r>
            <a:r>
              <a:rPr lang="en-US" sz="1600" dirty="0">
                <a:solidFill>
                  <a:srgbClr val="000000"/>
                </a:solidFill>
                <a:effectLst/>
                <a:ea typeface="Times New Roman" panose="02020603050405020304" pitchFamily="18" charset="0"/>
                <a:cs typeface="Times New Roman" panose="02020603050405020304" pitchFamily="18" charset="0"/>
              </a:rPr>
              <a:t>, Philip Pham, Anirudh </a:t>
            </a:r>
            <a:r>
              <a:rPr lang="en-US" sz="1600" dirty="0" err="1">
                <a:solidFill>
                  <a:srgbClr val="000000"/>
                </a:solidFill>
                <a:effectLst/>
                <a:ea typeface="Times New Roman" panose="02020603050405020304" pitchFamily="18" charset="0"/>
                <a:cs typeface="Times New Roman" panose="02020603050405020304" pitchFamily="18" charset="0"/>
              </a:rPr>
              <a:t>Ravula</a:t>
            </a:r>
            <a:r>
              <a:rPr lang="en-US" sz="1600" dirty="0">
                <a:solidFill>
                  <a:srgbClr val="000000"/>
                </a:solidFill>
                <a:effectLst/>
                <a:ea typeface="Times New Roman" panose="02020603050405020304" pitchFamily="18" charset="0"/>
                <a:cs typeface="Times New Roman" panose="02020603050405020304" pitchFamily="18" charset="0"/>
              </a:rPr>
              <a:t>, </a:t>
            </a:r>
            <a:r>
              <a:rPr lang="en-US" sz="1600" dirty="0" err="1">
                <a:solidFill>
                  <a:srgbClr val="000000"/>
                </a:solidFill>
                <a:effectLst/>
                <a:ea typeface="Times New Roman" panose="02020603050405020304" pitchFamily="18" charset="0"/>
                <a:cs typeface="Times New Roman" panose="02020603050405020304" pitchFamily="18" charset="0"/>
              </a:rPr>
              <a:t>Qifan</a:t>
            </a:r>
            <a:r>
              <a:rPr lang="en-US" sz="1600" dirty="0">
                <a:solidFill>
                  <a:srgbClr val="000000"/>
                </a:solidFill>
                <a:effectLst/>
                <a:ea typeface="Times New Roman" panose="02020603050405020304" pitchFamily="18" charset="0"/>
                <a:cs typeface="Times New Roman" panose="02020603050405020304" pitchFamily="18" charset="0"/>
              </a:rPr>
              <a:t> Wang, Li Yang, Amr Ahmed. Big Bird: Transformers for Longer Sequences</a:t>
            </a:r>
            <a:endParaRPr lang="en-IN" sz="1600" dirty="0">
              <a:effectLst/>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1600" dirty="0">
                <a:solidFill>
                  <a:srgbClr val="000000"/>
                </a:solidFill>
                <a:effectLst/>
                <a:ea typeface="Times New Roman" panose="02020603050405020304" pitchFamily="18" charset="0"/>
                <a:cs typeface="Times New Roman" panose="02020603050405020304" pitchFamily="18" charset="0"/>
              </a:rPr>
              <a:t>[9] </a:t>
            </a:r>
            <a:r>
              <a:rPr lang="en-IN" sz="1600" dirty="0" err="1">
                <a:solidFill>
                  <a:srgbClr val="000000"/>
                </a:solidFill>
                <a:effectLst/>
                <a:ea typeface="Times New Roman" panose="02020603050405020304" pitchFamily="18" charset="0"/>
                <a:cs typeface="Times New Roman" panose="02020603050405020304" pitchFamily="18" charset="0"/>
              </a:rPr>
              <a:t>Debjoy</a:t>
            </a:r>
            <a:r>
              <a:rPr lang="en-IN" sz="1600" dirty="0">
                <a:solidFill>
                  <a:srgbClr val="000000"/>
                </a:solidFill>
                <a:effectLst/>
                <a:ea typeface="Times New Roman" panose="02020603050405020304" pitchFamily="18" charset="0"/>
                <a:cs typeface="Times New Roman" panose="02020603050405020304" pitchFamily="18" charset="0"/>
              </a:rPr>
              <a:t> </a:t>
            </a:r>
            <a:r>
              <a:rPr lang="en-IN" sz="1600" dirty="0" err="1">
                <a:solidFill>
                  <a:srgbClr val="000000"/>
                </a:solidFill>
                <a:effectLst/>
                <a:ea typeface="Times New Roman" panose="02020603050405020304" pitchFamily="18" charset="0"/>
                <a:cs typeface="Times New Roman" panose="02020603050405020304" pitchFamily="18" charset="0"/>
              </a:rPr>
              <a:t>Saha</a:t>
            </a:r>
            <a:r>
              <a:rPr lang="en-IN" sz="1600" dirty="0">
                <a:solidFill>
                  <a:srgbClr val="000000"/>
                </a:solidFill>
                <a:effectLst/>
                <a:ea typeface="Times New Roman" panose="02020603050405020304" pitchFamily="18" charset="0"/>
                <a:cs typeface="Times New Roman" panose="02020603050405020304" pitchFamily="18" charset="0"/>
              </a:rPr>
              <a:t> , Naman </a:t>
            </a:r>
            <a:r>
              <a:rPr lang="en-IN" sz="1600" dirty="0" err="1">
                <a:solidFill>
                  <a:srgbClr val="000000"/>
                </a:solidFill>
                <a:effectLst/>
                <a:ea typeface="Times New Roman" panose="02020603050405020304" pitchFamily="18" charset="0"/>
                <a:cs typeface="Times New Roman" panose="02020603050405020304" pitchFamily="18" charset="0"/>
              </a:rPr>
              <a:t>Paharia</a:t>
            </a:r>
            <a:r>
              <a:rPr lang="en-IN" sz="1600" dirty="0">
                <a:solidFill>
                  <a:srgbClr val="000000"/>
                </a:solidFill>
                <a:effectLst/>
                <a:ea typeface="Times New Roman" panose="02020603050405020304" pitchFamily="18" charset="0"/>
                <a:cs typeface="Times New Roman" panose="02020603050405020304" pitchFamily="18" charset="0"/>
              </a:rPr>
              <a:t> , </a:t>
            </a:r>
            <a:r>
              <a:rPr lang="en-IN" sz="1600" dirty="0" err="1">
                <a:solidFill>
                  <a:srgbClr val="000000"/>
                </a:solidFill>
                <a:effectLst/>
                <a:ea typeface="Times New Roman" panose="02020603050405020304" pitchFamily="18" charset="0"/>
                <a:cs typeface="Times New Roman" panose="02020603050405020304" pitchFamily="18" charset="0"/>
              </a:rPr>
              <a:t>Debajit</a:t>
            </a:r>
            <a:r>
              <a:rPr lang="en-IN" sz="1600" dirty="0">
                <a:solidFill>
                  <a:srgbClr val="000000"/>
                </a:solidFill>
                <a:effectLst/>
                <a:ea typeface="Times New Roman" panose="02020603050405020304" pitchFamily="18" charset="0"/>
                <a:cs typeface="Times New Roman" panose="02020603050405020304" pitchFamily="18" charset="0"/>
              </a:rPr>
              <a:t> Chakraborty, </a:t>
            </a:r>
            <a:r>
              <a:rPr lang="en-IN" sz="1600" dirty="0" err="1">
                <a:solidFill>
                  <a:srgbClr val="000000"/>
                </a:solidFill>
                <a:effectLst/>
                <a:ea typeface="Times New Roman" panose="02020603050405020304" pitchFamily="18" charset="0"/>
                <a:cs typeface="Times New Roman" panose="02020603050405020304" pitchFamily="18" charset="0"/>
              </a:rPr>
              <a:t>Punyajoy</a:t>
            </a:r>
            <a:r>
              <a:rPr lang="en-IN" sz="1600" dirty="0">
                <a:solidFill>
                  <a:srgbClr val="000000"/>
                </a:solidFill>
                <a:effectLst/>
                <a:ea typeface="Times New Roman" panose="02020603050405020304" pitchFamily="18" charset="0"/>
                <a:cs typeface="Times New Roman" panose="02020603050405020304" pitchFamily="18" charset="0"/>
              </a:rPr>
              <a:t> </a:t>
            </a:r>
            <a:r>
              <a:rPr lang="en-IN" sz="1600" dirty="0" err="1">
                <a:solidFill>
                  <a:srgbClr val="000000"/>
                </a:solidFill>
                <a:effectLst/>
                <a:ea typeface="Times New Roman" panose="02020603050405020304" pitchFamily="18" charset="0"/>
                <a:cs typeface="Times New Roman" panose="02020603050405020304" pitchFamily="18" charset="0"/>
              </a:rPr>
              <a:t>Saha</a:t>
            </a:r>
            <a:r>
              <a:rPr lang="en-IN" sz="1600" dirty="0">
                <a:solidFill>
                  <a:srgbClr val="000000"/>
                </a:solidFill>
                <a:effectLst/>
                <a:ea typeface="Times New Roman" panose="02020603050405020304" pitchFamily="18" charset="0"/>
                <a:cs typeface="Times New Roman" panose="02020603050405020304" pitchFamily="18" charset="0"/>
              </a:rPr>
              <a:t>, </a:t>
            </a:r>
            <a:r>
              <a:rPr lang="en-IN" sz="1600" dirty="0" err="1">
                <a:solidFill>
                  <a:srgbClr val="000000"/>
                </a:solidFill>
                <a:effectLst/>
                <a:ea typeface="Times New Roman" panose="02020603050405020304" pitchFamily="18" charset="0"/>
                <a:cs typeface="Times New Roman" panose="02020603050405020304" pitchFamily="18" charset="0"/>
              </a:rPr>
              <a:t>Animesh</a:t>
            </a:r>
            <a:r>
              <a:rPr lang="en-IN" sz="1600" dirty="0">
                <a:solidFill>
                  <a:srgbClr val="000000"/>
                </a:solidFill>
                <a:effectLst/>
                <a:ea typeface="Times New Roman" panose="02020603050405020304" pitchFamily="18" charset="0"/>
                <a:cs typeface="Times New Roman" panose="02020603050405020304" pitchFamily="18" charset="0"/>
              </a:rPr>
              <a:t>	Mukherjee:Hate-Alert@DravidianLangTech-EACL2021: Ensembling strategies for Transformer-based Offensive language Detection</a:t>
            </a:r>
            <a:endParaRPr lang="en-IN" sz="1600" dirty="0">
              <a:effectLst/>
              <a:ea typeface="Calibri" panose="020F0502020204030204" pitchFamily="34" charset="0"/>
              <a:cs typeface="Times New Roman" panose="02020603050405020304" pitchFamily="18" charset="0"/>
            </a:endParaRPr>
          </a:p>
          <a:p>
            <a:pPr indent="457200">
              <a:lnSpc>
                <a:spcPct val="107000"/>
              </a:lnSpc>
              <a:spcAft>
                <a:spcPts val="800"/>
              </a:spcAft>
            </a:pPr>
            <a:r>
              <a:rPr lang="en-IN" sz="1800" dirty="0">
                <a:effectLst/>
                <a:latin typeface="NimbusRomNo9L-Medi"/>
                <a:ea typeface="Calibri" panose="020F0502020204030204" pitchFamily="34" charset="0"/>
                <a:cs typeface="NimbusRomNo9L-Medi"/>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48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4FE5-A1D2-410E-941B-4CA8E7718885}"/>
              </a:ext>
            </a:extLst>
          </p:cNvPr>
          <p:cNvSpPr>
            <a:spLocks noGrp="1"/>
          </p:cNvSpPr>
          <p:nvPr>
            <p:ph type="title"/>
          </p:nvPr>
        </p:nvSpPr>
        <p:spPr/>
        <p:txBody>
          <a:bodyPr/>
          <a:lstStyle/>
          <a:p>
            <a:r>
              <a:rPr lang="en-IN" b="1" dirty="0"/>
              <a:t>OVERALL OBJECTIVE</a:t>
            </a:r>
          </a:p>
        </p:txBody>
      </p:sp>
      <p:sp>
        <p:nvSpPr>
          <p:cNvPr id="3" name="Content Placeholder 2">
            <a:extLst>
              <a:ext uri="{FF2B5EF4-FFF2-40B4-BE49-F238E27FC236}">
                <a16:creationId xmlns:a16="http://schemas.microsoft.com/office/drawing/2014/main" id="{34ADACD1-B66F-4986-BA86-6904D69C6525}"/>
              </a:ext>
            </a:extLst>
          </p:cNvPr>
          <p:cNvSpPr>
            <a:spLocks noGrp="1"/>
          </p:cNvSpPr>
          <p:nvPr>
            <p:ph idx="1"/>
          </p:nvPr>
        </p:nvSpPr>
        <p:spPr>
          <a:xfrm>
            <a:off x="1024128" y="2293620"/>
            <a:ext cx="9720071" cy="4023360"/>
          </a:xfrm>
        </p:spPr>
        <p:txBody>
          <a:bodyPr/>
          <a:lstStyle/>
          <a:p>
            <a:pPr algn="just"/>
            <a:r>
              <a:rPr lang="en-IN" dirty="0"/>
              <a:t>The main objective is to identify the offensive content in Tamil posted on social media platforms, YouTube comments and so on.</a:t>
            </a:r>
          </a:p>
          <a:p>
            <a:pPr algn="just"/>
            <a:endParaRPr lang="en-IN" dirty="0"/>
          </a:p>
          <a:p>
            <a:pPr algn="just"/>
            <a:r>
              <a:rPr lang="en-IN" dirty="0"/>
              <a:t>Use multilingual transformer models which performs cross-lingual transfer learning to identify </a:t>
            </a:r>
            <a:r>
              <a:rPr lang="en-US" dirty="0"/>
              <a:t>offensive language of code-mixed text in Tamil language.</a:t>
            </a:r>
          </a:p>
          <a:p>
            <a:pPr algn="just"/>
            <a:endParaRPr lang="en-US" dirty="0"/>
          </a:p>
          <a:p>
            <a:pPr algn="just"/>
            <a:r>
              <a:rPr lang="en-US" dirty="0">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We use sparse attention mechanism to increase the performance of the transformer models and ensemble of transformer models to give the final optimized model. </a:t>
            </a:r>
            <a:endParaRPr lang="en-IN" dirty="0">
              <a:effectLst/>
              <a:latin typeface="Tw Cen MT" panose="020B0602020104020603" pitchFamily="34"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4789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1E37-0BF5-47E5-A6D9-ED2862CE0088}"/>
              </a:ext>
            </a:extLst>
          </p:cNvPr>
          <p:cNvSpPr>
            <a:spLocks noGrp="1"/>
          </p:cNvSpPr>
          <p:nvPr>
            <p:ph type="title"/>
          </p:nvPr>
        </p:nvSpPr>
        <p:spPr>
          <a:xfrm>
            <a:off x="992204" y="669925"/>
            <a:ext cx="10515600" cy="1325563"/>
          </a:xfrm>
        </p:spPr>
        <p:txBody>
          <a:bodyPr/>
          <a:lstStyle/>
          <a:p>
            <a:r>
              <a:rPr lang="en-IN" b="1" dirty="0"/>
              <a:t>LITERATURE SURVEY</a:t>
            </a:r>
          </a:p>
        </p:txBody>
      </p:sp>
      <p:graphicFrame>
        <p:nvGraphicFramePr>
          <p:cNvPr id="4" name="Content Placeholder 3">
            <a:extLst>
              <a:ext uri="{FF2B5EF4-FFF2-40B4-BE49-F238E27FC236}">
                <a16:creationId xmlns:a16="http://schemas.microsoft.com/office/drawing/2014/main" id="{A3AFF201-05DF-42A4-9F20-01E3151FF7A7}"/>
              </a:ext>
            </a:extLst>
          </p:cNvPr>
          <p:cNvGraphicFramePr>
            <a:graphicFrameLocks noGrp="1"/>
          </p:cNvGraphicFramePr>
          <p:nvPr>
            <p:ph idx="1"/>
            <p:extLst>
              <p:ext uri="{D42A27DB-BD31-4B8C-83A1-F6EECF244321}">
                <p14:modId xmlns:p14="http://schemas.microsoft.com/office/powerpoint/2010/main" val="2444283492"/>
              </p:ext>
            </p:extLst>
          </p:nvPr>
        </p:nvGraphicFramePr>
        <p:xfrm>
          <a:off x="761198" y="1995488"/>
          <a:ext cx="10125375" cy="4394200"/>
        </p:xfrm>
        <a:graphic>
          <a:graphicData uri="http://schemas.openxmlformats.org/drawingml/2006/table">
            <a:tbl>
              <a:tblPr firstRow="1" bandRow="1">
                <a:tableStyleId>{5C22544A-7EE6-4342-B048-85BDC9FD1C3A}</a:tableStyleId>
              </a:tblPr>
              <a:tblGrid>
                <a:gridCol w="821910">
                  <a:extLst>
                    <a:ext uri="{9D8B030D-6E8A-4147-A177-3AD203B41FA5}">
                      <a16:colId xmlns:a16="http://schemas.microsoft.com/office/drawing/2014/main" val="1709610920"/>
                    </a:ext>
                  </a:extLst>
                </a:gridCol>
                <a:gridCol w="3809715">
                  <a:extLst>
                    <a:ext uri="{9D8B030D-6E8A-4147-A177-3AD203B41FA5}">
                      <a16:colId xmlns:a16="http://schemas.microsoft.com/office/drawing/2014/main" val="1389751972"/>
                    </a:ext>
                  </a:extLst>
                </a:gridCol>
                <a:gridCol w="2962406">
                  <a:extLst>
                    <a:ext uri="{9D8B030D-6E8A-4147-A177-3AD203B41FA5}">
                      <a16:colId xmlns:a16="http://schemas.microsoft.com/office/drawing/2014/main" val="2522859814"/>
                    </a:ext>
                  </a:extLst>
                </a:gridCol>
                <a:gridCol w="2531344">
                  <a:extLst>
                    <a:ext uri="{9D8B030D-6E8A-4147-A177-3AD203B41FA5}">
                      <a16:colId xmlns:a16="http://schemas.microsoft.com/office/drawing/2014/main" val="888194512"/>
                    </a:ext>
                  </a:extLst>
                </a:gridCol>
              </a:tblGrid>
              <a:tr h="370840">
                <a:tc>
                  <a:txBody>
                    <a:bodyPr/>
                    <a:lstStyle/>
                    <a:p>
                      <a:pPr algn="just"/>
                      <a:r>
                        <a:rPr lang="en-IN" dirty="0">
                          <a:ln>
                            <a:noFill/>
                          </a:ln>
                          <a:solidFill>
                            <a:schemeClr val="tx1"/>
                          </a:solidFill>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015752"/>
                  </a:ext>
                </a:extLst>
              </a:tr>
              <a:tr h="370840">
                <a:tc>
                  <a:txBody>
                    <a:bodyPr/>
                    <a:lstStyle/>
                    <a:p>
                      <a:pPr algn="just"/>
                      <a:r>
                        <a:rPr lang="en-IN" dirty="0">
                          <a:ln>
                            <a:noFill/>
                          </a:ln>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err="1">
                          <a:ln>
                            <a:noFill/>
                          </a:ln>
                          <a:solidFill>
                            <a:schemeClr val="tx1"/>
                          </a:solidFill>
                        </a:rPr>
                        <a:t>Gaydhani</a:t>
                      </a:r>
                      <a:r>
                        <a:rPr lang="en-US" dirty="0">
                          <a:ln>
                            <a:noFill/>
                          </a:ln>
                          <a:solidFill>
                            <a:schemeClr val="tx1"/>
                          </a:solidFill>
                        </a:rPr>
                        <a:t>, A., </a:t>
                      </a:r>
                      <a:r>
                        <a:rPr lang="en-US" dirty="0" err="1">
                          <a:ln>
                            <a:noFill/>
                          </a:ln>
                          <a:solidFill>
                            <a:schemeClr val="tx1"/>
                          </a:solidFill>
                        </a:rPr>
                        <a:t>Doma</a:t>
                      </a:r>
                      <a:r>
                        <a:rPr lang="en-US" dirty="0">
                          <a:ln>
                            <a:noFill/>
                          </a:ln>
                          <a:solidFill>
                            <a:schemeClr val="tx1"/>
                          </a:solidFill>
                        </a:rPr>
                        <a:t>, V., </a:t>
                      </a:r>
                      <a:r>
                        <a:rPr lang="en-US" dirty="0" err="1">
                          <a:ln>
                            <a:noFill/>
                          </a:ln>
                          <a:solidFill>
                            <a:schemeClr val="tx1"/>
                          </a:solidFill>
                        </a:rPr>
                        <a:t>Kendre</a:t>
                      </a:r>
                      <a:r>
                        <a:rPr lang="en-US" dirty="0">
                          <a:ln>
                            <a:noFill/>
                          </a:ln>
                          <a:solidFill>
                            <a:schemeClr val="tx1"/>
                          </a:solidFill>
                        </a:rPr>
                        <a:t>, S., Bhagwat, L., 2018. Detecting hate speech and offensive language on twitter using machine learning: An n-gram and </a:t>
                      </a:r>
                      <a:r>
                        <a:rPr lang="en-US" dirty="0" err="1">
                          <a:ln>
                            <a:noFill/>
                          </a:ln>
                          <a:solidFill>
                            <a:schemeClr val="tx1"/>
                          </a:solidFill>
                        </a:rPr>
                        <a:t>tfidf</a:t>
                      </a:r>
                      <a:r>
                        <a:rPr lang="en-US" dirty="0">
                          <a:ln>
                            <a:noFill/>
                          </a:ln>
                          <a:solidFill>
                            <a:schemeClr val="tx1"/>
                          </a:solidFill>
                        </a:rPr>
                        <a:t> based approach.</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t>An approach to automatically classify tweets on Twitter into three classes: hateful, offensive and clean.</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i="0" u="none" strike="noStrike" kern="1200" baseline="0" dirty="0">
                          <a:solidFill>
                            <a:schemeClr val="dk1"/>
                          </a:solidFill>
                          <a:latin typeface="+mn-lt"/>
                          <a:ea typeface="+mn-ea"/>
                          <a:cs typeface="+mn-cs"/>
                        </a:rPr>
                        <a:t>Require a well defined</a:t>
                      </a:r>
                    </a:p>
                    <a:p>
                      <a:pPr algn="just"/>
                      <a:r>
                        <a:rPr lang="en-IN" sz="1800" b="0" i="0" u="none" strike="noStrike" kern="1200" baseline="0" dirty="0">
                          <a:solidFill>
                            <a:schemeClr val="dk1"/>
                          </a:solidFill>
                          <a:latin typeface="+mn-lt"/>
                          <a:ea typeface="+mn-ea"/>
                          <a:cs typeface="+mn-cs"/>
                        </a:rPr>
                        <a:t>feature extraction strategy.</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5401256"/>
                  </a:ext>
                </a:extLst>
              </a:tr>
              <a:tr h="370840">
                <a:tc>
                  <a:txBody>
                    <a:bodyPr/>
                    <a:lstStyle/>
                    <a:p>
                      <a:pPr algn="just"/>
                      <a:r>
                        <a:rPr lang="en-IN" dirty="0">
                          <a:ln>
                            <a:noFill/>
                          </a:ln>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i="0" u="none" strike="noStrike" kern="1200" baseline="0" dirty="0">
                          <a:solidFill>
                            <a:schemeClr val="dk1"/>
                          </a:solidFill>
                          <a:latin typeface="+mn-lt"/>
                          <a:ea typeface="+mn-ea"/>
                          <a:cs typeface="+mn-cs"/>
                        </a:rPr>
                        <a:t>Dave, B., Bhat, S., Majumder, P., 2021. </a:t>
                      </a:r>
                      <a:r>
                        <a:rPr lang="en-IN" sz="1800" b="0" i="0" u="none" strike="noStrike" kern="1200" baseline="0" dirty="0" err="1">
                          <a:solidFill>
                            <a:schemeClr val="dk1"/>
                          </a:solidFill>
                          <a:latin typeface="+mn-lt"/>
                          <a:ea typeface="+mn-ea"/>
                          <a:cs typeface="+mn-cs"/>
                        </a:rPr>
                        <a:t>Irnlp_daiict</a:t>
                      </a:r>
                      <a:r>
                        <a:rPr lang="en-IN" sz="1800" b="0" i="0" u="none" strike="noStrike" kern="1200" baseline="0" dirty="0">
                          <a:solidFill>
                            <a:schemeClr val="dk1"/>
                          </a:solidFill>
                          <a:latin typeface="+mn-lt"/>
                          <a:ea typeface="+mn-ea"/>
                          <a:cs typeface="+mn-cs"/>
                        </a:rPr>
                        <a:t> @ dravidianlangtech-eacl2021: offensive language identification in Dravidian languages using TF-IDF char</a:t>
                      </a:r>
                    </a:p>
                    <a:p>
                      <a:pPr algn="just"/>
                      <a:r>
                        <a:rPr lang="en-US" sz="1800" b="0" i="0" u="none" strike="noStrike" kern="1200" baseline="0" dirty="0">
                          <a:solidFill>
                            <a:schemeClr val="dk1"/>
                          </a:solidFill>
                          <a:latin typeface="+mn-lt"/>
                          <a:ea typeface="+mn-ea"/>
                          <a:cs typeface="+mn-cs"/>
                        </a:rPr>
                        <a:t>n-grams and </a:t>
                      </a:r>
                      <a:r>
                        <a:rPr lang="en-US" sz="1800" b="0" i="0" u="none" strike="noStrike" kern="1200" baseline="0" dirty="0" err="1">
                          <a:solidFill>
                            <a:schemeClr val="dk1"/>
                          </a:solidFill>
                          <a:latin typeface="+mn-lt"/>
                          <a:ea typeface="+mn-ea"/>
                          <a:cs typeface="+mn-cs"/>
                        </a:rPr>
                        <a:t>MuRIL</a:t>
                      </a:r>
                      <a:r>
                        <a:rPr lang="en-US" sz="1800" b="0" i="0" u="none" strike="noStrike" kern="1200" baseline="0" dirty="0">
                          <a:solidFill>
                            <a:schemeClr val="dk1"/>
                          </a:solidFill>
                          <a:latin typeface="+mn-lt"/>
                          <a:ea typeface="+mn-ea"/>
                          <a:cs typeface="+mn-cs"/>
                        </a:rPr>
                        <a:t>. In: Proceedings of the First Workshop on Speech and Language Technologies for Dravidian Languages</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b="0" i="0" u="none" strike="noStrike" kern="1200" baseline="0" dirty="0">
                          <a:solidFill>
                            <a:schemeClr val="dk1"/>
                          </a:solidFill>
                          <a:latin typeface="+mn-lt"/>
                          <a:ea typeface="+mn-ea"/>
                          <a:cs typeface="+mn-cs"/>
                        </a:rPr>
                        <a:t>Classified the YouTube comments in Tamil, Malayalam, and Kannada into five classes using LR and linear SVM </a:t>
                      </a:r>
                      <a:r>
                        <a:rPr lang="en-IN" sz="1800" b="0" i="0" u="none" strike="noStrike" kern="1200" baseline="0" dirty="0">
                          <a:solidFill>
                            <a:schemeClr val="dk1"/>
                          </a:solidFill>
                          <a:latin typeface="+mn-lt"/>
                          <a:ea typeface="+mn-ea"/>
                          <a:cs typeface="+mn-cs"/>
                        </a:rPr>
                        <a:t>models.</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It uses traditional ML classifiers which works best in English alone.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0226361"/>
                  </a:ext>
                </a:extLst>
              </a:tr>
            </a:tbl>
          </a:graphicData>
        </a:graphic>
      </p:graphicFrame>
    </p:spTree>
    <p:extLst>
      <p:ext uri="{BB962C8B-B14F-4D97-AF65-F5344CB8AC3E}">
        <p14:creationId xmlns:p14="http://schemas.microsoft.com/office/powerpoint/2010/main" val="219002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031DCC1-C69A-49CA-8156-D3FA751DC8CA}"/>
              </a:ext>
            </a:extLst>
          </p:cNvPr>
          <p:cNvGraphicFramePr>
            <a:graphicFrameLocks noGrp="1"/>
          </p:cNvGraphicFramePr>
          <p:nvPr>
            <p:ph idx="1"/>
            <p:extLst>
              <p:ext uri="{D42A27DB-BD31-4B8C-83A1-F6EECF244321}">
                <p14:modId xmlns:p14="http://schemas.microsoft.com/office/powerpoint/2010/main" val="3002277751"/>
              </p:ext>
            </p:extLst>
          </p:nvPr>
        </p:nvGraphicFramePr>
        <p:xfrm>
          <a:off x="761198" y="1995488"/>
          <a:ext cx="10182727" cy="4668520"/>
        </p:xfrm>
        <a:graphic>
          <a:graphicData uri="http://schemas.openxmlformats.org/drawingml/2006/table">
            <a:tbl>
              <a:tblPr firstRow="1" bandRow="1">
                <a:tableStyleId>{5C22544A-7EE6-4342-B048-85BDC9FD1C3A}</a:tableStyleId>
              </a:tblPr>
              <a:tblGrid>
                <a:gridCol w="830114">
                  <a:extLst>
                    <a:ext uri="{9D8B030D-6E8A-4147-A177-3AD203B41FA5}">
                      <a16:colId xmlns:a16="http://schemas.microsoft.com/office/drawing/2014/main" val="318106549"/>
                    </a:ext>
                  </a:extLst>
                </a:gridCol>
                <a:gridCol w="4261249">
                  <a:extLst>
                    <a:ext uri="{9D8B030D-6E8A-4147-A177-3AD203B41FA5}">
                      <a16:colId xmlns:a16="http://schemas.microsoft.com/office/drawing/2014/main" val="1131641002"/>
                    </a:ext>
                  </a:extLst>
                </a:gridCol>
                <a:gridCol w="2545682">
                  <a:extLst>
                    <a:ext uri="{9D8B030D-6E8A-4147-A177-3AD203B41FA5}">
                      <a16:colId xmlns:a16="http://schemas.microsoft.com/office/drawing/2014/main" val="4189854967"/>
                    </a:ext>
                  </a:extLst>
                </a:gridCol>
                <a:gridCol w="2545682">
                  <a:extLst>
                    <a:ext uri="{9D8B030D-6E8A-4147-A177-3AD203B41FA5}">
                      <a16:colId xmlns:a16="http://schemas.microsoft.com/office/drawing/2014/main" val="4249578583"/>
                    </a:ext>
                  </a:extLst>
                </a:gridCol>
              </a:tblGrid>
              <a:tr h="370840">
                <a:tc>
                  <a:txBody>
                    <a:bodyPr/>
                    <a:lstStyle/>
                    <a:p>
                      <a:pPr algn="just"/>
                      <a:r>
                        <a:rPr lang="en-IN" dirty="0">
                          <a:ln>
                            <a:noFill/>
                          </a:ln>
                          <a:solidFill>
                            <a:schemeClr val="tx1"/>
                          </a:solidFill>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7549327"/>
                  </a:ext>
                </a:extLst>
              </a:tr>
              <a:tr h="370840">
                <a:tc>
                  <a:txBody>
                    <a:bodyPr/>
                    <a:lstStyle/>
                    <a:p>
                      <a:pPr algn="just"/>
                      <a:r>
                        <a:rPr lang="en-IN" dirty="0">
                          <a:ln>
                            <a:noFill/>
                          </a:ln>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err="1">
                          <a:ln>
                            <a:noFill/>
                          </a:ln>
                          <a:solidFill>
                            <a:schemeClr val="tx1"/>
                          </a:solidFill>
                        </a:rPr>
                        <a:t>Dowlagar</a:t>
                      </a:r>
                      <a:r>
                        <a:rPr lang="en-US" dirty="0">
                          <a:ln>
                            <a:noFill/>
                          </a:ln>
                          <a:solidFill>
                            <a:schemeClr val="tx1"/>
                          </a:solidFill>
                        </a:rPr>
                        <a:t>, S., </a:t>
                      </a:r>
                      <a:r>
                        <a:rPr lang="en-US" dirty="0" err="1">
                          <a:ln>
                            <a:noFill/>
                          </a:ln>
                          <a:solidFill>
                            <a:schemeClr val="tx1"/>
                          </a:solidFill>
                        </a:rPr>
                        <a:t>Mamidi</a:t>
                      </a:r>
                      <a:r>
                        <a:rPr lang="en-US" dirty="0">
                          <a:ln>
                            <a:noFill/>
                          </a:ln>
                          <a:solidFill>
                            <a:schemeClr val="tx1"/>
                          </a:solidFill>
                        </a:rPr>
                        <a:t>, R., 2021. </a:t>
                      </a:r>
                      <a:r>
                        <a:rPr lang="en-US" dirty="0" err="1">
                          <a:ln>
                            <a:noFill/>
                          </a:ln>
                          <a:solidFill>
                            <a:schemeClr val="tx1"/>
                          </a:solidFill>
                        </a:rPr>
                        <a:t>Hasocone</a:t>
                      </a:r>
                      <a:r>
                        <a:rPr lang="en-US" dirty="0">
                          <a:ln>
                            <a:noFill/>
                          </a:ln>
                          <a:solidFill>
                            <a:schemeClr val="tx1"/>
                          </a:solidFill>
                        </a:rPr>
                        <a:t>@ fire-hasoc2020: Using BERT and multilingual BERT models for hate speech detection.</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ln>
                            <a:noFill/>
                          </a:ln>
                          <a:solidFill>
                            <a:schemeClr val="tx1"/>
                          </a:solidFill>
                        </a:rPr>
                        <a:t>An approach to automatically classify hate speech and offensive content.</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Number of parameters to train is very large.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64190"/>
                  </a:ext>
                </a:extLst>
              </a:tr>
              <a:tr h="370840">
                <a:tc>
                  <a:txBody>
                    <a:bodyPr/>
                    <a:lstStyle/>
                    <a:p>
                      <a:pPr algn="just"/>
                      <a:r>
                        <a:rPr lang="en-IN" dirty="0">
                          <a:ln>
                            <a:noFill/>
                          </a:ln>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i="0" u="none" strike="noStrike" kern="1200" baseline="0" dirty="0" err="1">
                          <a:solidFill>
                            <a:schemeClr val="dk1"/>
                          </a:solidFill>
                          <a:latin typeface="+mn-lt"/>
                          <a:ea typeface="+mn-ea"/>
                          <a:cs typeface="+mn-cs"/>
                        </a:rPr>
                        <a:t>Priyadharshini</a:t>
                      </a:r>
                      <a:r>
                        <a:rPr lang="en-IN" sz="1800" b="0" i="0" u="none" strike="noStrike" kern="1200" baseline="0" dirty="0">
                          <a:solidFill>
                            <a:schemeClr val="dk1"/>
                          </a:solidFill>
                          <a:latin typeface="+mn-lt"/>
                          <a:ea typeface="+mn-ea"/>
                          <a:cs typeface="+mn-cs"/>
                        </a:rPr>
                        <a:t>, R., </a:t>
                      </a:r>
                      <a:r>
                        <a:rPr lang="en-IN" sz="1800" b="0" i="0" u="none" strike="noStrike" kern="1200" baseline="0" dirty="0" err="1">
                          <a:solidFill>
                            <a:schemeClr val="dk1"/>
                          </a:solidFill>
                          <a:latin typeface="+mn-lt"/>
                          <a:ea typeface="+mn-ea"/>
                          <a:cs typeface="+mn-cs"/>
                        </a:rPr>
                        <a:t>Chakravarthi</a:t>
                      </a:r>
                      <a:r>
                        <a:rPr lang="en-IN" sz="1800" b="0" i="0" u="none" strike="noStrike" kern="1200" baseline="0" dirty="0">
                          <a:solidFill>
                            <a:schemeClr val="dk1"/>
                          </a:solidFill>
                          <a:latin typeface="+mn-lt"/>
                          <a:ea typeface="+mn-ea"/>
                          <a:cs typeface="+mn-cs"/>
                        </a:rPr>
                        <a:t>, B.R., </a:t>
                      </a:r>
                      <a:r>
                        <a:rPr lang="en-IN" sz="1800" b="0" i="0" u="none" strike="noStrike" kern="1200" baseline="0" dirty="0" err="1">
                          <a:solidFill>
                            <a:schemeClr val="dk1"/>
                          </a:solidFill>
                          <a:latin typeface="+mn-lt"/>
                          <a:ea typeface="+mn-ea"/>
                          <a:cs typeface="+mn-cs"/>
                        </a:rPr>
                        <a:t>Chinnaudayar</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Navaneethakrishnan</a:t>
                      </a:r>
                      <a:r>
                        <a:rPr lang="en-IN" sz="1800" b="0" i="0" u="none" strike="noStrike" kern="1200" baseline="0" dirty="0">
                          <a:solidFill>
                            <a:schemeClr val="dk1"/>
                          </a:solidFill>
                          <a:latin typeface="+mn-lt"/>
                          <a:ea typeface="+mn-ea"/>
                          <a:cs typeface="+mn-cs"/>
                        </a:rPr>
                        <a:t>, S., </a:t>
                      </a:r>
                      <a:r>
                        <a:rPr lang="en-IN" sz="1800" b="0" i="0" u="none" strike="noStrike" kern="1200" baseline="0" dirty="0" err="1">
                          <a:solidFill>
                            <a:schemeClr val="dk1"/>
                          </a:solidFill>
                          <a:latin typeface="+mn-lt"/>
                          <a:ea typeface="+mn-ea"/>
                          <a:cs typeface="+mn-cs"/>
                        </a:rPr>
                        <a:t>Durairaj</a:t>
                      </a:r>
                      <a:r>
                        <a:rPr lang="en-IN" sz="1800" b="0" i="0" u="none" strike="noStrike" kern="1200" baseline="0" dirty="0">
                          <a:solidFill>
                            <a:schemeClr val="dk1"/>
                          </a:solidFill>
                          <a:latin typeface="+mn-lt"/>
                          <a:ea typeface="+mn-ea"/>
                          <a:cs typeface="+mn-cs"/>
                        </a:rPr>
                        <a:t>, T., Subramanian, M., </a:t>
                      </a:r>
                      <a:r>
                        <a:rPr lang="en-IN" sz="1800" b="0" i="0" u="none" strike="noStrike" kern="1200" baseline="0" dirty="0" err="1">
                          <a:solidFill>
                            <a:schemeClr val="dk1"/>
                          </a:solidFill>
                          <a:latin typeface="+mn-lt"/>
                          <a:ea typeface="+mn-ea"/>
                          <a:cs typeface="+mn-cs"/>
                        </a:rPr>
                        <a:t>Shanmugavadivel</a:t>
                      </a:r>
                      <a:r>
                        <a:rPr lang="en-IN" sz="1800" b="0" i="0" u="none" strike="noStrike" kern="1200" baseline="0" dirty="0">
                          <a:solidFill>
                            <a:schemeClr val="dk1"/>
                          </a:solidFill>
                          <a:latin typeface="+mn-lt"/>
                          <a:ea typeface="+mn-ea"/>
                          <a:cs typeface="+mn-cs"/>
                        </a:rPr>
                        <a:t>, K., U Hegde, S., </a:t>
                      </a:r>
                      <a:r>
                        <a:rPr lang="en-IN" sz="1800" b="0" i="0" u="none" strike="noStrike" kern="1200" baseline="0" dirty="0" err="1">
                          <a:solidFill>
                            <a:schemeClr val="dk1"/>
                          </a:solidFill>
                          <a:latin typeface="+mn-lt"/>
                          <a:ea typeface="+mn-ea"/>
                          <a:cs typeface="+mn-cs"/>
                        </a:rPr>
                        <a:t>Kumaresan</a:t>
                      </a:r>
                      <a:r>
                        <a:rPr lang="en-IN" sz="1800" b="0" i="0" u="none" strike="noStrike" kern="1200" baseline="0" dirty="0">
                          <a:solidFill>
                            <a:schemeClr val="dk1"/>
                          </a:solidFill>
                          <a:latin typeface="+mn-lt"/>
                          <a:ea typeface="+mn-ea"/>
                          <a:cs typeface="+mn-cs"/>
                        </a:rPr>
                        <a:t>, P.K.,</a:t>
                      </a:r>
                    </a:p>
                    <a:p>
                      <a:pPr algn="just"/>
                      <a:r>
                        <a:rPr lang="en-US" sz="1800" b="0" i="0" u="none" strike="noStrike" kern="1200" baseline="0" dirty="0">
                          <a:solidFill>
                            <a:schemeClr val="dk1"/>
                          </a:solidFill>
                          <a:latin typeface="+mn-lt"/>
                          <a:ea typeface="+mn-ea"/>
                          <a:cs typeface="+mn-cs"/>
                        </a:rPr>
                        <a:t>2022. Findings of the shared task on abusive comment detection in </a:t>
                      </a:r>
                      <a:r>
                        <a:rPr lang="en-US" sz="1800" b="0" i="0" u="none" strike="noStrike" kern="1200" baseline="0" dirty="0" err="1">
                          <a:solidFill>
                            <a:schemeClr val="dk1"/>
                          </a:solidFill>
                          <a:latin typeface="+mn-lt"/>
                          <a:ea typeface="+mn-ea"/>
                          <a:cs typeface="+mn-cs"/>
                        </a:rPr>
                        <a:t>tamil</a:t>
                      </a:r>
                      <a:r>
                        <a:rPr lang="en-US" sz="1800" b="0" i="0" u="none" strike="noStrike" kern="1200" baseline="0" dirty="0">
                          <a:solidFill>
                            <a:schemeClr val="dk1"/>
                          </a:solidFill>
                          <a:latin typeface="+mn-lt"/>
                          <a:ea typeface="+mn-ea"/>
                          <a:cs typeface="+mn-cs"/>
                        </a:rPr>
                        <a:t>. In: Proceedings of the Second Workshop on Speech and Language Technologies</a:t>
                      </a:r>
                    </a:p>
                    <a:p>
                      <a:pPr algn="just"/>
                      <a:r>
                        <a:rPr lang="en-US" sz="1800" b="0" i="0" u="none" strike="noStrike" kern="1200" baseline="0" dirty="0">
                          <a:solidFill>
                            <a:schemeClr val="dk1"/>
                          </a:solidFill>
                          <a:latin typeface="+mn-lt"/>
                          <a:ea typeface="+mn-ea"/>
                          <a:cs typeface="+mn-cs"/>
                        </a:rPr>
                        <a:t>for Dravidian Languages. Association for Computational Linguistics.</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kern="1200" dirty="0">
                          <a:solidFill>
                            <a:schemeClr val="dk1"/>
                          </a:solidFill>
                          <a:effectLst/>
                          <a:latin typeface="+mn-lt"/>
                          <a:ea typeface="+mn-ea"/>
                          <a:cs typeface="+mn-cs"/>
                        </a:rPr>
                        <a:t>A comment/post-level classification task. Given a YouTube comment, the systems submitted by the participants should classify it as</a:t>
                      </a:r>
                      <a:br>
                        <a:rPr lang="en-US" dirty="0"/>
                      </a:br>
                      <a:r>
                        <a:rPr lang="en-US" sz="1800" kern="1200" dirty="0">
                          <a:solidFill>
                            <a:schemeClr val="dk1"/>
                          </a:solidFill>
                          <a:effectLst/>
                          <a:latin typeface="+mn-lt"/>
                          <a:ea typeface="+mn-ea"/>
                          <a:cs typeface="+mn-cs"/>
                        </a:rPr>
                        <a:t>abusive categories.</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Fail to classify the sentences whenever the sentences contain only the English transliterated words</a:t>
                      </a:r>
                      <a:endParaRPr lang="en-IN" dirty="0">
                        <a:ln>
                          <a:noFill/>
                        </a:ln>
                        <a:solidFill>
                          <a:schemeClr val="tx1"/>
                        </a:solidFill>
                      </a:endParaRPr>
                    </a:p>
                    <a:p>
                      <a:pPr algn="just"/>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466655"/>
                  </a:ext>
                </a:extLst>
              </a:tr>
            </a:tbl>
          </a:graphicData>
        </a:graphic>
      </p:graphicFrame>
      <p:sp>
        <p:nvSpPr>
          <p:cNvPr id="2" name="Title 1">
            <a:extLst>
              <a:ext uri="{FF2B5EF4-FFF2-40B4-BE49-F238E27FC236}">
                <a16:creationId xmlns:a16="http://schemas.microsoft.com/office/drawing/2014/main" id="{948EF97F-D186-8BE1-96C0-037146AB8125}"/>
              </a:ext>
            </a:extLst>
          </p:cNvPr>
          <p:cNvSpPr>
            <a:spLocks noGrp="1"/>
          </p:cNvSpPr>
          <p:nvPr>
            <p:ph type="title"/>
          </p:nvPr>
        </p:nvSpPr>
        <p:spPr>
          <a:xfrm>
            <a:off x="1001829" y="669925"/>
            <a:ext cx="10515600" cy="1325563"/>
          </a:xfrm>
        </p:spPr>
        <p:txBody>
          <a:bodyPr/>
          <a:lstStyle/>
          <a:p>
            <a:r>
              <a:rPr lang="en-IN" b="1" dirty="0"/>
              <a:t>LITERATURE SURVEY</a:t>
            </a:r>
          </a:p>
        </p:txBody>
      </p:sp>
    </p:spTree>
    <p:extLst>
      <p:ext uri="{BB962C8B-B14F-4D97-AF65-F5344CB8AC3E}">
        <p14:creationId xmlns:p14="http://schemas.microsoft.com/office/powerpoint/2010/main" val="140570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8810-DED4-5849-549F-1AFB123F8799}"/>
              </a:ext>
            </a:extLst>
          </p:cNvPr>
          <p:cNvSpPr>
            <a:spLocks noGrp="1"/>
          </p:cNvSpPr>
          <p:nvPr>
            <p:ph type="title"/>
          </p:nvPr>
        </p:nvSpPr>
        <p:spPr/>
        <p:txBody>
          <a:bodyPr/>
          <a:lstStyle/>
          <a:p>
            <a:r>
              <a:rPr lang="en-IN" b="1" dirty="0"/>
              <a:t>LITERATURE SURVEY</a:t>
            </a:r>
            <a:endParaRPr lang="en-IN" dirty="0"/>
          </a:p>
        </p:txBody>
      </p:sp>
      <p:graphicFrame>
        <p:nvGraphicFramePr>
          <p:cNvPr id="5" name="Content Placeholder 3">
            <a:extLst>
              <a:ext uri="{FF2B5EF4-FFF2-40B4-BE49-F238E27FC236}">
                <a16:creationId xmlns:a16="http://schemas.microsoft.com/office/drawing/2014/main" id="{46BE76A7-460D-2ED0-641C-6FD9874C2935}"/>
              </a:ext>
            </a:extLst>
          </p:cNvPr>
          <p:cNvGraphicFramePr>
            <a:graphicFrameLocks noGrp="1"/>
          </p:cNvGraphicFramePr>
          <p:nvPr>
            <p:ph idx="1"/>
            <p:extLst>
              <p:ext uri="{D42A27DB-BD31-4B8C-83A1-F6EECF244321}">
                <p14:modId xmlns:p14="http://schemas.microsoft.com/office/powerpoint/2010/main" val="4051867116"/>
              </p:ext>
            </p:extLst>
          </p:nvPr>
        </p:nvGraphicFramePr>
        <p:xfrm>
          <a:off x="789672" y="2084832"/>
          <a:ext cx="9954527" cy="3845560"/>
        </p:xfrm>
        <a:graphic>
          <a:graphicData uri="http://schemas.openxmlformats.org/drawingml/2006/table">
            <a:tbl>
              <a:tblPr firstRow="1" bandRow="1">
                <a:tableStyleId>{5C22544A-7EE6-4342-B048-85BDC9FD1C3A}</a:tableStyleId>
              </a:tblPr>
              <a:tblGrid>
                <a:gridCol w="808042">
                  <a:extLst>
                    <a:ext uri="{9D8B030D-6E8A-4147-A177-3AD203B41FA5}">
                      <a16:colId xmlns:a16="http://schemas.microsoft.com/office/drawing/2014/main" val="1709610920"/>
                    </a:ext>
                  </a:extLst>
                </a:gridCol>
                <a:gridCol w="3745433">
                  <a:extLst>
                    <a:ext uri="{9D8B030D-6E8A-4147-A177-3AD203B41FA5}">
                      <a16:colId xmlns:a16="http://schemas.microsoft.com/office/drawing/2014/main" val="1389751972"/>
                    </a:ext>
                  </a:extLst>
                </a:gridCol>
                <a:gridCol w="2912420">
                  <a:extLst>
                    <a:ext uri="{9D8B030D-6E8A-4147-A177-3AD203B41FA5}">
                      <a16:colId xmlns:a16="http://schemas.microsoft.com/office/drawing/2014/main" val="2522859814"/>
                    </a:ext>
                  </a:extLst>
                </a:gridCol>
                <a:gridCol w="2488632">
                  <a:extLst>
                    <a:ext uri="{9D8B030D-6E8A-4147-A177-3AD203B41FA5}">
                      <a16:colId xmlns:a16="http://schemas.microsoft.com/office/drawing/2014/main" val="888194512"/>
                    </a:ext>
                  </a:extLst>
                </a:gridCol>
              </a:tblGrid>
              <a:tr h="370840">
                <a:tc>
                  <a:txBody>
                    <a:bodyPr/>
                    <a:lstStyle/>
                    <a:p>
                      <a:pPr algn="just"/>
                      <a:r>
                        <a:rPr lang="en-IN" dirty="0">
                          <a:ln>
                            <a:noFill/>
                          </a:ln>
                          <a:solidFill>
                            <a:schemeClr val="tx1"/>
                          </a:solidFill>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015752"/>
                  </a:ext>
                </a:extLst>
              </a:tr>
              <a:tr h="370840">
                <a:tc>
                  <a:txBody>
                    <a:bodyPr/>
                    <a:lstStyle/>
                    <a:p>
                      <a:pPr algn="just"/>
                      <a:r>
                        <a:rPr lang="en-IN" dirty="0">
                          <a:ln>
                            <a:noFill/>
                          </a:ln>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err="1">
                          <a:ln>
                            <a:noFill/>
                          </a:ln>
                          <a:solidFill>
                            <a:schemeClr val="tx1"/>
                          </a:solidFill>
                        </a:rPr>
                        <a:t>Nayel</a:t>
                      </a:r>
                      <a:r>
                        <a:rPr lang="en-US" dirty="0">
                          <a:ln>
                            <a:noFill/>
                          </a:ln>
                          <a:solidFill>
                            <a:schemeClr val="tx1"/>
                          </a:solidFill>
                        </a:rPr>
                        <a:t>, H.A., </a:t>
                      </a:r>
                      <a:r>
                        <a:rPr lang="en-US" dirty="0" err="1">
                          <a:ln>
                            <a:noFill/>
                          </a:ln>
                          <a:solidFill>
                            <a:schemeClr val="tx1"/>
                          </a:solidFill>
                        </a:rPr>
                        <a:t>Shashirekha</a:t>
                      </a:r>
                      <a:r>
                        <a:rPr lang="en-US" dirty="0">
                          <a:ln>
                            <a:noFill/>
                          </a:ln>
                          <a:solidFill>
                            <a:schemeClr val="tx1"/>
                          </a:solidFill>
                        </a:rPr>
                        <a:t>, H., 2019. Deep at HASOC2019: A machine learning framework for hate speech and offensive language detection. In: FIRE (</a:t>
                      </a:r>
                      <a:r>
                        <a:rPr lang="en-US" dirty="0" err="1">
                          <a:ln>
                            <a:noFill/>
                          </a:ln>
                          <a:solidFill>
                            <a:schemeClr val="tx1"/>
                          </a:solidFill>
                        </a:rPr>
                        <a:t>WorkingNotes</a:t>
                      </a:r>
                      <a:r>
                        <a:rPr lang="en-US" dirty="0">
                          <a:ln>
                            <a:noFill/>
                          </a:ln>
                          <a:solidFill>
                            <a:schemeClr val="tx1"/>
                          </a:solidFill>
                        </a:rPr>
                        <a:t>). pp. 336–343.</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ln>
                            <a:noFill/>
                          </a:ln>
                          <a:solidFill>
                            <a:schemeClr val="tx1"/>
                          </a:solidFill>
                        </a:rPr>
                        <a:t>Hate Speech and Offensive Content Identification for three languages namely, English, Germany and Hindi.</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ln>
                            <a:noFill/>
                          </a:ln>
                          <a:solidFill>
                            <a:schemeClr val="tx1"/>
                          </a:solidFill>
                        </a:rPr>
                        <a:t>uses less effective ML models and it is not developed for low resourced languages like </a:t>
                      </a:r>
                      <a:r>
                        <a:rPr lang="en-US" dirty="0" err="1">
                          <a:ln>
                            <a:noFill/>
                          </a:ln>
                          <a:solidFill>
                            <a:schemeClr val="tx1"/>
                          </a:solidFill>
                        </a:rPr>
                        <a:t>tamil</a:t>
                      </a:r>
                      <a:r>
                        <a:rPr lang="en-US" dirty="0">
                          <a:ln>
                            <a:noFill/>
                          </a:ln>
                          <a:solidFill>
                            <a:schemeClr val="tx1"/>
                          </a:solidFill>
                        </a:rPr>
                        <a:t>.</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5401256"/>
                  </a:ext>
                </a:extLst>
              </a:tr>
              <a:tr h="370840">
                <a:tc>
                  <a:txBody>
                    <a:bodyPr/>
                    <a:lstStyle/>
                    <a:p>
                      <a:pPr algn="just"/>
                      <a:r>
                        <a:rPr lang="en-IN" dirty="0">
                          <a:ln>
                            <a:noFill/>
                          </a:ln>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dirty="0">
                          <a:ln>
                            <a:noFill/>
                          </a:ln>
                          <a:solidFill>
                            <a:schemeClr val="tx1"/>
                          </a:solidFill>
                        </a:rPr>
                        <a:t>Ayo, F.E., </a:t>
                      </a:r>
                      <a:r>
                        <a:rPr lang="en-IN" dirty="0" err="1">
                          <a:ln>
                            <a:noFill/>
                          </a:ln>
                          <a:solidFill>
                            <a:schemeClr val="tx1"/>
                          </a:solidFill>
                        </a:rPr>
                        <a:t>Folorunso</a:t>
                      </a:r>
                      <a:r>
                        <a:rPr lang="en-IN" dirty="0">
                          <a:ln>
                            <a:noFill/>
                          </a:ln>
                          <a:solidFill>
                            <a:schemeClr val="tx1"/>
                          </a:solidFill>
                        </a:rPr>
                        <a:t>, O., </a:t>
                      </a:r>
                      <a:r>
                        <a:rPr lang="en-IN" dirty="0" err="1">
                          <a:ln>
                            <a:noFill/>
                          </a:ln>
                          <a:solidFill>
                            <a:schemeClr val="tx1"/>
                          </a:solidFill>
                        </a:rPr>
                        <a:t>Ibharalu</a:t>
                      </a:r>
                      <a:r>
                        <a:rPr lang="en-IN" dirty="0">
                          <a:ln>
                            <a:noFill/>
                          </a:ln>
                          <a:solidFill>
                            <a:schemeClr val="tx1"/>
                          </a:solidFill>
                        </a:rPr>
                        <a:t>, F.T., </a:t>
                      </a:r>
                      <a:r>
                        <a:rPr lang="en-IN" dirty="0" err="1">
                          <a:ln>
                            <a:noFill/>
                          </a:ln>
                          <a:solidFill>
                            <a:schemeClr val="tx1"/>
                          </a:solidFill>
                        </a:rPr>
                        <a:t>Osinuga</a:t>
                      </a:r>
                      <a:r>
                        <a:rPr lang="en-IN" dirty="0">
                          <a:ln>
                            <a:noFill/>
                          </a:ln>
                          <a:solidFill>
                            <a:schemeClr val="tx1"/>
                          </a:solidFill>
                        </a:rPr>
                        <a:t>, I.A., 2020. Machine learning techniques for hate speech classification of twitter data: State-of-the-art, </a:t>
                      </a:r>
                      <a:r>
                        <a:rPr lang="en-IN" dirty="0" err="1">
                          <a:ln>
                            <a:noFill/>
                          </a:ln>
                          <a:solidFill>
                            <a:schemeClr val="tx1"/>
                          </a:solidFill>
                        </a:rPr>
                        <a:t>futurechallenges</a:t>
                      </a:r>
                      <a:r>
                        <a:rPr lang="en-IN" dirty="0">
                          <a:ln>
                            <a:noFill/>
                          </a:ln>
                          <a:solidFill>
                            <a:schemeClr val="tx1"/>
                          </a:solidFill>
                        </a:rPr>
                        <a:t> and research directions. </a:t>
                      </a:r>
                      <a:r>
                        <a:rPr lang="en-IN" dirty="0" err="1">
                          <a:ln>
                            <a:noFill/>
                          </a:ln>
                          <a:solidFill>
                            <a:schemeClr val="tx1"/>
                          </a:solidFill>
                        </a:rPr>
                        <a:t>Comput</a:t>
                      </a:r>
                      <a:r>
                        <a:rPr lang="en-IN" dirty="0">
                          <a:ln>
                            <a:noFill/>
                          </a:ln>
                          <a:solidFill>
                            <a:schemeClr val="tx1"/>
                          </a:solidFill>
                        </a:rPr>
                        <a:t>. Sci. Rev. 38, 100311.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An approach to automatically classify tweets on Twitter into three classes: hateful, offensive and clean.</a:t>
                      </a:r>
                      <a:endParaRPr lang="en-IN" dirty="0">
                        <a:ln>
                          <a:noFill/>
                        </a:ln>
                        <a:solidFill>
                          <a:schemeClr val="tx1"/>
                        </a:solidFill>
                      </a:endParaRPr>
                    </a:p>
                    <a:p>
                      <a:pPr algn="just"/>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dirty="0">
                          <a:ln>
                            <a:noFill/>
                          </a:ln>
                          <a:solidFill>
                            <a:schemeClr val="tx1"/>
                          </a:solidFill>
                        </a:rPr>
                        <a:t>issues of generic metadata architecture, scalability, class imbalance data, threshold settings and fragmentation.</a:t>
                      </a:r>
                      <a:endParaRPr lang="en-IN" dirty="0">
                        <a:ln>
                          <a:no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20226361"/>
                  </a:ext>
                </a:extLst>
              </a:tr>
            </a:tbl>
          </a:graphicData>
        </a:graphic>
      </p:graphicFrame>
    </p:spTree>
    <p:extLst>
      <p:ext uri="{BB962C8B-B14F-4D97-AF65-F5344CB8AC3E}">
        <p14:creationId xmlns:p14="http://schemas.microsoft.com/office/powerpoint/2010/main" val="115133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8742-9BBE-4EF3-BC4C-3EA3B6566A54}"/>
              </a:ext>
            </a:extLst>
          </p:cNvPr>
          <p:cNvSpPr>
            <a:spLocks noGrp="1"/>
          </p:cNvSpPr>
          <p:nvPr>
            <p:ph type="title" idx="4294967295"/>
          </p:nvPr>
        </p:nvSpPr>
        <p:spPr>
          <a:xfrm>
            <a:off x="0" y="-15169"/>
            <a:ext cx="10515600" cy="1325563"/>
          </a:xfrm>
        </p:spPr>
        <p:txBody>
          <a:bodyPr/>
          <a:lstStyle/>
          <a:p>
            <a:r>
              <a:rPr lang="en-IN" b="1" dirty="0"/>
              <a:t>	BLOCK DIAGRAM</a:t>
            </a:r>
          </a:p>
        </p:txBody>
      </p:sp>
      <p:pic>
        <p:nvPicPr>
          <p:cNvPr id="4" name="Picture 3">
            <a:extLst>
              <a:ext uri="{FF2B5EF4-FFF2-40B4-BE49-F238E27FC236}">
                <a16:creationId xmlns:a16="http://schemas.microsoft.com/office/drawing/2014/main" id="{C84BE7AA-ADCE-EC26-3657-1916478BFF52}"/>
              </a:ext>
            </a:extLst>
          </p:cNvPr>
          <p:cNvPicPr>
            <a:picLocks noChangeAspect="1"/>
          </p:cNvPicPr>
          <p:nvPr/>
        </p:nvPicPr>
        <p:blipFill>
          <a:blip r:embed="rId2"/>
          <a:stretch>
            <a:fillRect/>
          </a:stretch>
        </p:blipFill>
        <p:spPr>
          <a:xfrm>
            <a:off x="617247" y="285645"/>
            <a:ext cx="234962" cy="723937"/>
          </a:xfrm>
          <a:prstGeom prst="rect">
            <a:avLst/>
          </a:prstGeom>
        </p:spPr>
      </p:pic>
      <p:pic>
        <p:nvPicPr>
          <p:cNvPr id="6" name="Picture 5">
            <a:extLst>
              <a:ext uri="{FF2B5EF4-FFF2-40B4-BE49-F238E27FC236}">
                <a16:creationId xmlns:a16="http://schemas.microsoft.com/office/drawing/2014/main" id="{63D520C9-5C21-433D-92CE-B0F59DED0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6052"/>
            <a:ext cx="12192000" cy="6220616"/>
          </a:xfrm>
          <a:prstGeom prst="rect">
            <a:avLst/>
          </a:prstGeom>
        </p:spPr>
      </p:pic>
    </p:spTree>
    <p:extLst>
      <p:ext uri="{BB962C8B-B14F-4D97-AF65-F5344CB8AC3E}">
        <p14:creationId xmlns:p14="http://schemas.microsoft.com/office/powerpoint/2010/main" val="357758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DDCD-77FD-4344-B9B5-85D4CE17A587}"/>
              </a:ext>
            </a:extLst>
          </p:cNvPr>
          <p:cNvSpPr>
            <a:spLocks noGrp="1"/>
          </p:cNvSpPr>
          <p:nvPr>
            <p:ph type="title"/>
          </p:nvPr>
        </p:nvSpPr>
        <p:spPr/>
        <p:txBody>
          <a:bodyPr/>
          <a:lstStyle/>
          <a:p>
            <a:r>
              <a:rPr lang="en-IN" b="1" dirty="0"/>
              <a:t>LIST OF MODULES</a:t>
            </a:r>
          </a:p>
        </p:txBody>
      </p:sp>
      <p:sp>
        <p:nvSpPr>
          <p:cNvPr id="3" name="Content Placeholder 2">
            <a:extLst>
              <a:ext uri="{FF2B5EF4-FFF2-40B4-BE49-F238E27FC236}">
                <a16:creationId xmlns:a16="http://schemas.microsoft.com/office/drawing/2014/main" id="{5C3507CC-FB9F-4BE5-9FD9-89782EAFAE6D}"/>
              </a:ext>
            </a:extLst>
          </p:cNvPr>
          <p:cNvSpPr>
            <a:spLocks noGrp="1"/>
          </p:cNvSpPr>
          <p:nvPr>
            <p:ph idx="1"/>
          </p:nvPr>
        </p:nvSpPr>
        <p:spPr/>
        <p:txBody>
          <a:bodyPr/>
          <a:lstStyle/>
          <a:p>
            <a:pPr marL="0" indent="0" algn="just">
              <a:buNone/>
            </a:pPr>
            <a:r>
              <a:rPr lang="en-IN" dirty="0"/>
              <a:t>The List of modules involved in the entire processes are as follows:</a:t>
            </a:r>
          </a:p>
          <a:p>
            <a:pPr marL="0" indent="0" algn="just">
              <a:buNone/>
            </a:pPr>
            <a:endParaRPr lang="en-IN" dirty="0"/>
          </a:p>
          <a:p>
            <a:pPr marL="457200" indent="-457200" algn="just">
              <a:buFont typeface="+mj-lt"/>
              <a:buAutoNum type="arabicPeriod"/>
            </a:pPr>
            <a:r>
              <a:rPr lang="en-IN" dirty="0"/>
              <a:t>Data Pre-processing</a:t>
            </a:r>
          </a:p>
          <a:p>
            <a:pPr marL="457200" indent="-457200" algn="just">
              <a:buFont typeface="+mj-lt"/>
              <a:buAutoNum type="arabicPeriod"/>
            </a:pPr>
            <a:r>
              <a:rPr lang="en-IN" dirty="0"/>
              <a:t>Transformer Models</a:t>
            </a:r>
          </a:p>
          <a:p>
            <a:pPr marL="457200" indent="-457200" algn="just">
              <a:buFont typeface="+mj-lt"/>
              <a:buAutoNum type="arabicPeriod"/>
            </a:pPr>
            <a:r>
              <a:rPr lang="en-IN" dirty="0"/>
              <a:t>Transformer Model with Sparse Attention Mechanism</a:t>
            </a:r>
          </a:p>
          <a:p>
            <a:pPr marL="457200" indent="-457200" algn="just">
              <a:buFont typeface="+mj-lt"/>
              <a:buAutoNum type="arabicPeriod"/>
            </a:pPr>
            <a:r>
              <a:rPr lang="en-IN" dirty="0"/>
              <a:t>Fusion Models</a:t>
            </a:r>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2708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2C4E-70AC-F8E4-27D9-4A468AC2708A}"/>
              </a:ext>
            </a:extLst>
          </p:cNvPr>
          <p:cNvSpPr>
            <a:spLocks noGrp="1"/>
          </p:cNvSpPr>
          <p:nvPr>
            <p:ph type="title"/>
          </p:nvPr>
        </p:nvSpPr>
        <p:spPr/>
        <p:txBody>
          <a:bodyPr/>
          <a:lstStyle/>
          <a:p>
            <a:r>
              <a:rPr lang="en-US" dirty="0"/>
              <a:t>D</a:t>
            </a:r>
            <a:r>
              <a:rPr lang="en-IN" dirty="0"/>
              <a:t>ata pre-processing</a:t>
            </a:r>
          </a:p>
        </p:txBody>
      </p:sp>
      <p:sp>
        <p:nvSpPr>
          <p:cNvPr id="3" name="Content Placeholder 2">
            <a:extLst>
              <a:ext uri="{FF2B5EF4-FFF2-40B4-BE49-F238E27FC236}">
                <a16:creationId xmlns:a16="http://schemas.microsoft.com/office/drawing/2014/main" id="{4D8A27A8-E817-5647-4C9C-14E5F8CB5D91}"/>
              </a:ext>
            </a:extLst>
          </p:cNvPr>
          <p:cNvSpPr>
            <a:spLocks noGrp="1"/>
          </p:cNvSpPr>
          <p:nvPr>
            <p:ph idx="1"/>
          </p:nvPr>
        </p:nvSpPr>
        <p:spPr>
          <a:xfrm>
            <a:off x="722696" y="2188645"/>
            <a:ext cx="10515600" cy="4363271"/>
          </a:xfrm>
        </p:spPr>
        <p:txBody>
          <a:bodyPr>
            <a:normAutofit lnSpcReduction="10000"/>
          </a:bodyPr>
          <a:lstStyle/>
          <a:p>
            <a:pPr algn="just"/>
            <a:r>
              <a:rPr lang="en-IN" dirty="0">
                <a:solidFill>
                  <a:srgbClr val="000000"/>
                </a:solidFill>
                <a:effectLst/>
                <a:latin typeface="Tw Cen MT" panose="020B0602020104020603" pitchFamily="34" charset="0"/>
                <a:ea typeface="Calibri" panose="020F0502020204030204" pitchFamily="34" charset="0"/>
              </a:rPr>
              <a:t>Converting raw data into a format which are clean is essential so that the NLP models can understand.</a:t>
            </a:r>
          </a:p>
          <a:p>
            <a:pPr algn="just"/>
            <a:r>
              <a:rPr lang="en-IN" dirty="0">
                <a:solidFill>
                  <a:srgbClr val="000000"/>
                </a:solidFill>
                <a:effectLst/>
                <a:latin typeface="Tw Cen MT" panose="020B0602020104020603" pitchFamily="34" charset="0"/>
                <a:ea typeface="Calibri" panose="020F0502020204030204" pitchFamily="34" charset="0"/>
              </a:rPr>
              <a:t>We remove unwanted data from the corpus such as emojis, punctuation characters and words that were not in Tamil so that the rest of the data could be processed properly.</a:t>
            </a:r>
          </a:p>
          <a:p>
            <a:pPr algn="just"/>
            <a:r>
              <a:rPr lang="en-IN" dirty="0">
                <a:solidFill>
                  <a:srgbClr val="000000"/>
                </a:solidFill>
                <a:latin typeface="Tw Cen MT" panose="020B0602020104020603" pitchFamily="34" charset="0"/>
                <a:ea typeface="Calibri" panose="020F0502020204030204" pitchFamily="34" charset="0"/>
              </a:rPr>
              <a:t>Emojis </a:t>
            </a:r>
            <a:r>
              <a:rPr lang="en-IN" dirty="0">
                <a:solidFill>
                  <a:srgbClr val="000000"/>
                </a:solidFill>
                <a:effectLst/>
                <a:latin typeface="Tw Cen MT" panose="020B0602020104020603" pitchFamily="34" charset="0"/>
                <a:ea typeface="Calibri" panose="020F0502020204030204" pitchFamily="34" charset="0"/>
              </a:rPr>
              <a:t>can be removed by substituting equal textual form of that emoji or by removing them altogether as they do not generally convey any semantic value.</a:t>
            </a:r>
          </a:p>
          <a:p>
            <a:pPr algn="just"/>
            <a:r>
              <a:rPr lang="en-IN" dirty="0">
                <a:solidFill>
                  <a:srgbClr val="000000"/>
                </a:solidFill>
                <a:latin typeface="Tw Cen MT" panose="020B0602020104020603" pitchFamily="34" charset="0"/>
                <a:ea typeface="Calibri" panose="020F0502020204030204" pitchFamily="34" charset="0"/>
              </a:rPr>
              <a:t>P</a:t>
            </a:r>
            <a:r>
              <a:rPr lang="en-IN" dirty="0">
                <a:solidFill>
                  <a:srgbClr val="000000"/>
                </a:solidFill>
                <a:effectLst/>
                <a:latin typeface="Tw Cen MT" panose="020B0602020104020603" pitchFamily="34" charset="0"/>
                <a:ea typeface="Calibri" panose="020F0502020204030204" pitchFamily="34" charset="0"/>
              </a:rPr>
              <a:t>unctuation characters such as !,?,etc and numerical digits by removing them completely as they do not serve our classification goal. </a:t>
            </a:r>
          </a:p>
          <a:p>
            <a:pPr algn="just"/>
            <a:r>
              <a:rPr lang="en-IN" dirty="0">
                <a:solidFill>
                  <a:srgbClr val="000000"/>
                </a:solidFill>
                <a:latin typeface="Tw Cen MT" panose="020B0602020104020603" pitchFamily="34" charset="0"/>
              </a:rPr>
              <a:t>Romanized script is converted into native script so that it can be trained on multiple transformer architectures.</a:t>
            </a:r>
          </a:p>
          <a:p>
            <a:pPr algn="just"/>
            <a:r>
              <a:rPr lang="en-IN" dirty="0">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The cross-lingual nature of the transformer-based models are used to efficiently handle these types of mixed script sentences.</a:t>
            </a:r>
            <a:endParaRPr lang="en-IN" dirty="0">
              <a:effectLst/>
              <a:latin typeface="Tw Cen MT" panose="020B0602020104020603" pitchFamily="34" charset="0"/>
              <a:ea typeface="Times New Roman" panose="02020603050405020304" pitchFamily="18" charset="0"/>
            </a:endParaRPr>
          </a:p>
          <a:p>
            <a:pPr algn="just"/>
            <a:endParaRPr lang="en-IN"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067963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567</TotalTime>
  <Words>1717</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NimbusRomNo9L-Medi</vt:lpstr>
      <vt:lpstr>Symbol</vt:lpstr>
      <vt:lpstr>Times New Roman</vt:lpstr>
      <vt:lpstr>Tw Cen MT</vt:lpstr>
      <vt:lpstr>Tw Cen MT Condensed</vt:lpstr>
      <vt:lpstr>Wingdings 3</vt:lpstr>
      <vt:lpstr>Integral</vt:lpstr>
      <vt:lpstr>DETECTION OF OFFENSIVE COMMENTS IN TAMIL: sparse attention mechanism and ensembling strategies on transformers</vt:lpstr>
      <vt:lpstr>INTRODUCTION</vt:lpstr>
      <vt:lpstr>OVERALL OBJECTIVE</vt:lpstr>
      <vt:lpstr>LITERATURE SURVEY</vt:lpstr>
      <vt:lpstr>LITERATURE SURVEY</vt:lpstr>
      <vt:lpstr>LITERATURE SURVEY</vt:lpstr>
      <vt:lpstr> BLOCK DIAGRAM</vt:lpstr>
      <vt:lpstr>LIST OF MODULES</vt:lpstr>
      <vt:lpstr>Data pre-processing</vt:lpstr>
      <vt:lpstr>Data pre-processing</vt:lpstr>
      <vt:lpstr>transformer Models</vt:lpstr>
      <vt:lpstr>transformer Models</vt:lpstr>
      <vt:lpstr>Sparse attention mechanisms</vt:lpstr>
      <vt:lpstr>Sparse attention mechanisms</vt:lpstr>
      <vt:lpstr>FUSION MODELS</vt:lpstr>
      <vt:lpstr>Fusion models</vt:lpstr>
      <vt:lpstr>PERFORMANCE MEASURES</vt:lpstr>
      <vt:lpstr>DATASET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cp:revision>
  <dcterms:created xsi:type="dcterms:W3CDTF">2022-12-12T11:13:26Z</dcterms:created>
  <dcterms:modified xsi:type="dcterms:W3CDTF">2023-01-30T16:53:39Z</dcterms:modified>
</cp:coreProperties>
</file>