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9144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8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104864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80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104864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bg object 16"/>
          <p:cNvSpPr/>
          <p:nvPr/>
        </p:nvSpPr>
        <p:spPr>
          <a:xfrm>
            <a:off x="0" y="0"/>
            <a:ext cx="9143999" cy="6857997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0" name="bg object 17"/>
          <p:cNvSpPr/>
          <p:nvPr/>
        </p:nvSpPr>
        <p:spPr>
          <a:xfrm>
            <a:off x="1990344" y="2444495"/>
            <a:ext cx="3761231" cy="1994915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1" name="bg object 18"/>
          <p:cNvSpPr/>
          <p:nvPr/>
        </p:nvSpPr>
        <p:spPr>
          <a:xfrm>
            <a:off x="4579620" y="2444495"/>
            <a:ext cx="2621279" cy="1994915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3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104863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104865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3999" cy="6857997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2428748" y="478663"/>
            <a:ext cx="4286503" cy="6965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433831" y="1875535"/>
            <a:ext cx="8276336" cy="249491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80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 txBox="1"/>
          <p:nvPr/>
        </p:nvSpPr>
        <p:spPr>
          <a:xfrm>
            <a:off x="216814" y="4225290"/>
            <a:ext cx="2261870" cy="2924175"/>
          </a:xfrm>
          <a:prstGeom prst="rect"/>
        </p:spPr>
        <p:txBody>
          <a:bodyPr bIns="0" lIns="0" rIns="0" rtlCol="0" tIns="195580" vert="horz" wrap="square">
            <a:spAutoFit/>
          </a:bodyPr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b="1"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Presenter's</a:t>
            </a:r>
            <a:r>
              <a:rPr b="1" dirty="0" sz="24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40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  <a:p>
            <a:pPr indent="-204470" marL="216535">
              <a:lnSpc>
                <a:spcPct val="100000"/>
              </a:lnSpc>
              <a:spcBef>
                <a:spcPts val="1085"/>
              </a:spcBef>
              <a:buSzPct val="94444"/>
              <a:buFont typeface="Wingdings"/>
              <a:buChar char=""/>
              <a:tabLst>
                <a:tab algn="l" pos="217170"/>
              </a:tabLst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A.DHINESH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indent="-204470" marL="216535">
              <a:lnSpc>
                <a:spcPct val="100000"/>
              </a:lnSpc>
              <a:buSzPct val="94444"/>
              <a:buFont typeface="Wingdings"/>
              <a:buChar char=""/>
              <a:tabLst>
                <a:tab algn="l" pos="217170"/>
              </a:tabLst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S.ABINASH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indent="-204470" marL="216535">
              <a:lnSpc>
                <a:spcPct val="100000"/>
              </a:lnSpc>
              <a:buSzPct val="94444"/>
              <a:buFont typeface="Wingdings"/>
              <a:buChar char=""/>
              <a:tabLst>
                <a:tab algn="l" pos="217170"/>
              </a:tabLst>
            </a:pP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P.SARANYA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indent="-204470" marL="216535">
              <a:lnSpc>
                <a:spcPct val="100000"/>
              </a:lnSpc>
              <a:buSzPct val="94444"/>
              <a:buFont typeface="Wingdings"/>
              <a:buChar char=""/>
              <a:tabLst>
                <a:tab algn="l" pos="217170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S.DILLI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BABU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588" name="object 10"/>
          <p:cNvSpPr txBox="1">
            <a:spLocks noGrp="1"/>
          </p:cNvSpPr>
          <p:nvPr>
            <p:ph type="title"/>
          </p:nvPr>
        </p:nvSpPr>
        <p:spPr>
          <a:xfrm>
            <a:off x="907186" y="298534"/>
            <a:ext cx="7177405" cy="1378839"/>
          </a:xfrm>
          <a:prstGeom prst="rect"/>
        </p:spPr>
        <p:txBody>
          <a:bodyPr bIns="0" lIns="0" rIns="0" rtlCol="0" tIns="20955" vert="horz" wrap="square">
            <a:spAutoFit/>
          </a:bodyPr>
          <a:p>
            <a:pPr algn="ctr" marL="12700" marR="5080">
              <a:lnSpc>
                <a:spcPct val="99000"/>
              </a:lnSpc>
              <a:spcBef>
                <a:spcPts val="165"/>
              </a:spcBef>
              <a:tabLst>
                <a:tab algn="l" pos="5906135"/>
              </a:tabLst>
            </a:pPr>
            <a:r>
              <a:rPr dirty="0" sz="3600" lang="en-IN" smtClean="0"/>
              <a:t>RAJESWARI VEDACHALAM GOVT.ARTS COLLEGE </a:t>
            </a:r>
            <a:r>
              <a:rPr dirty="0" sz="2000" lang="en-IN" smtClean="0"/>
              <a:t>CHENGALPATTU-603001</a:t>
            </a:r>
            <a:endParaRPr sz="2000"/>
          </a:p>
        </p:txBody>
      </p:sp>
      <p:sp>
        <p:nvSpPr>
          <p:cNvPr id="1048589" name="TextBox 10"/>
          <p:cNvSpPr txBox="1"/>
          <p:nvPr/>
        </p:nvSpPr>
        <p:spPr>
          <a:xfrm>
            <a:off x="1447800" y="2438400"/>
            <a:ext cx="6705600" cy="954107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b="1" dirty="0" sz="2800" lang="en-IN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PREDICTING PRESONAL LOAN APPROVAL USING MACHINE LEARNIING</a:t>
            </a:r>
            <a:endParaRPr b="1" dirty="0" sz="2800" lang="en-US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0" name="TextBox 11"/>
          <p:cNvSpPr txBox="1"/>
          <p:nvPr/>
        </p:nvSpPr>
        <p:spPr>
          <a:xfrm>
            <a:off x="3886200" y="1752600"/>
            <a:ext cx="14478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 smtClean="0">
                <a:solidFill>
                  <a:schemeClr val="bg1"/>
                </a:solidFill>
              </a:rPr>
              <a:t>DEPT.:BCA</a:t>
            </a:r>
            <a:endParaRPr b="1"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>
            <a:spLocks noGrp="1"/>
          </p:cNvSpPr>
          <p:nvPr>
            <p:ph type="title"/>
          </p:nvPr>
        </p:nvSpPr>
        <p:spPr>
          <a:xfrm>
            <a:off x="2535633" y="2290073"/>
            <a:ext cx="5892031" cy="1701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z="8000" spc="-1140">
                <a:latin typeface="CHENETU006"/>
                <a:cs typeface="CHENETU006"/>
              </a:rPr>
              <a:t>Thank</a:t>
            </a:r>
            <a:r>
              <a:rPr b="1" sz="8000" spc="-1275">
                <a:latin typeface="CHENETU006"/>
                <a:cs typeface="CHENETU006"/>
              </a:rPr>
              <a:t> </a:t>
            </a:r>
            <a:r>
              <a:rPr b="1" dirty="0" sz="8000" lang="en-IN" spc="-1275" smtClean="0">
                <a:latin typeface="CHENETU006"/>
                <a:cs typeface="CHENETU006"/>
              </a:rPr>
              <a:t> </a:t>
            </a:r>
            <a:r>
              <a:rPr b="1" sz="8000" spc="-1120" smtClean="0">
                <a:latin typeface="CHENETU006"/>
                <a:cs typeface="CHENETU006"/>
              </a:rPr>
              <a:t>you</a:t>
            </a:r>
            <a:endParaRPr b="1" sz="7200">
              <a:latin typeface="CHENETU006"/>
              <a:cs typeface="CHENETU006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6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4263390" cy="6965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5"/>
              </a:spcBef>
            </a:pPr>
            <a:r>
              <a:rPr b="1" dirty="0" u="heavy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b="1" dirty="0" spc="-190" u="heavy">
                <a:uFill>
                  <a:solidFill>
                    <a:srgbClr val="FFFFFF"/>
                  </a:solidFill>
                </a:uFill>
              </a:rPr>
              <a:t> </a:t>
            </a:r>
            <a:r>
              <a:rPr b="1" dirty="0" u="heavy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Loan</a:t>
            </a:r>
            <a:endParaRPr b="1" dirty="0" u="heavy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2" name="object 7"/>
          <p:cNvSpPr/>
          <p:nvPr/>
        </p:nvSpPr>
        <p:spPr>
          <a:xfrm>
            <a:off x="377952" y="1965960"/>
            <a:ext cx="3717036" cy="229362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3" name="object 8"/>
          <p:cNvSpPr txBox="1"/>
          <p:nvPr/>
        </p:nvSpPr>
        <p:spPr>
          <a:xfrm>
            <a:off x="4222750" y="1804161"/>
            <a:ext cx="4876165" cy="23952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87020" marL="299085" marR="8572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"/>
              <a:tabLst>
                <a:tab algn="l" pos="350520"/>
                <a:tab algn="l" pos="351155"/>
              </a:tabLst>
            </a:pPr>
            <a:r>
              <a:rPr dirty="0"/>
              <a:t>	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personal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loan is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 loan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that does not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require 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collateral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or security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offered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with minimal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documentation.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"/>
            </a:pPr>
            <a:endParaRPr sz="1600">
              <a:latin typeface="Carlito"/>
              <a:cs typeface="Carlito"/>
            </a:endParaRPr>
          </a:p>
          <a:p>
            <a:pPr indent="-314325" lvl="1" marL="397510" marR="427990">
              <a:lnSpc>
                <a:spcPct val="100000"/>
              </a:lnSpc>
              <a:buFont typeface="Wingdings"/>
              <a:buChar char=""/>
              <a:tabLst>
                <a:tab algn="l" pos="370840"/>
              </a:tabLst>
            </a:pPr>
            <a:r>
              <a:rPr dirty="0" sz="1800" spc="-5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can use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funds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this loan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for any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legitimate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financial</a:t>
            </a:r>
            <a:r>
              <a:rPr dirty="0" sz="18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need.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"/>
            </a:pPr>
            <a:endParaRPr sz="1800">
              <a:latin typeface="Carlito"/>
              <a:cs typeface="Carlito"/>
            </a:endParaRPr>
          </a:p>
          <a:p>
            <a:pPr indent="-262255" marL="274320" marR="508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algn="l" pos="299720"/>
              </a:tabLst>
            </a:pP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personal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works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pretty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much 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way 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loans.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7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366354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5"/>
              </a:spcBef>
            </a:pPr>
            <a:r>
              <a:rPr b="1" dirty="0" u="heavy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b="1" u="heavy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Collection </a:t>
            </a:r>
            <a:r>
              <a:rPr b="1" u="heavy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dirty="0" lang="en-IN" spc="-250" u="heavy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20" u="heavy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Preparation</a:t>
            </a:r>
            <a:endParaRPr b="1" dirty="0" spc="-20" u="heavy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5" name="object 8"/>
          <p:cNvSpPr/>
          <p:nvPr/>
        </p:nvSpPr>
        <p:spPr>
          <a:xfrm>
            <a:off x="96011" y="2442972"/>
            <a:ext cx="4254246" cy="2765297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6" name="object 9"/>
          <p:cNvSpPr txBox="1"/>
          <p:nvPr/>
        </p:nvSpPr>
        <p:spPr>
          <a:xfrm>
            <a:off x="4651375" y="2304415"/>
            <a:ext cx="3364229" cy="318389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2900" marL="355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algn="l" pos="354965"/>
                <a:tab algn="l" pos="355600"/>
              </a:tabLst>
            </a:pPr>
            <a:r>
              <a:rPr b="1" dirty="0" sz="1800" spc="-1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collection </a:t>
            </a:r>
            <a:r>
              <a:rPr b="1" dirty="0" sz="18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b="1" dirty="0" sz="1800" spc="-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 sz="1800" spc="-10">
                <a:solidFill>
                  <a:srgbClr val="FFFFFF"/>
                </a:solidFill>
                <a:latin typeface="Carlito"/>
                <a:cs typeface="Carlito"/>
              </a:rPr>
              <a:t>preparation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"/>
              <a:tabLst>
                <a:tab algn="l" pos="756285"/>
                <a:tab algn="l" pos="756920"/>
              </a:tabLst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Importing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18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libraries</a:t>
            </a:r>
            <a:endParaRPr sz="180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"/>
              <a:tabLst>
                <a:tab algn="l" pos="756285"/>
                <a:tab algn="l" pos="756920"/>
              </a:tabLst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Read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18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1750">
              <a:latin typeface="Carlito"/>
              <a:cs typeface="Carlito"/>
            </a:endParaRPr>
          </a:p>
          <a:p>
            <a:pPr indent="-338455" marL="3505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algn="l" pos="350520"/>
                <a:tab algn="l" pos="351155"/>
              </a:tabLst>
            </a:pPr>
            <a:r>
              <a:rPr b="1" dirty="0" sz="1800" spc="-1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 sz="1800" spc="-10">
                <a:solidFill>
                  <a:srgbClr val="FFFFFF"/>
                </a:solidFill>
                <a:latin typeface="Carlito"/>
                <a:cs typeface="Carlito"/>
              </a:rPr>
              <a:t>Preparation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"/>
              <a:tabLst>
                <a:tab algn="l" pos="756285"/>
                <a:tab algn="l" pos="756920"/>
              </a:tabLst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Handling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missing</a:t>
            </a:r>
            <a:r>
              <a:rPr dirty="0" sz="180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endParaRPr sz="180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"/>
              <a:tabLst>
                <a:tab algn="l" pos="756285"/>
                <a:tab algn="l" pos="756920"/>
              </a:tabLst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Handling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Categorical</a:t>
            </a:r>
            <a:r>
              <a:rPr dirty="0" sz="180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endParaRPr sz="180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"/>
              <a:tabLst>
                <a:tab algn="l" pos="756285"/>
                <a:tab algn="l" pos="756920"/>
              </a:tabLst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Handling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Imbalance</a:t>
            </a:r>
            <a:r>
              <a:rPr dirty="0" sz="180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/>
          <p:nvPr/>
        </p:nvSpPr>
        <p:spPr>
          <a:xfrm>
            <a:off x="1057655" y="217931"/>
            <a:ext cx="7062978" cy="122910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8" name="object 3"/>
          <p:cNvSpPr txBox="1">
            <a:spLocks noGrp="1"/>
          </p:cNvSpPr>
          <p:nvPr>
            <p:ph type="title"/>
          </p:nvPr>
        </p:nvSpPr>
        <p:spPr>
          <a:xfrm>
            <a:off x="1390269" y="363727"/>
            <a:ext cx="6361430" cy="6965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Exploratory Data</a:t>
            </a:r>
            <a:r>
              <a:rPr dirty="0" spc="-340"/>
              <a:t> </a:t>
            </a:r>
            <a:r>
              <a:rPr dirty="0"/>
              <a:t>Analysis</a:t>
            </a:r>
          </a:p>
        </p:txBody>
      </p:sp>
      <p:grpSp>
        <p:nvGrpSpPr>
          <p:cNvPr id="23" name="object 4"/>
          <p:cNvGrpSpPr/>
          <p:nvPr/>
        </p:nvGrpSpPr>
        <p:grpSpPr>
          <a:xfrm>
            <a:off x="1392936" y="986059"/>
            <a:ext cx="6392545" cy="109220"/>
            <a:chOff x="1392936" y="986059"/>
            <a:chExt cx="6392545" cy="109220"/>
          </a:xfrm>
        </p:grpSpPr>
        <p:sp>
          <p:nvSpPr>
            <p:cNvPr id="1048599" name="object 5"/>
            <p:cNvSpPr/>
            <p:nvPr/>
          </p:nvSpPr>
          <p:spPr>
            <a:xfrm>
              <a:off x="1392936" y="986059"/>
              <a:ext cx="6392418" cy="108934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0" name="object 6"/>
            <p:cNvSpPr/>
            <p:nvPr/>
          </p:nvSpPr>
          <p:spPr>
            <a:xfrm>
              <a:off x="1402715" y="996442"/>
              <a:ext cx="6337300" cy="53340"/>
            </a:xfrm>
            <a:custGeom>
              <a:avLst/>
              <a:ahLst/>
              <a:rect l="l" t="t" r="r" b="b"/>
              <a:pathLst>
                <a:path w="6337300" h="53340">
                  <a:moveTo>
                    <a:pt x="6336792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336792" y="53340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1" name="object 7"/>
          <p:cNvSpPr/>
          <p:nvPr/>
        </p:nvSpPr>
        <p:spPr>
          <a:xfrm>
            <a:off x="39623" y="2029967"/>
            <a:ext cx="5138166" cy="3100577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02" name="object 8"/>
          <p:cNvSpPr txBox="1"/>
          <p:nvPr/>
        </p:nvSpPr>
        <p:spPr>
          <a:xfrm>
            <a:off x="5294503" y="1727961"/>
            <a:ext cx="3613150" cy="40659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-254635" marL="2667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algn="l" pos="267335"/>
              </a:tabLst>
            </a:pPr>
            <a:r>
              <a:rPr b="1" dirty="0" sz="2400" spc="-10">
                <a:solidFill>
                  <a:srgbClr val="FFFFFF"/>
                </a:solidFill>
                <a:latin typeface="Carlito"/>
                <a:cs typeface="Carlito"/>
              </a:rPr>
              <a:t>Descriptive</a:t>
            </a:r>
            <a:r>
              <a:rPr b="1" dirty="0" sz="24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 sz="2400" spc="-15">
                <a:solidFill>
                  <a:srgbClr val="FFFFFF"/>
                </a:solidFill>
                <a:latin typeface="Carlito"/>
                <a:cs typeface="Carlito"/>
              </a:rPr>
              <a:t>statistical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rlito"/>
              <a:cs typeface="Carlito"/>
            </a:endParaRPr>
          </a:p>
          <a:p>
            <a:pPr algn="just" marL="12700" marR="634365">
              <a:lnSpc>
                <a:spcPct val="100000"/>
              </a:lnSpc>
              <a:spcBef>
                <a:spcPts val="5"/>
              </a:spcBef>
              <a:buSzPct val="93750"/>
              <a:buFont typeface="Wingdings"/>
              <a:buChar char=""/>
              <a:tabLst>
                <a:tab algn="l" pos="174625"/>
              </a:tabLst>
            </a:pPr>
            <a:r>
              <a:rPr b="1" dirty="0" sz="1600" spc="-5">
                <a:solidFill>
                  <a:srgbClr val="FFFFFF"/>
                </a:solidFill>
                <a:latin typeface="Carlito"/>
                <a:cs typeface="Carlito"/>
              </a:rPr>
              <a:t>Visual </a:t>
            </a:r>
            <a:r>
              <a:rPr b="1" dirty="0" sz="1600" spc="-10">
                <a:solidFill>
                  <a:srgbClr val="FFFFFF"/>
                </a:solidFill>
                <a:latin typeface="Carlito"/>
                <a:cs typeface="Carlito"/>
              </a:rPr>
              <a:t>representation </a:t>
            </a:r>
            <a:r>
              <a:rPr b="1" dirty="0" sz="16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b="1" dirty="0" sz="1600" spc="-10">
                <a:solidFill>
                  <a:srgbClr val="FFFFFF"/>
                </a:solidFill>
                <a:latin typeface="Carlito"/>
                <a:cs typeface="Carlito"/>
              </a:rPr>
              <a:t>the data  </a:t>
            </a:r>
            <a:r>
              <a:rPr b="1" dirty="0" sz="1600" spc="-5">
                <a:solidFill>
                  <a:srgbClr val="FFFFFF"/>
                </a:solidFill>
                <a:latin typeface="Carlito"/>
                <a:cs typeface="Carlito"/>
              </a:rPr>
              <a:t>distribution Analysis </a:t>
            </a:r>
            <a:r>
              <a:rPr b="1" dirty="0" sz="160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b="1" dirty="0" sz="1600" spc="-10">
                <a:solidFill>
                  <a:srgbClr val="FFFFFF"/>
                </a:solidFill>
                <a:latin typeface="Carlito"/>
                <a:cs typeface="Carlito"/>
              </a:rPr>
              <a:t>correlation  between two</a:t>
            </a:r>
            <a:r>
              <a:rPr b="1" dirty="0" sz="16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 sz="1600" spc="-5">
                <a:solidFill>
                  <a:srgbClr val="FFFFFF"/>
                </a:solidFill>
                <a:latin typeface="Carlito"/>
                <a:cs typeface="Carlito"/>
              </a:rPr>
              <a:t>variables.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"/>
            </a:pPr>
            <a:endParaRPr sz="1550">
              <a:latin typeface="Carlito"/>
              <a:cs typeface="Carlito"/>
            </a:endParaRPr>
          </a:p>
          <a:p>
            <a:pPr algn="just" marL="12700" marR="585470">
              <a:lnSpc>
                <a:spcPct val="100000"/>
              </a:lnSpc>
              <a:buSzPct val="93750"/>
              <a:buFont typeface="Wingdings"/>
              <a:buChar char=""/>
              <a:tabLst>
                <a:tab algn="l" pos="174625"/>
              </a:tabLst>
            </a:pPr>
            <a:r>
              <a:rPr b="1" dirty="0" sz="1600" spc="-10">
                <a:solidFill>
                  <a:srgbClr val="FFFFFF"/>
                </a:solidFill>
                <a:latin typeface="Carlito"/>
                <a:cs typeface="Carlito"/>
              </a:rPr>
              <a:t>Identification </a:t>
            </a:r>
            <a:r>
              <a:rPr b="1" dirty="0" sz="16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b="1" dirty="0" sz="1600" spc="-10">
                <a:solidFill>
                  <a:srgbClr val="FFFFFF"/>
                </a:solidFill>
                <a:latin typeface="Carlito"/>
                <a:cs typeface="Carlito"/>
              </a:rPr>
              <a:t>outliers </a:t>
            </a:r>
            <a:r>
              <a:rPr b="1" dirty="0" sz="1600" spc="-5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b="1" dirty="0" sz="1600" spc="-10">
                <a:solidFill>
                  <a:srgbClr val="FFFFFF"/>
                </a:solidFill>
                <a:latin typeface="Carlito"/>
                <a:cs typeface="Carlito"/>
              </a:rPr>
              <a:t>their  </a:t>
            </a:r>
            <a:r>
              <a:rPr b="1" dirty="0" sz="1600" spc="-5">
                <a:solidFill>
                  <a:srgbClr val="FFFFFF"/>
                </a:solidFill>
                <a:latin typeface="Carlito"/>
                <a:cs typeface="Carlito"/>
              </a:rPr>
              <a:t>handling.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/>
              <a:buChar char=""/>
            </a:pPr>
            <a:endParaRPr sz="2250">
              <a:latin typeface="Carlito"/>
              <a:cs typeface="Carlito"/>
            </a:endParaRPr>
          </a:p>
          <a:p>
            <a:pPr indent="-180975" lvl="1" marL="835660">
              <a:lnSpc>
                <a:spcPct val="100000"/>
              </a:lnSpc>
              <a:buSzPct val="94444"/>
              <a:buFont typeface="Wingdings"/>
              <a:buChar char=""/>
              <a:tabLst>
                <a:tab algn="l" pos="836294"/>
              </a:tabLst>
            </a:pP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UNIVARIATE</a:t>
            </a:r>
            <a:r>
              <a:rPr dirty="0" sz="1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"/>
            </a:pPr>
            <a:endParaRPr sz="1850">
              <a:latin typeface="Arial"/>
              <a:cs typeface="Arial"/>
            </a:endParaRPr>
          </a:p>
          <a:p>
            <a:pPr indent="-180975" lvl="1" marL="835660">
              <a:lnSpc>
                <a:spcPct val="100000"/>
              </a:lnSpc>
              <a:buSzPct val="94444"/>
              <a:buFont typeface="Wingdings"/>
              <a:buChar char=""/>
              <a:tabLst>
                <a:tab algn="l" pos="836294"/>
              </a:tabLst>
            </a:pP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BIVARIATE</a:t>
            </a:r>
            <a:r>
              <a:rPr dirty="0" sz="18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"/>
            </a:pPr>
            <a:endParaRPr sz="1850">
              <a:latin typeface="Arial"/>
              <a:cs typeface="Arial"/>
            </a:endParaRPr>
          </a:p>
          <a:p>
            <a:pPr indent="-180975" lvl="1" marL="836294">
              <a:lnSpc>
                <a:spcPct val="100000"/>
              </a:lnSpc>
              <a:buSzPct val="94444"/>
              <a:buFont typeface="Wingdings"/>
              <a:buChar char=""/>
              <a:tabLst>
                <a:tab algn="l" pos="836294"/>
              </a:tabLst>
            </a:pP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MULTIVARIATE</a:t>
            </a:r>
            <a:r>
              <a:rPr dirty="0" sz="18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3"/>
          <p:cNvSpPr txBox="1">
            <a:spLocks noGrp="1"/>
          </p:cNvSpPr>
          <p:nvPr>
            <p:ph type="title"/>
          </p:nvPr>
        </p:nvSpPr>
        <p:spPr>
          <a:xfrm>
            <a:off x="1376171" y="676559"/>
            <a:ext cx="7974523" cy="673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 Selection and</a:t>
            </a:r>
            <a:r>
              <a:rPr dirty="0" spc="-175"/>
              <a:t> </a:t>
            </a:r>
            <a:r>
              <a:rPr dirty="0" spc="-40"/>
              <a:t>Training</a:t>
            </a:r>
          </a:p>
        </p:txBody>
      </p:sp>
      <p:grpSp>
        <p:nvGrpSpPr>
          <p:cNvPr id="25" name="object 4"/>
          <p:cNvGrpSpPr/>
          <p:nvPr/>
        </p:nvGrpSpPr>
        <p:grpSpPr>
          <a:xfrm>
            <a:off x="1376172" y="1350295"/>
            <a:ext cx="7103109" cy="109220"/>
            <a:chOff x="1376172" y="1350295"/>
            <a:chExt cx="7103109" cy="109220"/>
          </a:xfrm>
        </p:grpSpPr>
        <p:sp>
          <p:nvSpPr>
            <p:cNvPr id="1048604" name="object 5"/>
            <p:cNvSpPr/>
            <p:nvPr/>
          </p:nvSpPr>
          <p:spPr>
            <a:xfrm>
              <a:off x="1376172" y="1350295"/>
              <a:ext cx="7102602" cy="108934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5" name="object 6"/>
            <p:cNvSpPr/>
            <p:nvPr/>
          </p:nvSpPr>
          <p:spPr>
            <a:xfrm>
              <a:off x="1385697" y="1360551"/>
              <a:ext cx="7047230" cy="53340"/>
            </a:xfrm>
            <a:custGeom>
              <a:avLst/>
              <a:ahLst/>
              <a:rect l="l" t="t" r="r" b="b"/>
              <a:pathLst>
                <a:path w="7047230" h="53340">
                  <a:moveTo>
                    <a:pt x="7046976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7046976" y="53339"/>
                  </a:lnTo>
                  <a:lnTo>
                    <a:pt x="7046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7"/>
          <p:cNvSpPr txBox="1"/>
          <p:nvPr/>
        </p:nvSpPr>
        <p:spPr>
          <a:xfrm>
            <a:off x="4296282" y="2020569"/>
            <a:ext cx="4665980" cy="38582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283845" marL="29591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algn="l" pos="296545"/>
              </a:tabLst>
            </a:pPr>
            <a:r>
              <a:rPr b="1" dirty="0" sz="2000" spc="-20">
                <a:solidFill>
                  <a:srgbClr val="FFFFFF"/>
                </a:solidFill>
                <a:latin typeface="Carlito"/>
                <a:cs typeface="Carlito"/>
              </a:rPr>
              <a:t>Training </a:t>
            </a:r>
            <a:r>
              <a:rPr b="1"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b="1" dirty="0" sz="2000" spc="-5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b="1" dirty="0" sz="200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b="1" dirty="0" sz="2000" spc="-5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b="1" dirty="0" sz="20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 sz="2000" spc="-5">
                <a:solidFill>
                  <a:srgbClr val="FFFFFF"/>
                </a:solidFill>
                <a:latin typeface="Carlito"/>
                <a:cs typeface="Carlito"/>
              </a:rPr>
              <a:t>algorithms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"/>
              <a:tabLst>
                <a:tab algn="l" pos="756920"/>
              </a:tabLst>
            </a:pP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b="1" dirty="0" sz="1800" spc="-10">
                <a:solidFill>
                  <a:srgbClr val="FFFFFF"/>
                </a:solidFill>
                <a:latin typeface="Carlito"/>
                <a:cs typeface="Carlito"/>
              </a:rPr>
              <a:t>tree</a:t>
            </a:r>
            <a:r>
              <a:rPr b="1" dirty="0" sz="1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"/>
              <a:tabLst>
                <a:tab algn="l" pos="756920"/>
              </a:tabLst>
            </a:pP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Random </a:t>
            </a:r>
            <a:r>
              <a:rPr b="1" dirty="0" sz="1800" spc="-15">
                <a:solidFill>
                  <a:srgbClr val="FFFFFF"/>
                </a:solidFill>
                <a:latin typeface="Carlito"/>
                <a:cs typeface="Carlito"/>
              </a:rPr>
              <a:t>forest</a:t>
            </a:r>
            <a:r>
              <a:rPr b="1" dirty="0" sz="18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"/>
              <a:tabLst>
                <a:tab algn="l" pos="756920"/>
              </a:tabLst>
            </a:pPr>
            <a:r>
              <a:rPr b="1" dirty="0" sz="180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b="1" dirty="0" sz="180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"/>
              <a:tabLst>
                <a:tab algn="l" pos="756920"/>
              </a:tabLst>
            </a:pP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Xgboost</a:t>
            </a:r>
            <a:r>
              <a:rPr b="1" dirty="0" sz="18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indent="-287020" lvl="1" marL="756285">
              <a:lnSpc>
                <a:spcPct val="100000"/>
              </a:lnSpc>
              <a:buFont typeface="Wingdings"/>
              <a:buChar char=""/>
              <a:tabLst>
                <a:tab algn="l" pos="756920"/>
              </a:tabLst>
            </a:pPr>
            <a:r>
              <a:rPr b="1" dirty="0" sz="1800">
                <a:solidFill>
                  <a:srgbClr val="FFFFFF"/>
                </a:solidFill>
                <a:latin typeface="Carlito"/>
                <a:cs typeface="Carlito"/>
              </a:rPr>
              <a:t>ANN</a:t>
            </a:r>
            <a:r>
              <a:rPr b="1" dirty="0" sz="1800" spc="-5">
                <a:solidFill>
                  <a:srgbClr val="FFFFFF"/>
                </a:solidFill>
                <a:latin typeface="Carlito"/>
                <a:cs typeface="Carlito"/>
              </a:rPr>
              <a:t> model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/>
              <a:buChar char=""/>
            </a:pPr>
            <a:endParaRPr sz="1750">
              <a:latin typeface="Carlito"/>
              <a:cs typeface="Carlito"/>
            </a:endParaRPr>
          </a:p>
          <a:p>
            <a:pPr indent="-227965" marL="240029">
              <a:lnSpc>
                <a:spcPct val="100000"/>
              </a:lnSpc>
              <a:buFont typeface="Wingdings"/>
              <a:buChar char=""/>
              <a:tabLst>
                <a:tab algn="l" pos="240665"/>
              </a:tabLst>
            </a:pPr>
            <a:r>
              <a:rPr b="1" dirty="0" sz="2000" spc="-30">
                <a:solidFill>
                  <a:srgbClr val="FFFFFF"/>
                </a:solidFill>
                <a:latin typeface="Carlito"/>
                <a:cs typeface="Carlito"/>
              </a:rPr>
              <a:t>Testing </a:t>
            </a:r>
            <a:r>
              <a:rPr b="1" dirty="0" sz="20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b="1" dirty="0" sz="2000" spc="-5">
                <a:solidFill>
                  <a:srgbClr val="FFFFFF"/>
                </a:solidFill>
                <a:latin typeface="Carlito"/>
                <a:cs typeface="Carlito"/>
              </a:rPr>
              <a:t> model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rlito"/>
              <a:cs typeface="Carlito"/>
            </a:endParaRPr>
          </a:p>
          <a:p>
            <a:pPr marL="12700" marR="151574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algn="l" pos="269240"/>
              </a:tabLst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Check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correctness of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individual model</a:t>
            </a:r>
            <a:r>
              <a:rPr dirty="0" sz="20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components.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6" name="object 8"/>
          <p:cNvGrpSpPr/>
          <p:nvPr/>
        </p:nvGrpSpPr>
        <p:grpSpPr>
          <a:xfrm>
            <a:off x="94488" y="2020570"/>
            <a:ext cx="4201795" cy="2932430"/>
            <a:chOff x="94488" y="2020570"/>
            <a:chExt cx="4201795" cy="2932430"/>
          </a:xfrm>
        </p:grpSpPr>
        <p:sp>
          <p:nvSpPr>
            <p:cNvPr id="1048607" name="object 9"/>
            <p:cNvSpPr/>
            <p:nvPr/>
          </p:nvSpPr>
          <p:spPr>
            <a:xfrm>
              <a:off x="321563" y="2247900"/>
              <a:ext cx="3745991" cy="2476500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94488" y="2020569"/>
              <a:ext cx="4201795" cy="2932430"/>
            </a:xfrm>
            <a:custGeom>
              <a:avLst/>
              <a:ahLst/>
              <a:rect l="l" t="t" r="r" b="b"/>
              <a:pathLst>
                <a:path w="4201795" h="2932429">
                  <a:moveTo>
                    <a:pt x="4018788" y="182880"/>
                  </a:move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2703830"/>
                  </a:lnTo>
                  <a:lnTo>
                    <a:pt x="182880" y="2749550"/>
                  </a:lnTo>
                  <a:lnTo>
                    <a:pt x="4018788" y="2749550"/>
                  </a:lnTo>
                  <a:lnTo>
                    <a:pt x="4018788" y="2703830"/>
                  </a:lnTo>
                  <a:lnTo>
                    <a:pt x="4018788" y="228854"/>
                  </a:lnTo>
                  <a:lnTo>
                    <a:pt x="3973068" y="228854"/>
                  </a:lnTo>
                  <a:lnTo>
                    <a:pt x="3973068" y="2703830"/>
                  </a:lnTo>
                  <a:lnTo>
                    <a:pt x="228600" y="2703830"/>
                  </a:lnTo>
                  <a:lnTo>
                    <a:pt x="228600" y="228600"/>
                  </a:lnTo>
                  <a:lnTo>
                    <a:pt x="4018788" y="228600"/>
                  </a:lnTo>
                  <a:lnTo>
                    <a:pt x="4018788" y="182880"/>
                  </a:lnTo>
                  <a:close/>
                </a:path>
                <a:path w="4201795" h="2932429">
                  <a:moveTo>
                    <a:pt x="4201668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2795270"/>
                  </a:lnTo>
                  <a:lnTo>
                    <a:pt x="0" y="2932430"/>
                  </a:lnTo>
                  <a:lnTo>
                    <a:pt x="4201668" y="2932430"/>
                  </a:lnTo>
                  <a:lnTo>
                    <a:pt x="4201668" y="2795282"/>
                  </a:lnTo>
                  <a:lnTo>
                    <a:pt x="4201668" y="137414"/>
                  </a:lnTo>
                  <a:lnTo>
                    <a:pt x="4064508" y="137414"/>
                  </a:lnTo>
                  <a:lnTo>
                    <a:pt x="4064508" y="2795270"/>
                  </a:lnTo>
                  <a:lnTo>
                    <a:pt x="137160" y="2795270"/>
                  </a:lnTo>
                  <a:lnTo>
                    <a:pt x="137160" y="137160"/>
                  </a:lnTo>
                  <a:lnTo>
                    <a:pt x="4201668" y="137160"/>
                  </a:lnTo>
                  <a:lnTo>
                    <a:pt x="4201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2089404" y="333756"/>
            <a:ext cx="5001006" cy="122910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10" name="object 3"/>
          <p:cNvSpPr txBox="1">
            <a:spLocks noGrp="1"/>
          </p:cNvSpPr>
          <p:nvPr>
            <p:ph type="title"/>
          </p:nvPr>
        </p:nvSpPr>
        <p:spPr>
          <a:xfrm>
            <a:off x="2422017" y="478663"/>
            <a:ext cx="4300220" cy="6965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dirty="0" spc="-65"/>
              <a:t> </a:t>
            </a:r>
            <a:r>
              <a:rPr dirty="0"/>
              <a:t>Evaluation</a:t>
            </a:r>
          </a:p>
        </p:txBody>
      </p:sp>
      <p:grpSp>
        <p:nvGrpSpPr>
          <p:cNvPr id="28" name="object 4"/>
          <p:cNvGrpSpPr/>
          <p:nvPr/>
        </p:nvGrpSpPr>
        <p:grpSpPr>
          <a:xfrm>
            <a:off x="574548" y="1101883"/>
            <a:ext cx="6181090" cy="5754370"/>
            <a:chOff x="574548" y="1101883"/>
            <a:chExt cx="6181090" cy="5754370"/>
          </a:xfrm>
        </p:grpSpPr>
        <p:sp>
          <p:nvSpPr>
            <p:cNvPr id="1048611" name="object 5"/>
            <p:cNvSpPr/>
            <p:nvPr/>
          </p:nvSpPr>
          <p:spPr>
            <a:xfrm>
              <a:off x="2424683" y="1101883"/>
              <a:ext cx="4330446" cy="108934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2434462" y="1111376"/>
              <a:ext cx="4274820" cy="53340"/>
            </a:xfrm>
            <a:custGeom>
              <a:avLst/>
              <a:ahLst/>
              <a:rect l="l" t="t" r="r" b="b"/>
              <a:pathLst>
                <a:path w="4274820" h="53340">
                  <a:moveTo>
                    <a:pt x="4274820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4274820" y="53339"/>
                  </a:lnTo>
                  <a:lnTo>
                    <a:pt x="4274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574548" y="1557528"/>
              <a:ext cx="4450842" cy="5298186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14" name="object 8"/>
          <p:cNvSpPr txBox="1"/>
          <p:nvPr/>
        </p:nvSpPr>
        <p:spPr>
          <a:xfrm>
            <a:off x="5294503" y="1947164"/>
            <a:ext cx="3676015" cy="258699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71170" marL="483234" marR="508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algn="l" pos="476884"/>
                <a:tab algn="l" pos="477520"/>
              </a:tabLst>
            </a:pP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evaluation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process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of  using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evaluation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metrics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to understand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machine learning 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model's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performance,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well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its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strengths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weaknesses.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"/>
            </a:pPr>
            <a:endParaRPr sz="1800">
              <a:latin typeface="Carlito"/>
              <a:cs typeface="Carlito"/>
            </a:endParaRPr>
          </a:p>
          <a:p>
            <a:pPr indent="-367665" lvl="1" marL="456565" marR="33337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Font typeface="Wingdings"/>
              <a:buChar char=""/>
              <a:tabLst>
                <a:tab algn="l" pos="501015"/>
                <a:tab algn="l" pos="501650"/>
              </a:tabLst>
            </a:pPr>
            <a:r>
              <a:rPr dirty="0"/>
              <a:t>	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Explanation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accuracy 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limitations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6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7086600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5"/>
              </a:spcBef>
            </a:pPr>
            <a:r>
              <a:rPr b="1" u="heavy">
                <a:uFill>
                  <a:solidFill>
                    <a:srgbClr val="FFFFFF"/>
                  </a:solidFill>
                </a:uFill>
              </a:rPr>
              <a:t>MODEL</a:t>
            </a:r>
            <a:r>
              <a:rPr b="1" spc="-170" u="heavy">
                <a:uFill>
                  <a:solidFill>
                    <a:srgbClr val="FFFFFF"/>
                  </a:solidFill>
                </a:uFill>
              </a:rPr>
              <a:t> </a:t>
            </a:r>
            <a:r>
              <a:rPr b="1" lang="en-US" spc="-170" u="heavy">
                <a:uFill>
                  <a:solidFill>
                    <a:srgbClr val="FFFFFF"/>
                  </a:solidFill>
                </a:uFill>
              </a:rPr>
              <a:t> </a:t>
            </a:r>
            <a:r>
              <a:rPr b="1" lang="en-US" spc="-170" u="heavy">
                <a:uFill>
                  <a:solidFill>
                    <a:srgbClr val="FFFFFF"/>
                  </a:solidFill>
                </a:uFill>
              </a:rPr>
              <a:t>D</a:t>
            </a:r>
            <a:r>
              <a:rPr b="1" spc="-25" u="heavy" smtClean="0"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</a:t>
            </a:r>
            <a:r>
              <a:rPr b="1" spc="-25" u="heavy" smtClean="0"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PLOYMENT</a:t>
            </a:r>
            <a:endParaRPr b="1" dirty="0" spc="-25" u="heavy">
              <a:uFill>
                <a:solidFill>
                  <a:srgbClr val="FFFFFF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30" name="object 7"/>
          <p:cNvGrpSpPr/>
          <p:nvPr/>
        </p:nvGrpSpPr>
        <p:grpSpPr>
          <a:xfrm>
            <a:off x="594359" y="1973579"/>
            <a:ext cx="4156075" cy="3455035"/>
            <a:chOff x="594359" y="1973579"/>
            <a:chExt cx="4156075" cy="3455035"/>
          </a:xfrm>
        </p:grpSpPr>
        <p:sp>
          <p:nvSpPr>
            <p:cNvPr id="1048616" name="object 8"/>
            <p:cNvSpPr/>
            <p:nvPr/>
          </p:nvSpPr>
          <p:spPr>
            <a:xfrm>
              <a:off x="594359" y="1973579"/>
              <a:ext cx="4155948" cy="3454908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786383" y="2165603"/>
              <a:ext cx="3785616" cy="3084576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0"/>
          <p:cNvSpPr txBox="1"/>
          <p:nvPr/>
        </p:nvSpPr>
        <p:spPr>
          <a:xfrm>
            <a:off x="5875782" y="2597023"/>
            <a:ext cx="2533015" cy="21448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269875" marL="28194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algn="l" pos="282575"/>
              </a:tabLst>
            </a:pPr>
            <a:r>
              <a:rPr sz="2000" spc="-254" smtClean="0">
                <a:solidFill>
                  <a:srgbClr val="FFFFFF"/>
                </a:solidFill>
                <a:latin typeface="Verdana"/>
                <a:cs typeface="Verdana"/>
              </a:rPr>
              <a:t>Save</a:t>
            </a:r>
            <a:r>
              <a:rPr dirty="0" sz="2000" lang="en-IN" spc="-254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7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lang="en-IN" spc="-37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5" smtClean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2000" spc="-38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lang="en-IN" spc="-38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75" smtClean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1950">
              <a:latin typeface="Verdana"/>
              <a:cs typeface="Verdana"/>
            </a:endParaRPr>
          </a:p>
          <a:p>
            <a:pPr indent="-269875" marL="28194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algn="l" pos="282575"/>
              </a:tabLst>
            </a:pPr>
            <a:r>
              <a:rPr dirty="0" sz="2000" spc="-245">
                <a:solidFill>
                  <a:srgbClr val="FFFFFF"/>
                </a:solidFill>
                <a:latin typeface="Verdana"/>
                <a:cs typeface="Verdana"/>
              </a:rPr>
              <a:t>Building </a:t>
            </a:r>
            <a:r>
              <a:rPr sz="2000" spc="-275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2000" spc="-5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lang="en-IN" spc="-56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0" smtClean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"/>
            </a:pPr>
            <a:endParaRPr sz="1950">
              <a:latin typeface="Verdana"/>
              <a:cs typeface="Verdana"/>
            </a:endParaRPr>
          </a:p>
          <a:p>
            <a:pPr indent="-269875" marL="281940">
              <a:lnSpc>
                <a:spcPct val="100000"/>
              </a:lnSpc>
              <a:buFont typeface="Wingdings"/>
              <a:buChar char=""/>
              <a:tabLst>
                <a:tab algn="l" pos="282575"/>
              </a:tabLst>
            </a:pPr>
            <a:r>
              <a:rPr dirty="0" sz="2000" spc="-229">
                <a:solidFill>
                  <a:srgbClr val="FFFFFF"/>
                </a:solidFill>
                <a:latin typeface="Verdana"/>
                <a:cs typeface="Verdana"/>
              </a:rPr>
              <a:t>Build </a:t>
            </a:r>
            <a:r>
              <a:rPr sz="2000" spc="-30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200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lang="en-IN" spc="-53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smtClean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"/>
            </a:pPr>
            <a:endParaRPr sz="1950">
              <a:latin typeface="Verdana"/>
              <a:cs typeface="Verdana"/>
            </a:endParaRPr>
          </a:p>
          <a:p>
            <a:pPr indent="-269875" marL="281940">
              <a:lnSpc>
                <a:spcPct val="100000"/>
              </a:lnSpc>
              <a:buFont typeface="Wingdings"/>
              <a:buChar char=""/>
              <a:tabLst>
                <a:tab algn="l" pos="282575"/>
              </a:tabLst>
            </a:pPr>
            <a:r>
              <a:rPr sz="2000" spc="-295" smtClean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dirty="0" sz="2000" lang="en-IN" spc="-29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9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lang="en-IN" spc="-43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0" smtClean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3"/>
          <p:cNvSpPr txBox="1">
            <a:spLocks noGrp="1"/>
          </p:cNvSpPr>
          <p:nvPr>
            <p:ph type="title"/>
          </p:nvPr>
        </p:nvSpPr>
        <p:spPr>
          <a:xfrm>
            <a:off x="2678236" y="464309"/>
            <a:ext cx="4234058" cy="673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170"/>
              <a:t> </a:t>
            </a:r>
            <a:r>
              <a:rPr dirty="0"/>
              <a:t>WORK</a:t>
            </a:r>
          </a:p>
        </p:txBody>
      </p:sp>
      <p:grpSp>
        <p:nvGrpSpPr>
          <p:cNvPr id="32" name="object 4"/>
          <p:cNvGrpSpPr/>
          <p:nvPr/>
        </p:nvGrpSpPr>
        <p:grpSpPr>
          <a:xfrm>
            <a:off x="2414905" y="1138044"/>
            <a:ext cx="4314190" cy="109220"/>
            <a:chOff x="2432304" y="1101883"/>
            <a:chExt cx="4314190" cy="109220"/>
          </a:xfrm>
        </p:grpSpPr>
        <p:sp>
          <p:nvSpPr>
            <p:cNvPr id="1048620" name="object 5"/>
            <p:cNvSpPr/>
            <p:nvPr/>
          </p:nvSpPr>
          <p:spPr>
            <a:xfrm>
              <a:off x="2432304" y="1101883"/>
              <a:ext cx="4313682" cy="108934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>
              <a:endParaRPr b="1"/>
            </a:p>
          </p:txBody>
        </p:sp>
        <p:sp>
          <p:nvSpPr>
            <p:cNvPr id="1048621" name="object 6"/>
            <p:cNvSpPr/>
            <p:nvPr/>
          </p:nvSpPr>
          <p:spPr>
            <a:xfrm>
              <a:off x="2442083" y="1111376"/>
              <a:ext cx="4258310" cy="53340"/>
            </a:xfrm>
            <a:custGeom>
              <a:avLst/>
              <a:ahLst/>
              <a:rect l="l" t="t" r="r" b="b"/>
              <a:pathLst>
                <a:path w="4258309" h="53340">
                  <a:moveTo>
                    <a:pt x="4258056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4258056" y="53339"/>
                  </a:lnTo>
                  <a:lnTo>
                    <a:pt x="4258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>
              <a:endParaRPr b="1"/>
            </a:p>
          </p:txBody>
        </p:sp>
      </p:grpSp>
      <p:sp>
        <p:nvSpPr>
          <p:cNvPr id="1048622" name="object 7"/>
          <p:cNvSpPr txBox="1"/>
          <p:nvPr/>
        </p:nvSpPr>
        <p:spPr>
          <a:xfrm>
            <a:off x="983691" y="4689475"/>
            <a:ext cx="6461760" cy="15938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54635" marL="2667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algn="l" pos="267335"/>
              </a:tabLst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Areas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future research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1800" spc="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improvement.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Carlito"/>
              <a:cs typeface="Carlito"/>
            </a:endParaRPr>
          </a:p>
          <a:p>
            <a:pPr indent="-254635" marL="266700">
              <a:lnSpc>
                <a:spcPct val="100000"/>
              </a:lnSpc>
              <a:buFont typeface="Wingdings"/>
              <a:buChar char=""/>
              <a:tabLst>
                <a:tab algn="l" pos="267335"/>
              </a:tabLst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Potential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ways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to improve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model's</a:t>
            </a:r>
            <a:r>
              <a:rPr dirty="0" sz="1800" spc="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performance.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Carlito"/>
              <a:cs typeface="Carlito"/>
            </a:endParaRPr>
          </a:p>
          <a:p>
            <a:pPr indent="-254635" marL="2667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algn="l" pos="267335"/>
              </a:tabLst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Importance of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continued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development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updating of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1800" spc="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48623" name="object 8"/>
          <p:cNvSpPr/>
          <p:nvPr/>
        </p:nvSpPr>
        <p:spPr>
          <a:xfrm>
            <a:off x="1040891" y="1917192"/>
            <a:ext cx="7508748" cy="2570987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3"/>
          <p:cNvSpPr txBox="1">
            <a:spLocks noGrp="1"/>
          </p:cNvSpPr>
          <p:nvPr>
            <p:ph type="title"/>
          </p:nvPr>
        </p:nvSpPr>
        <p:spPr>
          <a:xfrm>
            <a:off x="3285744" y="414431"/>
            <a:ext cx="3468587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</a:t>
            </a:r>
            <a:r>
              <a:rPr dirty="0" spc="5"/>
              <a:t>o</a:t>
            </a:r>
            <a:r>
              <a:rPr dirty="0"/>
              <a:t>n</a:t>
            </a:r>
          </a:p>
        </p:txBody>
      </p:sp>
      <p:grpSp>
        <p:nvGrpSpPr>
          <p:cNvPr id="34" name="object 4"/>
          <p:cNvGrpSpPr/>
          <p:nvPr/>
        </p:nvGrpSpPr>
        <p:grpSpPr>
          <a:xfrm>
            <a:off x="3285744" y="1088167"/>
            <a:ext cx="2730500" cy="109220"/>
            <a:chOff x="3285744" y="1088167"/>
            <a:chExt cx="2730500" cy="109220"/>
          </a:xfrm>
        </p:grpSpPr>
        <p:sp>
          <p:nvSpPr>
            <p:cNvPr id="1048625" name="object 5"/>
            <p:cNvSpPr/>
            <p:nvPr/>
          </p:nvSpPr>
          <p:spPr>
            <a:xfrm>
              <a:off x="3285744" y="1088167"/>
              <a:ext cx="2730246" cy="108934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26" name="object 6"/>
            <p:cNvSpPr/>
            <p:nvPr/>
          </p:nvSpPr>
          <p:spPr>
            <a:xfrm>
              <a:off x="3297047" y="1099185"/>
              <a:ext cx="2674620" cy="53340"/>
            </a:xfrm>
            <a:custGeom>
              <a:avLst/>
              <a:ahLst/>
              <a:rect l="l" t="t" r="r" b="b"/>
              <a:pathLst>
                <a:path w="2674620" h="53340">
                  <a:moveTo>
                    <a:pt x="2674619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2674619" y="53339"/>
                  </a:lnTo>
                  <a:lnTo>
                    <a:pt x="2674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7"/>
          <p:cNvSpPr/>
          <p:nvPr/>
        </p:nvSpPr>
        <p:spPr>
          <a:xfrm>
            <a:off x="658368" y="1600200"/>
            <a:ext cx="3569207" cy="2828544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8" name="object 8"/>
          <p:cNvSpPr txBox="1">
            <a:spLocks noGrp="1"/>
          </p:cNvSpPr>
          <p:nvPr>
            <p:ph type="body" idx="1"/>
          </p:nvPr>
        </p:nvSpPr>
        <p:spPr>
          <a:xfrm>
            <a:off x="433831" y="1875535"/>
            <a:ext cx="8276336" cy="23939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62255" marL="4563110" marR="50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algn="l" pos="4589145"/>
              </a:tabLst>
            </a:pPr>
            <a:r>
              <a:rPr dirty="0" spc="-15"/>
              <a:t>Recap </a:t>
            </a:r>
            <a:r>
              <a:rPr dirty="0" spc="-5"/>
              <a:t>of </a:t>
            </a:r>
            <a:r>
              <a:rPr dirty="0"/>
              <a:t>the </a:t>
            </a:r>
            <a:r>
              <a:rPr dirty="0" spc="-10"/>
              <a:t>problem </a:t>
            </a:r>
            <a:r>
              <a:rPr dirty="0" spc="-15"/>
              <a:t>statement </a:t>
            </a:r>
            <a:r>
              <a:rPr dirty="0"/>
              <a:t>and </a:t>
            </a:r>
            <a:r>
              <a:rPr dirty="0" spc="-5"/>
              <a:t>its  </a:t>
            </a:r>
            <a:r>
              <a:rPr dirty="0" spc="-10"/>
              <a:t>solution.</a:t>
            </a:r>
          </a:p>
          <a:p>
            <a:pPr marL="4288790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"/>
            </a:pPr>
            <a:endParaRPr sz="1750"/>
          </a:p>
          <a:p>
            <a:pPr indent="-262255" marL="4563110" marR="1002665">
              <a:lnSpc>
                <a:spcPct val="100000"/>
              </a:lnSpc>
              <a:buFont typeface="Wingdings"/>
              <a:buChar char=""/>
              <a:tabLst>
                <a:tab algn="l" pos="4589145"/>
              </a:tabLst>
            </a:pPr>
            <a:r>
              <a:rPr dirty="0" spc="-5"/>
              <a:t>Summary of </a:t>
            </a:r>
            <a:r>
              <a:rPr dirty="0" spc="-25"/>
              <a:t>key </a:t>
            </a:r>
            <a:r>
              <a:rPr dirty="0" spc="-5"/>
              <a:t>findings </a:t>
            </a:r>
            <a:r>
              <a:rPr dirty="0"/>
              <a:t>and  </a:t>
            </a:r>
            <a:r>
              <a:rPr dirty="0" spc="-5"/>
              <a:t>Conclusions.</a:t>
            </a:r>
          </a:p>
          <a:p>
            <a:pPr marL="4288790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"/>
            </a:pPr>
            <a:endParaRPr sz="1750"/>
          </a:p>
          <a:p>
            <a:pPr indent="-262255" marL="4563110" marR="69088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algn="l" pos="4535805"/>
              </a:tabLst>
            </a:pPr>
            <a:r>
              <a:rPr dirty="0" spc="-5"/>
              <a:t>Conclusion Machine learning is </a:t>
            </a:r>
            <a:r>
              <a:rPr dirty="0"/>
              <a:t>a  </a:t>
            </a:r>
            <a:r>
              <a:rPr dirty="0" spc="-5"/>
              <a:t>powerful </a:t>
            </a:r>
            <a:r>
              <a:rPr dirty="0" spc="-10"/>
              <a:t>tool </a:t>
            </a:r>
            <a:r>
              <a:rPr dirty="0" spc="-15"/>
              <a:t>for </a:t>
            </a:r>
            <a:r>
              <a:rPr dirty="0" spc="-5"/>
              <a:t>making  </a:t>
            </a:r>
            <a:r>
              <a:rPr dirty="0" spc="-10"/>
              <a:t>predictions from</a:t>
            </a:r>
            <a:r>
              <a:rPr dirty="0" spc="30"/>
              <a:t> </a:t>
            </a:r>
            <a:r>
              <a:rPr dirty="0" spc="-10"/>
              <a:t>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Predicting personal loan approval using machine learning</dc:title>
  <dc:creator>saranya</dc:creator>
  <cp:lastModifiedBy>saranya</cp:lastModifiedBy>
  <dcterms:created xsi:type="dcterms:W3CDTF">2023-04-11T06:39:07Z</dcterms:created>
  <dcterms:modified xsi:type="dcterms:W3CDTF">2023-04-12T05:31:23Z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2023-04-12T00:00:00Z</vt:filetime>
  </property>
  <property fmtid="{D5CDD505-2E9C-101B-9397-08002B2CF9AE}" pid="5" name="ICV">
    <vt:lpwstr>83790b49d22a4047b352b782d7027433</vt:lpwstr>
  </property>
</Properties>
</file>