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3" r:id="rId11"/>
    <p:sldId id="264" r:id="rId12"/>
    <p:sldId id="265" r:id="rId13"/>
    <p:sldId id="267" r:id="rId14"/>
    <p:sldId id="268" r:id="rId15"/>
    <p:sldId id="273" r:id="rId16"/>
    <p:sldId id="274" r:id="rId17"/>
    <p:sldId id="269" r:id="rId18"/>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5"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75"/>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jpe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github.com/Dhinesh7074/NalaiThiran.git"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508635"/>
          </a:xfrm>
          <a:prstGeom prst="rect">
            <a:avLst/>
          </a:prstGeom>
        </p:spPr>
        <p:txBody>
          <a:bodyPr vert="horz" wrap="square" lIns="0" tIns="16510" rIns="0" bIns="0" rtlCol="0">
            <a:spAutoFit/>
          </a:bodyPr>
          <a:lstStyle/>
          <a:p>
            <a:pPr marL="3213735">
              <a:lnSpc>
                <a:spcPct val="100000"/>
              </a:lnSpc>
              <a:spcBef>
                <a:spcPts val="130"/>
              </a:spcBef>
            </a:pPr>
            <a:r>
              <a:rPr lang="en-US" spc="15" dirty="0"/>
              <a:t>A.M.DHINESH</a:t>
            </a: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45085" y="635"/>
            <a:ext cx="12165330" cy="827405"/>
          </a:xfrm>
          <a:prstGeom prst="rect">
            <a:avLst/>
          </a:prstGeom>
          <a:solidFill>
            <a:schemeClr val="accent5">
              <a:lumMod val="60000"/>
              <a:lumOff val="40000"/>
            </a:schemeClr>
          </a:solidFill>
        </p:spPr>
        <p:txBody>
          <a:bodyPr vert="horz" wrap="square" lIns="0" tIns="13335" rIns="0" bIns="0" rtlCol="0">
            <a:noAutofit/>
          </a:bodyPr>
          <a:lstStyle/>
          <a:p>
            <a:pPr marL="12700">
              <a:lnSpc>
                <a:spcPct val="100000"/>
              </a:lnSpc>
              <a:spcBef>
                <a:spcPts val="105"/>
              </a:spcBef>
            </a:pPr>
            <a:r>
              <a:rPr lang="en-US" sz="4800" b="1" spc="15" dirty="0">
                <a:latin typeface="Trebuchet MS" panose="020B0603020202020204"/>
                <a:cs typeface="Trebuchet MS" panose="020B0603020202020204"/>
              </a:rPr>
              <a:t>                     </a:t>
            </a: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14" name="Content Placeholder 13" descr="The-pipeline-of-our-framework-for-age-group-and-gender"/>
          <p:cNvPicPr>
            <a:picLocks noChangeAspect="1"/>
          </p:cNvPicPr>
          <p:nvPr>
            <p:ph sz="half" idx="2"/>
          </p:nvPr>
        </p:nvPicPr>
        <p:blipFill>
          <a:blip r:embed="rId2"/>
          <a:stretch>
            <a:fillRect/>
          </a:stretch>
        </p:blipFill>
        <p:spPr>
          <a:xfrm>
            <a:off x="-92710" y="762000"/>
            <a:ext cx="12332970" cy="6126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0" y="0"/>
            <a:ext cx="12192000" cy="751840"/>
          </a:xfrm>
          <a:prstGeom prst="rect">
            <a:avLst/>
          </a:prstGeom>
          <a:solidFill>
            <a:schemeClr val="accent5">
              <a:lumMod val="60000"/>
              <a:lumOff val="40000"/>
            </a:schemeClr>
          </a:solidFill>
        </p:spPr>
        <p:txBody>
          <a:bodyPr vert="horz" wrap="square" lIns="0" tIns="13335" rIns="0" bIns="0" rtlCol="0">
            <a:spAutoFit/>
          </a:bodyPr>
          <a:lstStyle/>
          <a:p>
            <a:pPr marL="12700">
              <a:lnSpc>
                <a:spcPct val="100000"/>
              </a:lnSpc>
              <a:spcBef>
                <a:spcPts val="105"/>
              </a:spcBef>
            </a:pPr>
            <a:r>
              <a:rPr lang="en-US" dirty="0"/>
              <a:t>                        </a:t>
            </a: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6" name="Content Placeholder 15" descr="download (1)"/>
          <p:cNvPicPr>
            <a:picLocks noChangeAspect="1"/>
          </p:cNvPicPr>
          <p:nvPr>
            <p:ph sz="half" idx="2"/>
          </p:nvPr>
        </p:nvPicPr>
        <p:blipFill>
          <a:blip r:embed="rId2"/>
          <a:stretch>
            <a:fillRect/>
          </a:stretch>
        </p:blipFill>
        <p:spPr>
          <a:xfrm>
            <a:off x="152400" y="711835"/>
            <a:ext cx="5984875" cy="6103620"/>
          </a:xfrm>
          <a:prstGeom prst="rect">
            <a:avLst/>
          </a:prstGeom>
        </p:spPr>
      </p:pic>
      <p:pic>
        <p:nvPicPr>
          <p:cNvPr id="18" name="Content Placeholder 17" descr="download (2)"/>
          <p:cNvPicPr>
            <a:picLocks noChangeAspect="1"/>
          </p:cNvPicPr>
          <p:nvPr>
            <p:ph sz="half" idx="3"/>
          </p:nvPr>
        </p:nvPicPr>
        <p:blipFill>
          <a:blip r:embed="rId3"/>
          <a:stretch>
            <a:fillRect/>
          </a:stretch>
        </p:blipFill>
        <p:spPr>
          <a:xfrm>
            <a:off x="6400800" y="711200"/>
            <a:ext cx="5833745" cy="60407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download (3)"/>
          <p:cNvPicPr>
            <a:picLocks noChangeAspect="1"/>
          </p:cNvPicPr>
          <p:nvPr>
            <p:ph sz="half" idx="2"/>
          </p:nvPr>
        </p:nvPicPr>
        <p:blipFill>
          <a:blip r:embed="rId1"/>
          <a:stretch>
            <a:fillRect/>
          </a:stretch>
        </p:blipFill>
        <p:spPr>
          <a:xfrm>
            <a:off x="304800" y="409575"/>
            <a:ext cx="5638800" cy="6329680"/>
          </a:xfrm>
          <a:prstGeom prst="rect">
            <a:avLst/>
          </a:prstGeom>
        </p:spPr>
      </p:pic>
      <p:pic>
        <p:nvPicPr>
          <p:cNvPr id="8" name="Content Placeholder 7" descr="Capture"/>
          <p:cNvPicPr>
            <a:picLocks noChangeAspect="1"/>
          </p:cNvPicPr>
          <p:nvPr>
            <p:ph sz="half" idx="3"/>
          </p:nvPr>
        </p:nvPicPr>
        <p:blipFill>
          <a:blip r:embed="rId2"/>
          <a:stretch>
            <a:fillRect/>
          </a:stretch>
        </p:blipFill>
        <p:spPr>
          <a:xfrm>
            <a:off x="6216650" y="438785"/>
            <a:ext cx="5984240" cy="6166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Capture"/>
          <p:cNvPicPr>
            <a:picLocks noChangeAspect="1"/>
          </p:cNvPicPr>
          <p:nvPr>
            <p:ph sz="half" idx="2"/>
          </p:nvPr>
        </p:nvPicPr>
        <p:blipFill>
          <a:blip r:embed="rId1"/>
          <a:stretch>
            <a:fillRect/>
          </a:stretch>
        </p:blipFill>
        <p:spPr>
          <a:xfrm>
            <a:off x="-76200" y="29845"/>
            <a:ext cx="12267565" cy="68287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Capture1"/>
          <p:cNvPicPr>
            <a:picLocks noChangeAspect="1"/>
          </p:cNvPicPr>
          <p:nvPr>
            <p:ph sz="half" idx="2"/>
          </p:nvPr>
        </p:nvPicPr>
        <p:blipFill>
          <a:blip r:embed="rId1"/>
          <a:stretch>
            <a:fillRect/>
          </a:stretch>
        </p:blipFill>
        <p:spPr>
          <a:xfrm>
            <a:off x="635" y="0"/>
            <a:ext cx="12192000" cy="6858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Capture3"/>
          <p:cNvPicPr>
            <a:picLocks noChangeAspect="1"/>
          </p:cNvPicPr>
          <p:nvPr>
            <p:ph sz="half" idx="2"/>
          </p:nvPr>
        </p:nvPicPr>
        <p:blipFill>
          <a:blip r:embed="rId1"/>
          <a:stretch>
            <a:fillRect/>
          </a:stretch>
        </p:blipFill>
        <p:spPr>
          <a:xfrm>
            <a:off x="0" y="-6350"/>
            <a:ext cx="12262485" cy="6864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0005" y="0"/>
            <a:ext cx="12304395" cy="6896735"/>
          </a:xfrm>
          <a:prstGeom prst="rect">
            <a:avLst/>
          </a:prstGeom>
          <a:solidFill>
            <a:schemeClr val="accent6">
              <a:lumMod val="40000"/>
              <a:lumOff val="60000"/>
            </a:schemeClr>
          </a:solidFill>
          <a:ln>
            <a:solidFill>
              <a:srgbClr val="FF0000"/>
            </a:solidFill>
          </a:ln>
        </p:spPr>
        <p:txBody>
          <a:bodyPr wrap="square" rtlCol="0">
            <a:noAutofit/>
          </a:bodyPr>
          <a:p>
            <a:endParaRPr lang="en-US" sz="2400"/>
          </a:p>
          <a:p>
            <a:endParaRPr lang="en-US" sz="2400"/>
          </a:p>
          <a:p>
            <a:pPr algn="just"/>
            <a:r>
              <a:rPr lang="en-US" sz="2400"/>
              <a:t>            In the above subplot, the title at the top signifies actual age and gender whereas the title below signifies predicted age and gender. As you can see the predictions are quite good.</a:t>
            </a:r>
            <a:endParaRPr lang="en-US" sz="2400"/>
          </a:p>
          <a:p>
            <a:pPr algn="just"/>
            <a:r>
              <a:rPr lang="en-US" sz="2400"/>
              <a:t>We saw how we processed a csv dataframe with object type pixel entries, used then with Functional Keras API and created a Model complex enough that it could Classify the Gender and Predict their Age.</a:t>
            </a:r>
            <a:endParaRPr lang="en-US" sz="2400"/>
          </a:p>
          <a:p>
            <a:pPr algn="just"/>
            <a:endParaRPr lang="en-US" sz="2400"/>
          </a:p>
          <a:p>
            <a:pPr algn="just"/>
            <a:r>
              <a:rPr lang="en-US" sz="2400"/>
              <a:t>                                      </a:t>
            </a:r>
            <a:r>
              <a:rPr lang="en-US" sz="2400" b="1"/>
              <a:t>    </a:t>
            </a:r>
            <a:r>
              <a:rPr lang="en-US" sz="2400"/>
              <a:t>   </a:t>
            </a:r>
            <a:r>
              <a:rPr lang="en-US" sz="2400" b="1"/>
              <a:t>                 </a:t>
            </a:r>
            <a:r>
              <a:rPr lang="en-US" sz="2400" b="1">
                <a:highlight>
                  <a:srgbClr val="FFFF00"/>
                </a:highlight>
              </a:rPr>
              <a:t>   CNN Network                    </a:t>
            </a:r>
            <a:endParaRPr lang="en-US" sz="2400" b="1">
              <a:highlight>
                <a:srgbClr val="FFFF00"/>
              </a:highlight>
            </a:endParaRPr>
          </a:p>
          <a:p>
            <a:pPr algn="just"/>
            <a:endParaRPr lang="en-US" sz="2400" b="1">
              <a:highlight>
                <a:srgbClr val="FFFF00"/>
              </a:highlight>
            </a:endParaRPr>
          </a:p>
          <a:p>
            <a:pPr algn="just"/>
            <a:r>
              <a:rPr lang="en-US" sz="2400" b="1"/>
              <a:t>                                        </a:t>
            </a:r>
            <a:r>
              <a:rPr lang="en-US" sz="2400" b="1">
                <a:highlight>
                  <a:srgbClr val="FFFF00"/>
                </a:highlight>
              </a:rPr>
              <a:t>   Gender Accuracy: 90.00      Age MAE: 6.5</a:t>
            </a:r>
            <a:endParaRPr lang="en-US" sz="2400" b="1">
              <a:highlight>
                <a:srgbClr val="FFFF00"/>
              </a:highlight>
            </a:endParaRPr>
          </a:p>
          <a:p>
            <a:pPr algn="just"/>
            <a:endParaRPr lang="en-US" sz="2400" b="1">
              <a:highlight>
                <a:srgbClr val="FFFF00"/>
              </a:highlight>
            </a:endParaRPr>
          </a:p>
        </p:txBody>
      </p:sp>
      <p:sp>
        <p:nvSpPr>
          <p:cNvPr id="2" name="Text Box 1"/>
          <p:cNvSpPr txBox="1"/>
          <p:nvPr/>
        </p:nvSpPr>
        <p:spPr>
          <a:xfrm>
            <a:off x="1332865" y="5257800"/>
            <a:ext cx="7384415" cy="368300"/>
          </a:xfrm>
          <a:prstGeom prst="rect">
            <a:avLst/>
          </a:prstGeom>
          <a:noFill/>
        </p:spPr>
        <p:txBody>
          <a:bodyPr wrap="square" rtlCol="0">
            <a:spAutoFit/>
          </a:bodyPr>
          <a:p>
            <a:r>
              <a:rPr lang="en-US">
                <a:hlinkClick r:id="rId1" tooltip="" action="ppaction://hlinkfile">
                  <a:extLst>
                    <a:ext uri="{DAF060AB-1E55-43B9-8AAB-6FB025537F2F}">
                      <wpsdc:hlinkClr xmlns:wpsdc="http://www.wps.cn/officeDocument/2017/drawingmlCustomData" val="0000FF"/>
                      <wpsdc:folHlinkClr xmlns:wpsdc="http://www.wps.cn/officeDocument/2017/drawingmlCustomData" val="800080"/>
                      <wpsdc:hlinkUnderline xmlns:wpsdc="http://www.wps.cn/officeDocument/2017/drawingmlCustomData" val="1"/>
                    </a:ext>
                  </a:extLst>
                </a:hlinkClick>
              </a:rPr>
              <a:t>https://github.com/Dhinesh7074/NalaiThiran.git</a:t>
            </a:r>
            <a:endParaRPr lang="en-US"/>
          </a:p>
        </p:txBody>
      </p:sp>
      <p:sp>
        <p:nvSpPr>
          <p:cNvPr id="3" name="Text Box 2"/>
          <p:cNvSpPr txBox="1"/>
          <p:nvPr/>
        </p:nvSpPr>
        <p:spPr>
          <a:xfrm>
            <a:off x="1038860" y="4764405"/>
            <a:ext cx="4064000" cy="368300"/>
          </a:xfrm>
          <a:prstGeom prst="rect">
            <a:avLst/>
          </a:prstGeom>
          <a:noFill/>
        </p:spPr>
        <p:txBody>
          <a:bodyPr wrap="square" rtlCol="0">
            <a:spAutoFit/>
          </a:bodyPr>
          <a:p>
            <a:r>
              <a:rPr lang="en-US"/>
              <a:t>Project link :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tx2">
                <a:lumMod val="60000"/>
                <a:lumOff val="40000"/>
              </a:schemeClr>
            </a:solidFill>
          </a:ln>
        </p:spPr>
        <p:txBody>
          <a:bodyPr wrap="square" lIns="0" tIns="0" rIns="0" bIns="0" rtlCol="0">
            <a:noAutofit/>
          </a:bodyPr>
          <a:lstStyle/>
          <a:p>
            <a:pPr lvl="0" algn="l">
              <a:buClrTx/>
              <a:buSzTx/>
              <a:buFontTx/>
            </a:pPr>
            <a:endParaRPr>
              <a:effectLst>
                <a:glow rad="228600">
                  <a:schemeClr val="accent5">
                    <a:satMod val="175000"/>
                    <a:alpha val="40000"/>
                  </a:schemeClr>
                </a:glow>
              </a:effectLst>
              <a:sym typeface="+mn-ea"/>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0" y="2057400"/>
            <a:ext cx="12205970" cy="2152015"/>
          </a:xfrm>
          <a:prstGeom prst="rect">
            <a:avLst/>
          </a:prstGeom>
          <a:solidFill>
            <a:schemeClr val="bg1"/>
          </a:solidFill>
          <a:ln>
            <a:noFill/>
          </a:ln>
        </p:spPr>
        <p:txBody>
          <a:bodyPr vert="horz" wrap="square" lIns="0" tIns="16510" rIns="0" bIns="0" rtlCol="0">
            <a:noAutofit/>
          </a:bodyPr>
          <a:lstStyle/>
          <a:p>
            <a:pPr marL="12700">
              <a:lnSpc>
                <a:spcPct val="100000"/>
              </a:lnSpc>
              <a:spcBef>
                <a:spcPts val="130"/>
              </a:spcBef>
            </a:pPr>
            <a:r>
              <a:rPr lang="en-US" sz="4250">
                <a:ln w="12700">
                  <a:solidFill>
                    <a:schemeClr val="accent5"/>
                  </a:solidFill>
                  <a:prstDash val="solid"/>
                </a:ln>
                <a:solidFill>
                  <a:srgbClr val="FF0000"/>
                </a:solidFill>
                <a:effectLst>
                  <a:glow rad="228600">
                    <a:schemeClr val="accent5">
                      <a:satMod val="175000"/>
                      <a:alpha val="40000"/>
                    </a:schemeClr>
                  </a:glow>
                </a:effectLst>
              </a:rPr>
              <a:t>       </a:t>
            </a:r>
            <a:br>
              <a:rPr lang="en-US" sz="4250">
                <a:ln w="12700">
                  <a:solidFill>
                    <a:schemeClr val="accent5"/>
                  </a:solidFill>
                  <a:prstDash val="solid"/>
                </a:ln>
                <a:solidFill>
                  <a:srgbClr val="FF0000"/>
                </a:solidFill>
                <a:effectLst>
                  <a:glow rad="228600">
                    <a:schemeClr val="accent5">
                      <a:satMod val="175000"/>
                      <a:alpha val="40000"/>
                    </a:schemeClr>
                  </a:glow>
                </a:effectLst>
              </a:rPr>
            </a:br>
            <a:r>
              <a:rPr lang="en-US" sz="4250">
                <a:ln w="12700">
                  <a:solidFill>
                    <a:schemeClr val="accent5"/>
                  </a:solidFill>
                  <a:prstDash val="solid"/>
                </a:ln>
                <a:solidFill>
                  <a:srgbClr val="FF0000"/>
                </a:solidFill>
                <a:effectLst>
                  <a:glow rad="228600">
                    <a:schemeClr val="accent5">
                      <a:satMod val="175000"/>
                      <a:alpha val="40000"/>
                    </a:schemeClr>
                  </a:glow>
                </a:effectLst>
              </a:rPr>
              <a:t>         </a:t>
            </a:r>
            <a:r>
              <a:rPr sz="4250">
                <a:ln w="12700">
                  <a:solidFill>
                    <a:schemeClr val="accent5"/>
                  </a:solidFill>
                  <a:prstDash val="solid"/>
                </a:ln>
                <a:solidFill>
                  <a:srgbClr val="FF0000"/>
                </a:solidFill>
                <a:effectLst>
                  <a:glow rad="228600">
                    <a:schemeClr val="accent5">
                      <a:satMod val="175000"/>
                      <a:alpha val="40000"/>
                    </a:schemeClr>
                  </a:glow>
                </a:effectLst>
              </a:rPr>
              <a:t>Gender and Age Prediction</a:t>
            </a:r>
            <a:r>
              <a:rPr lang="en-US" sz="4250">
                <a:ln w="12700">
                  <a:solidFill>
                    <a:schemeClr val="accent5"/>
                  </a:solidFill>
                  <a:prstDash val="solid"/>
                </a:ln>
                <a:solidFill>
                  <a:srgbClr val="FF0000"/>
                </a:solidFill>
                <a:effectLst>
                  <a:glow rad="228600">
                    <a:schemeClr val="accent5">
                      <a:satMod val="175000"/>
                      <a:alpha val="40000"/>
                    </a:schemeClr>
                  </a:glow>
                </a:effectLst>
              </a:rPr>
              <a:t> Using CNN</a:t>
            </a:r>
            <a:r>
              <a:rPr sz="4250">
                <a:ln w="9525">
                  <a:solidFill>
                    <a:schemeClr val="bg1"/>
                  </a:solidFill>
                  <a:prstDash val="solid"/>
                </a:ln>
                <a:solidFill>
                  <a:srgbClr val="FF0000"/>
                </a:solidFill>
                <a:effectLst>
                  <a:glow rad="228600">
                    <a:schemeClr val="accent5">
                      <a:satMod val="175000"/>
                      <a:alpha val="40000"/>
                    </a:schemeClr>
                  </a:glow>
                  <a:outerShdw blurRad="12700" dist="38100" dir="2700000" algn="tl" rotWithShape="0">
                    <a:schemeClr val="accent5">
                      <a:lumMod val="60000"/>
                      <a:lumOff val="40000"/>
                    </a:schemeClr>
                  </a:outerShdw>
                </a:effectLst>
              </a:rPr>
              <a:t> </a:t>
            </a:r>
            <a:endParaRPr sz="4250">
              <a:ln w="9525">
                <a:solidFill>
                  <a:schemeClr val="bg1"/>
                </a:solidFill>
                <a:prstDash val="solid"/>
              </a:ln>
              <a:solidFill>
                <a:srgbClr val="FF0000"/>
              </a:solidFill>
              <a:effectLst>
                <a:glow rad="228600">
                  <a:schemeClr val="accent5">
                    <a:satMod val="175000"/>
                    <a:alpha val="40000"/>
                  </a:schemeClr>
                </a:glow>
                <a:outerShdw blurRad="12700" dist="38100" dir="2700000" algn="tl" rotWithShape="0">
                  <a:schemeClr val="accent5">
                    <a:lumMod val="60000"/>
                    <a:lumOff val="40000"/>
                  </a:scheme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1" name="Rectangles 20"/>
          <p:cNvSpPr/>
          <p:nvPr/>
        </p:nvSpPr>
        <p:spPr>
          <a:xfrm>
            <a:off x="-10795" y="0"/>
            <a:ext cx="12278995" cy="213360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Rectangles 22"/>
          <p:cNvSpPr/>
          <p:nvPr/>
        </p:nvSpPr>
        <p:spPr>
          <a:xfrm>
            <a:off x="0" y="4340860"/>
            <a:ext cx="12278995" cy="2522220"/>
          </a:xfrm>
          <a:prstGeom prst="rect">
            <a:avLst/>
          </a:prstGeom>
          <a:gradFill>
            <a:gsLst>
              <a:gs pos="0">
                <a:srgbClr val="14CD68"/>
              </a:gs>
              <a:gs pos="100000">
                <a:srgbClr val="0B6E38"/>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40000"/>
            <a:lumOff val="60000"/>
          </a:schemeClr>
        </a:solidFill>
        <a:effectLst/>
      </p:bgPr>
    </p:bg>
    <p:spTree>
      <p:nvGrpSpPr>
        <p:cNvPr id="1" name=""/>
        <p:cNvGrpSpPr/>
        <p:nvPr/>
      </p:nvGrpSpPr>
      <p:grpSpPr>
        <a:xfrm>
          <a:off x="0" y="0"/>
          <a:ext cx="0" cy="0"/>
          <a:chOff x="0" y="0"/>
          <a:chExt cx="0" cy="0"/>
        </a:xfrm>
      </p:grpSpPr>
      <p:grpSp>
        <p:nvGrpSpPr>
          <p:cNvPr id="3" name="object 3"/>
          <p:cNvGrpSpPr/>
          <p:nvPr/>
        </p:nvGrpSpPr>
        <p:grpSpPr>
          <a:xfrm>
            <a:off x="7443849" y="7620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grpSp>
        <p:nvGrpSpPr>
          <p:cNvPr id="18" name="object 18"/>
          <p:cNvGrpSpPr/>
          <p:nvPr/>
        </p:nvGrpSpPr>
        <p:grpSpPr>
          <a:xfrm>
            <a:off x="8346440" y="0"/>
            <a:ext cx="5897245" cy="6971030"/>
            <a:chOff x="47625" y="3819523"/>
            <a:chExt cx="4124325" cy="3009900"/>
          </a:xfrm>
        </p:grpSpPr>
        <p:pic>
          <p:nvPicPr>
            <p:cNvPr id="19" name="object 19"/>
            <p:cNvPicPr/>
            <p:nvPr/>
          </p:nvPicPr>
          <p:blipFill>
            <a:blip r:embed="rId1" cstate="print"/>
            <a:stretch>
              <a:fillRect/>
            </a:stretch>
          </p:blipFill>
          <p:spPr>
            <a:xfrm>
              <a:off x="466725" y="6410325"/>
              <a:ext cx="3705225" cy="295275"/>
            </a:xfrm>
            <a:prstGeom prst="rect">
              <a:avLst/>
            </a:prstGeom>
          </p:spPr>
        </p:pic>
        <p:pic>
          <p:nvPicPr>
            <p:cNvPr id="20" name="object 20"/>
            <p:cNvPicPr/>
            <p:nvPr/>
          </p:nvPicPr>
          <p:blipFill>
            <a:blip r:embed="rId2" cstate="print"/>
            <a:stretch>
              <a:fillRect/>
            </a:stretch>
          </p:blipFill>
          <p:spPr>
            <a:xfrm>
              <a:off x="47625" y="3819523"/>
              <a:ext cx="2689893" cy="3009900"/>
            </a:xfrm>
            <a:prstGeom prst="rect">
              <a:avLst/>
            </a:prstGeom>
          </p:spPr>
        </p:pic>
      </p:gr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21" name="object 21"/>
          <p:cNvSpPr txBox="1">
            <a:spLocks noGrp="1"/>
          </p:cNvSpPr>
          <p:nvPr>
            <p:ph type="title"/>
          </p:nvPr>
        </p:nvSpPr>
        <p:spPr>
          <a:xfrm>
            <a:off x="2895600" y="228600"/>
            <a:ext cx="2444750" cy="751840"/>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pc="25" dirty="0">
                <a:ln w="22225">
                  <a:solidFill>
                    <a:schemeClr val="accent2"/>
                  </a:solidFill>
                  <a:prstDash val="solid"/>
                </a:ln>
                <a:solidFill>
                  <a:schemeClr val="accent6"/>
                </a:solidFill>
                <a:effectLst/>
              </a:rPr>
              <a:t>A</a:t>
            </a:r>
            <a:r>
              <a:rPr spc="-5" dirty="0">
                <a:ln w="22225">
                  <a:solidFill>
                    <a:schemeClr val="accent2"/>
                  </a:solidFill>
                  <a:prstDash val="solid"/>
                </a:ln>
                <a:solidFill>
                  <a:schemeClr val="accent6"/>
                </a:solidFill>
                <a:effectLst/>
              </a:rPr>
              <a:t>G</a:t>
            </a:r>
            <a:r>
              <a:rPr spc="-35" dirty="0">
                <a:ln w="22225">
                  <a:solidFill>
                    <a:schemeClr val="accent2"/>
                  </a:solidFill>
                  <a:prstDash val="solid"/>
                </a:ln>
                <a:solidFill>
                  <a:schemeClr val="accent6"/>
                </a:solidFill>
                <a:effectLst/>
              </a:rPr>
              <a:t>E</a:t>
            </a:r>
            <a:r>
              <a:rPr spc="15" dirty="0">
                <a:ln w="22225">
                  <a:solidFill>
                    <a:schemeClr val="accent2"/>
                  </a:solidFill>
                  <a:prstDash val="solid"/>
                </a:ln>
                <a:solidFill>
                  <a:schemeClr val="accent6"/>
                </a:solidFill>
                <a:effectLst/>
              </a:rPr>
              <a:t>N</a:t>
            </a:r>
            <a:r>
              <a:rPr dirty="0">
                <a:ln w="22225">
                  <a:solidFill>
                    <a:schemeClr val="accent2"/>
                  </a:solidFill>
                  <a:prstDash val="solid"/>
                </a:ln>
                <a:solidFill>
                  <a:schemeClr val="accent6"/>
                </a:solidFill>
                <a:effectLst/>
              </a:rPr>
              <a:t>DA</a:t>
            </a:r>
            <a:endParaRPr dirty="0">
              <a:ln w="22225">
                <a:solidFill>
                  <a:schemeClr val="accent2"/>
                </a:solidFill>
                <a:prstDash val="solid"/>
              </a:ln>
              <a:solidFill>
                <a:schemeClr val="accent6"/>
              </a:solidFill>
              <a:effectLs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30" name="Text Box 29"/>
          <p:cNvSpPr txBox="1"/>
          <p:nvPr/>
        </p:nvSpPr>
        <p:spPr>
          <a:xfrm>
            <a:off x="1371600" y="1143000"/>
            <a:ext cx="5386070" cy="42164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pPr algn="ctr"/>
            <a:r>
              <a:rPr lang="en-US" sz="2400" b="1">
                <a:sym typeface="+mn-ea"/>
              </a:rPr>
              <a:t>Problem Statement</a:t>
            </a:r>
            <a:endParaRPr lang="en-US" sz="2400" b="1"/>
          </a:p>
          <a:p>
            <a:endParaRPr lang="en-US" sz="2400" b="1"/>
          </a:p>
        </p:txBody>
      </p:sp>
      <p:sp>
        <p:nvSpPr>
          <p:cNvPr id="32" name="Text Box 31"/>
          <p:cNvSpPr txBox="1"/>
          <p:nvPr/>
        </p:nvSpPr>
        <p:spPr>
          <a:xfrm>
            <a:off x="1331595" y="1894205"/>
            <a:ext cx="5414645" cy="44894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pPr algn="ctr"/>
            <a:r>
              <a:rPr lang="en-US" sz="2400" b="1">
                <a:sym typeface="+mn-ea"/>
              </a:rPr>
              <a:t>Project Overview</a:t>
            </a:r>
            <a:endParaRPr lang="en-US" sz="2400" b="1"/>
          </a:p>
          <a:p>
            <a:endParaRPr lang="en-US" sz="2400" b="1"/>
          </a:p>
        </p:txBody>
      </p:sp>
      <p:sp>
        <p:nvSpPr>
          <p:cNvPr id="33" name="Text Box 32"/>
          <p:cNvSpPr txBox="1"/>
          <p:nvPr/>
        </p:nvSpPr>
        <p:spPr>
          <a:xfrm>
            <a:off x="1331595" y="2602865"/>
            <a:ext cx="5377815" cy="41592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pPr algn="ctr"/>
            <a:r>
              <a:rPr lang="en-US" sz="2400" b="1">
                <a:sym typeface="+mn-ea"/>
              </a:rPr>
              <a:t>Who are the end users?</a:t>
            </a:r>
            <a:endParaRPr lang="en-US" b="1"/>
          </a:p>
          <a:p>
            <a:endParaRPr lang="en-US"/>
          </a:p>
        </p:txBody>
      </p:sp>
      <p:sp>
        <p:nvSpPr>
          <p:cNvPr id="34" name="Text Box 33"/>
          <p:cNvSpPr txBox="1"/>
          <p:nvPr/>
        </p:nvSpPr>
        <p:spPr>
          <a:xfrm>
            <a:off x="1371600" y="3516630"/>
            <a:ext cx="5342890" cy="47879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pPr algn="ctr"/>
            <a:r>
              <a:rPr lang="en-US" sz="2400" b="1">
                <a:sym typeface="+mn-ea"/>
              </a:rPr>
              <a:t>Your solution and its value proposition</a:t>
            </a:r>
            <a:endParaRPr lang="en-US" sz="2400" b="1"/>
          </a:p>
          <a:p>
            <a:pPr algn="ctr"/>
            <a:endParaRPr lang="en-US" sz="2400" b="1"/>
          </a:p>
        </p:txBody>
      </p:sp>
      <p:sp>
        <p:nvSpPr>
          <p:cNvPr id="35" name="Text Box 34"/>
          <p:cNvSpPr txBox="1"/>
          <p:nvPr/>
        </p:nvSpPr>
        <p:spPr>
          <a:xfrm>
            <a:off x="1324610" y="4439285"/>
            <a:ext cx="5342890" cy="48577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pPr algn="ctr"/>
            <a:r>
              <a:rPr lang="en-US" sz="2400" b="1">
                <a:sym typeface="+mn-ea"/>
              </a:rPr>
              <a:t>The Wow in your solution</a:t>
            </a:r>
            <a:endParaRPr lang="en-US" sz="2400" b="1"/>
          </a:p>
          <a:p>
            <a:endParaRPr lang="en-US" sz="2400" b="1"/>
          </a:p>
        </p:txBody>
      </p:sp>
      <p:sp>
        <p:nvSpPr>
          <p:cNvPr id="36" name="Text Box 35"/>
          <p:cNvSpPr txBox="1"/>
          <p:nvPr/>
        </p:nvSpPr>
        <p:spPr>
          <a:xfrm>
            <a:off x="1371600" y="5257800"/>
            <a:ext cx="5318125" cy="440055"/>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pPr algn="ctr"/>
            <a:r>
              <a:rPr lang="en-US" sz="2400" b="1">
                <a:sym typeface="+mn-ea"/>
              </a:rPr>
              <a:t>Modelling</a:t>
            </a:r>
            <a:endParaRPr lang="en-US" sz="2400" b="1"/>
          </a:p>
          <a:p>
            <a:endParaRPr lang="en-US" sz="2400" b="1"/>
          </a:p>
        </p:txBody>
      </p:sp>
      <p:sp>
        <p:nvSpPr>
          <p:cNvPr id="37" name="Text Box 36"/>
          <p:cNvSpPr txBox="1"/>
          <p:nvPr/>
        </p:nvSpPr>
        <p:spPr>
          <a:xfrm>
            <a:off x="1371600" y="5985510"/>
            <a:ext cx="5267960" cy="43180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noAutofit/>
          </a:bodyPr>
          <a:p>
            <a:pPr algn="ctr"/>
            <a:r>
              <a:rPr lang="en-US" sz="2400" b="1">
                <a:sym typeface="+mn-ea"/>
              </a:rPr>
              <a:t>Results</a:t>
            </a:r>
            <a:endParaRPr lang="en-US" sz="2400" b="1"/>
          </a:p>
          <a:p>
            <a:endParaRPr lang="en-US" sz="2400" b="1"/>
          </a:p>
        </p:txBody>
      </p:sp>
      <p:sp>
        <p:nvSpPr>
          <p:cNvPr id="38" name="Down Arrow 37"/>
          <p:cNvSpPr/>
          <p:nvPr/>
        </p:nvSpPr>
        <p:spPr>
          <a:xfrm>
            <a:off x="3733800" y="149225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w="28575" cmpd="sng">
                <a:solidFill>
                  <a:schemeClr val="accent1">
                    <a:shade val="50000"/>
                  </a:schemeClr>
                </a:solidFill>
                <a:prstDash val="solid"/>
              </a:ln>
              <a:solidFill>
                <a:schemeClr val="accent6"/>
              </a:solidFill>
            </a:endParaRPr>
          </a:p>
        </p:txBody>
      </p:sp>
      <p:sp>
        <p:nvSpPr>
          <p:cNvPr id="39" name="Down Arrow 38"/>
          <p:cNvSpPr/>
          <p:nvPr/>
        </p:nvSpPr>
        <p:spPr>
          <a:xfrm>
            <a:off x="3733800" y="22860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w="28575" cmpd="sng">
                <a:solidFill>
                  <a:schemeClr val="accent1">
                    <a:shade val="50000"/>
                  </a:schemeClr>
                </a:solidFill>
                <a:prstDash val="solid"/>
              </a:ln>
              <a:solidFill>
                <a:schemeClr val="accent6"/>
              </a:solidFill>
            </a:endParaRPr>
          </a:p>
        </p:txBody>
      </p:sp>
      <p:sp>
        <p:nvSpPr>
          <p:cNvPr id="40" name="Down Arrow 39"/>
          <p:cNvSpPr/>
          <p:nvPr/>
        </p:nvSpPr>
        <p:spPr>
          <a:xfrm>
            <a:off x="3733800" y="3066415"/>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w="28575" cmpd="sng">
                <a:solidFill>
                  <a:schemeClr val="accent1">
                    <a:shade val="50000"/>
                  </a:schemeClr>
                </a:solidFill>
                <a:prstDash val="solid"/>
              </a:ln>
              <a:solidFill>
                <a:schemeClr val="accent6"/>
              </a:solidFill>
            </a:endParaRPr>
          </a:p>
        </p:txBody>
      </p:sp>
      <p:sp>
        <p:nvSpPr>
          <p:cNvPr id="41" name="Down Arrow 40"/>
          <p:cNvSpPr/>
          <p:nvPr/>
        </p:nvSpPr>
        <p:spPr>
          <a:xfrm>
            <a:off x="3733800" y="40386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w="28575" cmpd="sng">
                <a:solidFill>
                  <a:schemeClr val="accent1">
                    <a:shade val="50000"/>
                  </a:schemeClr>
                </a:solidFill>
                <a:prstDash val="solid"/>
              </a:ln>
              <a:solidFill>
                <a:schemeClr val="accent6"/>
              </a:solidFill>
            </a:endParaRPr>
          </a:p>
        </p:txBody>
      </p:sp>
      <p:sp>
        <p:nvSpPr>
          <p:cNvPr id="42" name="Down Arrow 41"/>
          <p:cNvSpPr/>
          <p:nvPr/>
        </p:nvSpPr>
        <p:spPr>
          <a:xfrm>
            <a:off x="3810000" y="5791200"/>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w="28575" cmpd="sng">
                <a:solidFill>
                  <a:schemeClr val="accent1">
                    <a:shade val="50000"/>
                  </a:schemeClr>
                </a:solidFill>
                <a:prstDash val="solid"/>
              </a:ln>
              <a:solidFill>
                <a:schemeClr val="accent6"/>
              </a:solidFill>
            </a:endParaRPr>
          </a:p>
        </p:txBody>
      </p:sp>
      <p:sp>
        <p:nvSpPr>
          <p:cNvPr id="43" name="Down Arrow 42"/>
          <p:cNvSpPr/>
          <p:nvPr/>
        </p:nvSpPr>
        <p:spPr>
          <a:xfrm>
            <a:off x="3746500" y="4893945"/>
            <a:ext cx="485775" cy="402590"/>
          </a:xfrm>
          <a:prstGeom prst="down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w="28575" cmpd="sng">
                <a:solidFill>
                  <a:schemeClr val="accent1">
                    <a:shade val="50000"/>
                  </a:schemeClr>
                </a:solidFill>
                <a:prstDash val="solid"/>
              </a:ln>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8800" y="3288030"/>
            <a:ext cx="2762250" cy="299402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09220" y="-635"/>
            <a:ext cx="9509125" cy="1245870"/>
          </a:xfrm>
          <a:prstGeom prst="rect">
            <a:avLst/>
          </a:prstGeom>
          <a:solidFill>
            <a:schemeClr val="accent1"/>
          </a:solidFill>
        </p:spPr>
        <p:txBody>
          <a:bodyPr vert="horz" wrap="square" lIns="0" tIns="16510" rIns="0" bIns="0" rtlCol="0">
            <a:noAutofit/>
          </a:bodyPr>
          <a:lstStyle/>
          <a:p>
            <a:pPr marL="12700">
              <a:lnSpc>
                <a:spcPct val="100000"/>
              </a:lnSpc>
              <a:spcBef>
                <a:spcPts val="130"/>
              </a:spcBef>
              <a:tabLst>
                <a:tab pos="2727960" algn="l"/>
              </a:tabLst>
            </a:pPr>
            <a:r>
              <a:rPr lang="en-US" sz="4250" spc="-20" dirty="0"/>
              <a:t>            </a:t>
            </a:r>
            <a:br>
              <a:rPr lang="en-US" sz="4250" spc="-20" dirty="0"/>
            </a:br>
            <a:r>
              <a:rPr lang="en-US" sz="4250" spc="-20" dirty="0"/>
              <a:t>            </a:t>
            </a:r>
            <a:r>
              <a:rPr sz="4250" spc="-20" dirty="0">
                <a:solidFill>
                  <a:schemeClr val="bg1"/>
                </a:solidFill>
              </a:rPr>
              <a:t>P</a:t>
            </a:r>
            <a:r>
              <a:rPr sz="4250" spc="15" dirty="0">
                <a:solidFill>
                  <a:schemeClr val="bg1"/>
                </a:solidFill>
              </a:rPr>
              <a:t>ROB</a:t>
            </a:r>
            <a:r>
              <a:rPr sz="4250" spc="55" dirty="0">
                <a:solidFill>
                  <a:schemeClr val="bg1"/>
                </a:solidFill>
              </a:rPr>
              <a:t>L</a:t>
            </a:r>
            <a:r>
              <a:rPr sz="4250" spc="-20" dirty="0">
                <a:solidFill>
                  <a:schemeClr val="bg1"/>
                </a:solidFill>
              </a:rPr>
              <a:t>E</a:t>
            </a:r>
            <a:r>
              <a:rPr sz="4250" spc="20" dirty="0">
                <a:solidFill>
                  <a:schemeClr val="bg1"/>
                </a:solidFill>
              </a:rPr>
              <a:t>M</a:t>
            </a:r>
            <a:r>
              <a:rPr sz="4250" dirty="0">
                <a:solidFill>
                  <a:schemeClr val="bg1"/>
                </a:solidFill>
              </a:rPr>
              <a:t>	</a:t>
            </a:r>
            <a:r>
              <a:rPr sz="4250" spc="10" dirty="0">
                <a:solidFill>
                  <a:schemeClr val="bg1"/>
                </a:solidFill>
              </a:rPr>
              <a:t>S</a:t>
            </a:r>
            <a:r>
              <a:rPr sz="4250" spc="-370" dirty="0">
                <a:solidFill>
                  <a:schemeClr val="bg1"/>
                </a:solidFill>
              </a:rPr>
              <a:t>T</a:t>
            </a:r>
            <a:r>
              <a:rPr sz="4250" spc="-375" dirty="0">
                <a:solidFill>
                  <a:schemeClr val="bg1"/>
                </a:solidFill>
              </a:rPr>
              <a:t>A</a:t>
            </a:r>
            <a:r>
              <a:rPr sz="4250" spc="15" dirty="0">
                <a:solidFill>
                  <a:schemeClr val="bg1"/>
                </a:solidFill>
              </a:rPr>
              <a:t>T</a:t>
            </a:r>
            <a:r>
              <a:rPr sz="4250" spc="-10" dirty="0">
                <a:solidFill>
                  <a:schemeClr val="bg1"/>
                </a:solidFill>
              </a:rPr>
              <a:t>E</a:t>
            </a:r>
            <a:r>
              <a:rPr sz="4250" spc="-20" dirty="0">
                <a:solidFill>
                  <a:schemeClr val="bg1"/>
                </a:solidFill>
              </a:rPr>
              <a:t>ME</a:t>
            </a:r>
            <a:r>
              <a:rPr sz="4250" spc="10" dirty="0">
                <a:solidFill>
                  <a:schemeClr val="bg1"/>
                </a:solidFill>
              </a:rPr>
              <a:t>NT</a:t>
            </a:r>
            <a:endParaRPr sz="4250" spc="10" dirty="0">
              <a:solidFill>
                <a:schemeClr val="bg1"/>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76200" y="1184910"/>
            <a:ext cx="9465945" cy="5663565"/>
          </a:xfrm>
          <a:prstGeom prst="rect">
            <a:avLst/>
          </a:prstGeom>
          <a:solidFill>
            <a:schemeClr val="tx2">
              <a:lumMod val="20000"/>
              <a:lumOff val="80000"/>
            </a:schemeClr>
          </a:solidFill>
        </p:spPr>
        <p:txBody>
          <a:bodyPr wrap="square" rtlCol="0">
            <a:noAutofit/>
          </a:bodyPr>
          <a:p>
            <a:pPr algn="just"/>
            <a:endParaRPr lang="en-US" sz="2800">
              <a:latin typeface="Times New Roman" panose="02020603050405020304" charset="0"/>
              <a:cs typeface="Times New Roman" panose="02020603050405020304" charset="0"/>
            </a:endParaRPr>
          </a:p>
          <a:p>
            <a:pPr algn="just"/>
            <a:endParaRPr lang="en-US" sz="2800">
              <a:latin typeface="Times New Roman" panose="02020603050405020304" charset="0"/>
              <a:cs typeface="Times New Roman" panose="02020603050405020304" charset="0"/>
            </a:endParaRPr>
          </a:p>
          <a:p>
            <a:pPr algn="just"/>
            <a:r>
              <a:rPr lang="en-US" sz="2800">
                <a:latin typeface="Times New Roman" panose="02020603050405020304" charset="0"/>
                <a:cs typeface="Times New Roman" panose="02020603050405020304" charset="0"/>
              </a:rPr>
              <a:t>        The goal of this project is to develop a CNN model that can accurately predict the gender and age of a person from a facial image. The model should be able to handle a wide range of facial images, including images with different lighting conditions, facial expressions, and head poses. The model should also be able to handle images of people from different ethnicities and age groups.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 y="0"/>
            <a:ext cx="12230735" cy="494665"/>
          </a:xfrm>
          <a:prstGeom prst="rect">
            <a:avLst/>
          </a:prstGeom>
          <a:solidFill>
            <a:schemeClr val="accent3"/>
          </a:solidFill>
        </p:spPr>
        <p:txBody>
          <a:bodyPr vert="horz" wrap="square" lIns="0" tIns="16510" rIns="0" bIns="0" rtlCol="0">
            <a:noAutofit/>
          </a:bodyPr>
          <a:lstStyle/>
          <a:p>
            <a:pPr marL="12700">
              <a:lnSpc>
                <a:spcPct val="100000"/>
              </a:lnSpc>
              <a:spcBef>
                <a:spcPts val="130"/>
              </a:spcBef>
              <a:tabLst>
                <a:tab pos="2642870" algn="l"/>
              </a:tabLst>
            </a:pPr>
            <a:r>
              <a:rPr lang="en-US" sz="2800" spc="5" dirty="0"/>
              <a:t>                                         </a:t>
            </a:r>
            <a:r>
              <a:rPr sz="2800" spc="5" dirty="0"/>
              <a:t>PROJEC</a:t>
            </a:r>
            <a:r>
              <a:rPr lang="en-US" sz="2800" spc="5" dirty="0"/>
              <a:t>T </a:t>
            </a:r>
            <a:r>
              <a:rPr sz="2800" spc="-20" dirty="0"/>
              <a:t>OVERVIEW</a:t>
            </a:r>
            <a:endParaRPr sz="2800" spc="-20" dirty="0"/>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985" y="457200"/>
            <a:ext cx="12214860" cy="6430010"/>
          </a:xfrm>
          <a:prstGeom prst="rect">
            <a:avLst/>
          </a:prstGeom>
          <a:solidFill>
            <a:schemeClr val="bg2"/>
          </a:solidFill>
          <a:ln>
            <a:solidFill>
              <a:schemeClr val="bg1"/>
            </a:solidFill>
          </a:ln>
        </p:spPr>
        <p:txBody>
          <a:bodyPr wrap="square" rtlCol="0">
            <a:noAutofit/>
          </a:bodyPr>
          <a:p>
            <a:pPr algn="just"/>
            <a:r>
              <a:rPr lang="en-US" sz="2800" b="1"/>
              <a:t>     A more imaginative and adaptable approach to creating models with greater complexity is provided by the Keras Functional API. A model that performs multiple supervised prediction types (such as regression and classification predictions) introduces a certain level of complexity. Used libraries :</a:t>
            </a:r>
            <a:endParaRPr lang="en-US" sz="2800" b="1"/>
          </a:p>
          <a:p>
            <a:pPr algn="just"/>
            <a:r>
              <a:rPr lang="en-US" sz="2800" b="1">
                <a:solidFill>
                  <a:srgbClr val="FF0000"/>
                </a:solidFill>
              </a:rPr>
              <a:t>Pandas</a:t>
            </a:r>
            <a:r>
              <a:rPr lang="en-US" sz="2800" b="1"/>
              <a:t> – An open-source library to read and manipulate datasets. Here it was used to read the CSV file which contained pixel values for the image</a:t>
            </a:r>
            <a:endParaRPr lang="en-US" sz="2800" b="1"/>
          </a:p>
          <a:p>
            <a:pPr algn="just"/>
            <a:r>
              <a:rPr lang="en-US" sz="2800" b="1">
                <a:solidFill>
                  <a:srgbClr val="FF0000"/>
                </a:solidFill>
              </a:rPr>
              <a:t>Numpy</a:t>
            </a:r>
            <a:r>
              <a:rPr lang="en-US" sz="2800" b="1"/>
              <a:t> – An open-source library with functions for high-level mathematical calculations as well as handling data that spans multiple dimensions</a:t>
            </a:r>
            <a:endParaRPr lang="en-US" sz="2800" b="1"/>
          </a:p>
          <a:p>
            <a:pPr algn="just"/>
            <a:r>
              <a:rPr lang="en-US" sz="2800" b="1">
                <a:solidFill>
                  <a:srgbClr val="FF0000"/>
                </a:solidFill>
              </a:rPr>
              <a:t>Matlplotlib </a:t>
            </a:r>
            <a:r>
              <a:rPr lang="en-US" sz="2800" b="1"/>
              <a:t>– An open source library which is used to visualize our data and losses in our prediction model</a:t>
            </a:r>
            <a:endParaRPr lang="en-US" sz="2800" b="1"/>
          </a:p>
          <a:p>
            <a:pPr algn="just"/>
            <a:r>
              <a:rPr lang="en-US" sz="2800" b="1">
                <a:solidFill>
                  <a:srgbClr val="FF0000"/>
                </a:solidFill>
              </a:rPr>
              <a:t>Sklearn</a:t>
            </a:r>
            <a:r>
              <a:rPr lang="en-US" sz="2800" b="1"/>
              <a:t> – This library consists of pre-defined functions and evaluation metrics that help in data preprocessing, model performance evaluation and model initialization.</a:t>
            </a:r>
            <a:endParaRPr lang="en-US" sz="2800" b="1"/>
          </a:p>
          <a:p>
            <a:pPr algn="just"/>
            <a:r>
              <a:rPr lang="en-US" sz="2800" b="1">
                <a:solidFill>
                  <a:srgbClr val="FF0000"/>
                </a:solidFill>
              </a:rPr>
              <a:t>Tensorflow</a:t>
            </a:r>
            <a:r>
              <a:rPr lang="en-US" sz="2800" b="1"/>
              <a:t> – Developed by Google, It provides many methods to interpret data but mainly focuses on training and inference of Neural Networks</a:t>
            </a:r>
            <a:endParaRPr lang="en-US" sz="2800" b="1"/>
          </a:p>
        </p:txBody>
      </p:sp>
      <p:pic>
        <p:nvPicPr>
          <p:cNvPr id="12" name="Content Placeholder 11" descr="images"/>
          <p:cNvPicPr>
            <a:picLocks noChangeAspect="1"/>
          </p:cNvPicPr>
          <p:nvPr>
            <p:ph sz="half" idx="2"/>
          </p:nvPr>
        </p:nvPicPr>
        <p:blipFill>
          <a:blip r:embed="rId2"/>
          <a:stretch>
            <a:fillRect/>
          </a:stretch>
        </p:blipFill>
        <p:spPr>
          <a:xfrm>
            <a:off x="12725400" y="3276600"/>
            <a:ext cx="2876550" cy="1590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200" y="0"/>
            <a:ext cx="12267565" cy="758190"/>
          </a:xfrm>
          <a:prstGeom prst="rect">
            <a:avLst/>
          </a:prstGeom>
          <a:solidFill>
            <a:schemeClr val="bg2"/>
          </a:solidFill>
        </p:spPr>
        <p:txBody>
          <a:bodyPr vert="horz" wrap="square" lIns="0" tIns="16510" rIns="0" bIns="0" rtlCol="0">
            <a:noAutofit/>
          </a:bodyPr>
          <a:lstStyle/>
          <a:p>
            <a:pPr marL="12700">
              <a:lnSpc>
                <a:spcPct val="100000"/>
              </a:lnSpc>
              <a:spcBef>
                <a:spcPts val="130"/>
              </a:spcBef>
            </a:pPr>
            <a:r>
              <a:rPr lang="en-US"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12" name="Content Placeholder 11"/>
          <p:cNvSpPr>
            <a:spLocks noGrp="1"/>
          </p:cNvSpPr>
          <p:nvPr>
            <p:ph sz="half" idx="3"/>
          </p:nvPr>
        </p:nvSpPr>
        <p:spPr/>
        <p:txBody>
          <a:bodyPr/>
          <a:p>
            <a:endParaRPr lang="en-US"/>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0" y="609600"/>
            <a:ext cx="12252325" cy="6316345"/>
          </a:xfrm>
          <a:prstGeom prst="rect">
            <a:avLst/>
          </a:prstGeom>
          <a:solidFill>
            <a:schemeClr val="accent3">
              <a:lumMod val="40000"/>
              <a:lumOff val="60000"/>
            </a:schemeClr>
          </a:solidFill>
        </p:spPr>
        <p:txBody>
          <a:bodyPr wrap="square" rtlCol="0">
            <a:noAutofit/>
          </a:bodyPr>
          <a:p>
            <a:pPr algn="just">
              <a:lnSpc>
                <a:spcPct val="100000"/>
              </a:lnSpc>
            </a:pPr>
            <a:r>
              <a:rPr lang="en-US" sz="2400" b="1">
                <a:sym typeface="+mn-ea"/>
              </a:rPr>
              <a:t>                        A more imaginative and adaptable approach to creating models with greater complexity is provided by the Keras Functional API. A model that performs multiple supervised prediction types (such as regression and classification predictions) introduces a certain level of complexity. To develop a model with regression and classification capabilities, we will dissect a comparable situation.</a:t>
            </a:r>
            <a:endParaRPr lang="en-US" sz="2400" b="1">
              <a:sym typeface="+mn-ea"/>
            </a:endParaRPr>
          </a:p>
          <a:p>
            <a:pPr algn="just">
              <a:lnSpc>
                <a:spcPct val="100000"/>
              </a:lnSpc>
            </a:pPr>
            <a:endParaRPr lang="en-US" sz="2400" b="1">
              <a:sym typeface="+mn-ea"/>
            </a:endParaRPr>
          </a:p>
          <a:p>
            <a:pPr algn="just">
              <a:lnSpc>
                <a:spcPct val="100000"/>
              </a:lnSpc>
            </a:pPr>
            <a:r>
              <a:rPr lang="en-US" sz="2400" b="1"/>
              <a:t>There are several potential end users for a project on "Gender and age prediction using CNN":</a:t>
            </a:r>
            <a:endParaRPr lang="en-US" sz="2400" b="1"/>
          </a:p>
          <a:p>
            <a:pPr algn="just">
              <a:lnSpc>
                <a:spcPct val="100000"/>
              </a:lnSpc>
            </a:pPr>
            <a:r>
              <a:rPr lang="en-US" sz="2400" b="1"/>
              <a:t>1. Marketing and Advertising</a:t>
            </a:r>
            <a:endParaRPr lang="en-US" sz="2400" b="1"/>
          </a:p>
          <a:p>
            <a:pPr algn="just">
              <a:lnSpc>
                <a:spcPct val="100000"/>
              </a:lnSpc>
            </a:pPr>
            <a:r>
              <a:rPr lang="en-US" sz="2400" b="1"/>
              <a:t>2. Retail and E-commerce</a:t>
            </a:r>
            <a:endParaRPr lang="en-US" sz="2400" b="1"/>
          </a:p>
          <a:p>
            <a:pPr algn="just">
              <a:lnSpc>
                <a:spcPct val="100000"/>
              </a:lnSpc>
            </a:pPr>
            <a:r>
              <a:rPr lang="en-US" sz="2400" b="1"/>
              <a:t>3. Law Enforcement and Security</a:t>
            </a:r>
            <a:endParaRPr lang="en-US" sz="2400" b="1"/>
          </a:p>
          <a:p>
            <a:pPr algn="just">
              <a:lnSpc>
                <a:spcPct val="100000"/>
              </a:lnSpc>
            </a:pPr>
            <a:r>
              <a:rPr lang="en-US" sz="2400" b="1"/>
              <a:t>4. Human-Computer Interaction (HCI)</a:t>
            </a:r>
            <a:endParaRPr lang="en-US" sz="2400" b="1"/>
          </a:p>
          <a:p>
            <a:pPr algn="just">
              <a:lnSpc>
                <a:spcPct val="100000"/>
              </a:lnSpc>
            </a:pPr>
            <a:r>
              <a:rPr lang="en-US" sz="2400" b="1"/>
              <a:t>5. Social Media and Entertainment</a:t>
            </a:r>
            <a:endParaRPr lang="en-US" sz="2400" b="1"/>
          </a:p>
        </p:txBody>
      </p:sp>
      <p:pic>
        <p:nvPicPr>
          <p:cNvPr id="11" name="Content Placeholder 10" descr="download"/>
          <p:cNvPicPr>
            <a:picLocks noChangeAspect="1"/>
          </p:cNvPicPr>
          <p:nvPr>
            <p:ph sz="half" idx="2"/>
          </p:nvPr>
        </p:nvPicPr>
        <p:blipFill>
          <a:blip r:embed="rId2"/>
          <a:srcRect b="8571"/>
          <a:stretch>
            <a:fillRect/>
          </a:stretch>
        </p:blipFill>
        <p:spPr>
          <a:xfrm>
            <a:off x="5326380" y="4038600"/>
            <a:ext cx="6925310" cy="2827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0"/>
            <a:ext cx="12237085" cy="616585"/>
          </a:xfrm>
          <a:prstGeom prst="rect">
            <a:avLst/>
          </a:prstGeom>
          <a:solidFill>
            <a:schemeClr val="accent2">
              <a:lumMod val="40000"/>
              <a:lumOff val="60000"/>
            </a:schemeClr>
          </a:solidFill>
        </p:spPr>
        <p:txBody>
          <a:bodyPr vert="horz" wrap="square" lIns="0" tIns="13335" rIns="0" bIns="0" rtlCol="0">
            <a:noAutofit/>
          </a:bodyPr>
          <a:lstStyle/>
          <a:p>
            <a:pPr marL="12700">
              <a:lnSpc>
                <a:spcPct val="100000"/>
              </a:lnSpc>
              <a:spcBef>
                <a:spcPts val="105"/>
              </a:spcBef>
            </a:pPr>
            <a:r>
              <a:rPr lang="en-US" sz="3600" spc="-40" dirty="0"/>
              <a:t>      </a:t>
            </a: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14" name="Content Placeholder 13"/>
          <p:cNvSpPr>
            <a:spLocks noGrp="1"/>
          </p:cNvSpPr>
          <p:nvPr>
            <p:ph sz="half" idx="3"/>
          </p:nvPr>
        </p:nvSpPr>
        <p:spPr/>
        <p:txBody>
          <a:bodyPr/>
          <a:p>
            <a:endParaRPr lang="en-US"/>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12065" y="595630"/>
            <a:ext cx="12249150" cy="6277610"/>
          </a:xfrm>
          <a:prstGeom prst="rect">
            <a:avLst/>
          </a:prstGeom>
          <a:solidFill>
            <a:schemeClr val="accent6">
              <a:lumMod val="60000"/>
              <a:lumOff val="40000"/>
            </a:schemeClr>
          </a:solidFill>
        </p:spPr>
        <p:txBody>
          <a:bodyPr wrap="square" rtlCol="0">
            <a:spAutoFit/>
          </a:bodyPr>
          <a:p>
            <a:endParaRPr lang="en-US" sz="2400"/>
          </a:p>
          <a:p>
            <a:r>
              <a:rPr lang="en-US" sz="2400"/>
              <a:t>Focus on Improved Accuracy and Transparency:</a:t>
            </a:r>
            <a:endParaRPr lang="en-US" sz="2400"/>
          </a:p>
          <a:p>
            <a:r>
              <a:rPr lang="en-US" sz="2400" b="1"/>
              <a:t>Large, Diverse Dataset:</a:t>
            </a:r>
            <a:r>
              <a:rPr lang="en-US" sz="2400"/>
              <a:t> Make use of a sizable face dataset that spans a variety of ages, genders, ethnicities, and facial features. This lessens bias in the model's predictions and encourages generalizability.</a:t>
            </a:r>
            <a:endParaRPr lang="en-US" sz="2400"/>
          </a:p>
          <a:p>
            <a:r>
              <a:rPr lang="en-US" sz="2400" b="1"/>
              <a:t>Multi-stage CNN Architecture: </a:t>
            </a:r>
            <a:r>
              <a:rPr lang="en-US" sz="2400"/>
              <a:t>Create a CNN architecture with several stages, each focused on extracting a different amount of information from the picture. This makes it possible for the model to accurately predict age by capturing both fine- and coarse-grained features, such as wrinkles and facial shape.</a:t>
            </a:r>
            <a:endParaRPr lang="en-US" sz="2400" b="1"/>
          </a:p>
          <a:p>
            <a:r>
              <a:rPr lang="en-US" sz="2400" b="1"/>
              <a:t>Real-time Processing: </a:t>
            </a:r>
            <a:r>
              <a:rPr lang="en-US" sz="2400"/>
              <a:t>Make the model as resource-efficient as possible for real-time processing on devices. This makes it possible to verify age and gender in applications such as secure access control.</a:t>
            </a:r>
            <a:endParaRPr lang="en-US" sz="2400"/>
          </a:p>
          <a:p>
            <a:endParaRPr lang="en-US" sz="2400" b="1"/>
          </a:p>
          <a:p>
            <a:endParaRPr lang="en-US" sz="2400" b="1"/>
          </a:p>
          <a:p>
            <a:endParaRPr lang="en-US" sz="2400" b="1"/>
          </a:p>
          <a:p>
            <a:endParaRPr lang="en-US" sz="2400" b="1"/>
          </a:p>
          <a:p>
            <a:endParaRPr lang="en-US" b="1"/>
          </a:p>
        </p:txBody>
      </p:sp>
      <p:pic>
        <p:nvPicPr>
          <p:cNvPr id="13" name="Content Placeholder 12" descr="download (1)"/>
          <p:cNvPicPr>
            <a:picLocks noChangeAspect="1"/>
          </p:cNvPicPr>
          <p:nvPr>
            <p:ph sz="half" idx="2"/>
          </p:nvPr>
        </p:nvPicPr>
        <p:blipFill>
          <a:blip r:embed="rId2"/>
          <a:stretch>
            <a:fillRect/>
          </a:stretch>
        </p:blipFill>
        <p:spPr>
          <a:xfrm>
            <a:off x="4038600" y="4800600"/>
            <a:ext cx="4991735" cy="203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Text Box 2"/>
          <p:cNvSpPr txBox="1"/>
          <p:nvPr/>
        </p:nvSpPr>
        <p:spPr>
          <a:xfrm>
            <a:off x="1891030" y="304800"/>
            <a:ext cx="4064000" cy="645160"/>
          </a:xfrm>
          <a:prstGeom prst="rect">
            <a:avLst/>
          </a:prstGeom>
          <a:noFill/>
        </p:spPr>
        <p:txBody>
          <a:bodyPr wrap="square" rtlCol="0">
            <a:spAutoFit/>
          </a:bodyPr>
          <a:p>
            <a:endParaRPr lang="en-US"/>
          </a:p>
          <a:p>
            <a:endParaRPr lang="en-US"/>
          </a:p>
        </p:txBody>
      </p:sp>
      <p:sp>
        <p:nvSpPr>
          <p:cNvPr id="7" name="Content Placeholder 6"/>
          <p:cNvSpPr>
            <a:spLocks noGrp="1"/>
          </p:cNvSpPr>
          <p:nvPr>
            <p:ph sz="half" idx="3"/>
          </p:nvPr>
        </p:nvSpPr>
        <p:spPr/>
        <p:txBody>
          <a:bodyPr/>
          <a:p>
            <a:endParaRPr lang="en-US"/>
          </a:p>
        </p:txBody>
      </p:sp>
      <p:sp>
        <p:nvSpPr>
          <p:cNvPr id="4" name="Text Box 3"/>
          <p:cNvSpPr txBox="1"/>
          <p:nvPr/>
        </p:nvSpPr>
        <p:spPr>
          <a:xfrm>
            <a:off x="0" y="22225"/>
            <a:ext cx="12209780" cy="6836410"/>
          </a:xfrm>
          <a:prstGeom prst="rect">
            <a:avLst/>
          </a:prstGeom>
          <a:solidFill>
            <a:schemeClr val="accent5">
              <a:lumMod val="60000"/>
              <a:lumOff val="40000"/>
            </a:schemeClr>
          </a:solidFill>
        </p:spPr>
        <p:txBody>
          <a:bodyPr wrap="square" rtlCol="0">
            <a:noAutofit/>
          </a:bodyPr>
          <a:p>
            <a:r>
              <a:rPr lang="en-US" sz="2400" b="1">
                <a:sym typeface="+mn-ea"/>
              </a:rPr>
              <a:t>Proposition:</a:t>
            </a:r>
            <a:endParaRPr lang="en-US" sz="2400" b="1">
              <a:sym typeface="+mn-ea"/>
            </a:endParaRPr>
          </a:p>
          <a:p>
            <a:endParaRPr lang="en-US" sz="2400" b="1">
              <a:sym typeface="+mn-ea"/>
            </a:endParaRPr>
          </a:p>
          <a:p>
            <a:r>
              <a:rPr lang="en-US" sz="2400">
                <a:sym typeface="+mn-ea"/>
              </a:rPr>
              <a:t>With accuracy, transparency, and responsible AI practices as top priorities, this project suggests a CNN-based age and gender prediction system.  Explainable AI will be utilised in conjunction with a varied dataset to train the model, guaranteeing impartial and equitable predictions. </a:t>
            </a:r>
            <a:endParaRPr lang="en-US" sz="2400">
              <a:sym typeface="+mn-ea"/>
            </a:endParaRPr>
          </a:p>
          <a:p>
            <a:r>
              <a:rPr lang="en-US" sz="2400">
                <a:sym typeface="+mn-ea"/>
              </a:rPr>
              <a:t> By emphasising privacy-preserving methods and real-time processing, the system can be integrated into different applications without compromising user privacy.</a:t>
            </a:r>
            <a:endParaRPr lang="en-US" sz="2400"/>
          </a:p>
          <a:p>
            <a:endParaRPr lang="en-US" sz="2400" b="1"/>
          </a:p>
          <a:p>
            <a:endParaRPr lang="en-US" sz="2400" b="1"/>
          </a:p>
          <a:p>
            <a:endParaRPr lang="en-US" sz="2400" b="1"/>
          </a:p>
          <a:p>
            <a:endParaRPr lang="en-US" sz="2400" b="1"/>
          </a:p>
          <a:p>
            <a:endParaRPr lang="en-US" sz="2400" b="1"/>
          </a:p>
          <a:p>
            <a:endParaRPr lang="en-US" sz="2400" b="1"/>
          </a:p>
          <a:p>
            <a:endParaRPr lang="en-US" sz="2400" b="1"/>
          </a:p>
        </p:txBody>
      </p:sp>
      <p:pic>
        <p:nvPicPr>
          <p:cNvPr id="11" name="Content Placeholder 10" descr="construction-programme-of-works"/>
          <p:cNvPicPr>
            <a:picLocks noChangeAspect="1"/>
          </p:cNvPicPr>
          <p:nvPr>
            <p:ph sz="half" idx="2"/>
          </p:nvPr>
        </p:nvPicPr>
        <p:blipFill>
          <a:blip r:embed="rId1"/>
          <a:stretch>
            <a:fillRect/>
          </a:stretch>
        </p:blipFill>
        <p:spPr>
          <a:xfrm>
            <a:off x="0" y="3185795"/>
            <a:ext cx="12209780" cy="3723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76200"/>
            <a:ext cx="12256770" cy="669925"/>
          </a:xfrm>
          <a:prstGeom prst="rect">
            <a:avLst/>
          </a:prstGeom>
          <a:solidFill>
            <a:schemeClr val="bg2"/>
          </a:solidFill>
        </p:spPr>
        <p:txBody>
          <a:bodyPr vert="horz" wrap="square" lIns="0" tIns="16510" rIns="0" bIns="0" rtlCol="0">
            <a:spAutoFit/>
          </a:bodyPr>
          <a:lstStyle/>
          <a:p>
            <a:pPr marL="12700">
              <a:lnSpc>
                <a:spcPct val="100000"/>
              </a:lnSpc>
              <a:spcBef>
                <a:spcPts val="130"/>
              </a:spcBef>
            </a:pPr>
            <a:r>
              <a:rPr lang="en-US" sz="4250" spc="15" dirty="0"/>
              <a:t>          </a:t>
            </a:r>
            <a:r>
              <a:rPr sz="4250" spc="15" dirty="0"/>
              <a:t>THE</a:t>
            </a:r>
            <a:r>
              <a:rPr sz="4250" spc="20" dirty="0"/>
              <a:t> </a:t>
            </a:r>
            <a:r>
              <a:rPr sz="4250" spc="10" dirty="0">
                <a:solidFill>
                  <a:srgbClr val="FF0000"/>
                </a:solidFill>
              </a:rPr>
              <a:t>WOW </a:t>
            </a:r>
            <a:r>
              <a:rPr sz="4250" spc="10" dirty="0"/>
              <a:t>IN</a:t>
            </a:r>
            <a:r>
              <a:rPr sz="4250" spc="-5" dirty="0"/>
              <a:t> </a:t>
            </a:r>
            <a:r>
              <a:rPr sz="4250" spc="15" dirty="0"/>
              <a:t>YOUR</a:t>
            </a:r>
            <a:r>
              <a:rPr sz="4250" spc="-10" dirty="0"/>
              <a:t> </a:t>
            </a:r>
            <a:r>
              <a:rPr sz="4250" spc="20" dirty="0">
                <a:solidFill>
                  <a:srgbClr val="FF0000"/>
                </a:solidFill>
              </a:rPr>
              <a:t>SOLUTION</a:t>
            </a:r>
            <a:endParaRPr sz="4250" spc="20" dirty="0">
              <a:solidFill>
                <a:srgbClr val="FF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4" name="Content Placeholder 13" descr="images"/>
          <p:cNvPicPr>
            <a:picLocks noChangeAspect="1"/>
          </p:cNvPicPr>
          <p:nvPr>
            <p:ph sz="half" idx="3"/>
          </p:nvPr>
        </p:nvPicPr>
        <p:blipFill>
          <a:blip r:embed="rId1"/>
          <a:stretch>
            <a:fillRect/>
          </a:stretch>
        </p:blipFill>
        <p:spPr>
          <a:xfrm>
            <a:off x="6014085" y="3626485"/>
            <a:ext cx="6177915" cy="3230880"/>
          </a:xfrm>
          <a:prstGeom prst="rect">
            <a:avLst/>
          </a:prstGeom>
        </p:spPr>
      </p:pic>
      <p:sp>
        <p:nvSpPr>
          <p:cNvPr id="9" name="Text Box 8"/>
          <p:cNvSpPr txBox="1"/>
          <p:nvPr/>
        </p:nvSpPr>
        <p:spPr>
          <a:xfrm>
            <a:off x="0" y="526415"/>
            <a:ext cx="12175490" cy="3308350"/>
          </a:xfrm>
          <a:prstGeom prst="rect">
            <a:avLst/>
          </a:prstGeom>
          <a:solidFill>
            <a:schemeClr val="accent5">
              <a:lumMod val="60000"/>
              <a:lumOff val="40000"/>
            </a:schemeClr>
          </a:solidFill>
        </p:spPr>
        <p:txBody>
          <a:bodyPr wrap="square" rtlCol="0">
            <a:noAutofit/>
          </a:bodyPr>
          <a:p>
            <a:pPr marL="342900" indent="-342900">
              <a:buFont typeface="Wingdings" panose="05000000000000000000" charset="0"/>
              <a:buChar char="v"/>
            </a:pPr>
            <a:endParaRPr lang="en-US" sz="2800">
              <a:sym typeface="+mn-ea"/>
            </a:endParaRPr>
          </a:p>
          <a:p>
            <a:pPr marL="342900" indent="-342900">
              <a:buFont typeface="Wingdings" panose="05000000000000000000" charset="0"/>
              <a:buChar char="v"/>
            </a:pPr>
            <a:r>
              <a:rPr lang="en-US" sz="2800">
                <a:sym typeface="+mn-ea"/>
              </a:rPr>
              <a:t>Improved accuracy in age and gender prediction compared to existing models.</a:t>
            </a:r>
            <a:endParaRPr lang="en-US" sz="2800"/>
          </a:p>
          <a:p>
            <a:pPr marL="342900" indent="-342900">
              <a:buFont typeface="Wingdings" panose="05000000000000000000" charset="0"/>
              <a:buChar char="v"/>
            </a:pPr>
            <a:r>
              <a:rPr lang="en-US" sz="2800">
                <a:sym typeface="+mn-ea"/>
              </a:rPr>
              <a:t>Increased transparency and trust through explainable AI techniques.</a:t>
            </a:r>
            <a:endParaRPr lang="en-US" sz="2800"/>
          </a:p>
          <a:p>
            <a:pPr marL="342900" indent="-342900">
              <a:buFont typeface="Wingdings" panose="05000000000000000000" charset="0"/>
              <a:buChar char="v"/>
            </a:pPr>
            <a:r>
              <a:rPr lang="en-US" sz="2800">
                <a:sym typeface="+mn-ea"/>
              </a:rPr>
              <a:t>Reduced bias through a diverse dataset and careful model design.</a:t>
            </a:r>
            <a:endParaRPr lang="en-US" sz="2800"/>
          </a:p>
          <a:p>
            <a:pPr marL="342900" indent="-342900">
              <a:buFont typeface="Wingdings" panose="05000000000000000000" charset="0"/>
              <a:buChar char="v"/>
            </a:pPr>
            <a:r>
              <a:rPr lang="en-US" sz="2800">
                <a:sym typeface="+mn-ea"/>
              </a:rPr>
              <a:t>Potential for real-time applications with efficient processing.</a:t>
            </a:r>
            <a:endParaRPr lang="en-US" sz="2800"/>
          </a:p>
          <a:p>
            <a:pPr marL="342900" indent="-342900">
              <a:buFont typeface="Wingdings" panose="05000000000000000000" charset="0"/>
              <a:buChar char="v"/>
            </a:pPr>
            <a:r>
              <a:rPr lang="en-US" sz="2800">
                <a:sym typeface="+mn-ea"/>
              </a:rPr>
              <a:t>Protects user privacy through techniques like federated learning</a:t>
            </a:r>
            <a:endParaRPr lang="en-US" sz="2800"/>
          </a:p>
          <a:p>
            <a:endParaRPr lang="en-US" sz="2800"/>
          </a:p>
        </p:txBody>
      </p:sp>
      <p:pic>
        <p:nvPicPr>
          <p:cNvPr id="12" name="Content Placeholder 11" descr="download (2)"/>
          <p:cNvPicPr>
            <a:picLocks noChangeAspect="1"/>
          </p:cNvPicPr>
          <p:nvPr>
            <p:ph sz="half" idx="2"/>
          </p:nvPr>
        </p:nvPicPr>
        <p:blipFill>
          <a:blip r:embed="rId2"/>
          <a:stretch>
            <a:fillRect/>
          </a:stretch>
        </p:blipFill>
        <p:spPr>
          <a:xfrm>
            <a:off x="-76200" y="3733800"/>
            <a:ext cx="6152515" cy="3124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4747</Words>
  <Application>WPS Presentation</Application>
  <PresentationFormat>On-screen Show (4:3)</PresentationFormat>
  <Paragraphs>126</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Trebuchet MS</vt:lpstr>
      <vt:lpstr>Times New Roman</vt:lpstr>
      <vt:lpstr>Wingdings</vt:lpstr>
      <vt:lpstr>Calibri</vt:lpstr>
      <vt:lpstr>Microsoft YaHei</vt:lpstr>
      <vt:lpstr>Arial Unicode MS</vt:lpstr>
      <vt:lpstr>Office Theme</vt:lpstr>
      <vt:lpstr>A.M.DHINESH</vt:lpstr>
      <vt:lpstr>                 Gender and Age Prediction Using CNN </vt:lpstr>
      <vt:lpstr>AGENDA</vt:lpstr>
      <vt:lpstr>                         PROBLEM	STATEMENT</vt:lpstr>
      <vt:lpstr>                                         PROJECT OVERVIEW</vt:lpstr>
      <vt:lpstr>                       WHO ARE THE END USERS?</vt:lpstr>
      <vt:lpstr>      YOUR SOLUTION AND ITS VALUE PROPOSITION</vt:lpstr>
      <vt:lpstr>PowerPoint 演示文稿</vt:lpstr>
      <vt:lpstr>          THE WOW IN YOUR SOLUTION</vt:lpstr>
      <vt:lpstr>PowerPoint 演示文稿</vt:lpstr>
      <vt:lpstr>                        RESULTS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A.M.DHINESH</dc:title>
  <dc:creator/>
  <cp:lastModifiedBy>2021PITCS184</cp:lastModifiedBy>
  <cp:revision>4</cp:revision>
  <dcterms:created xsi:type="dcterms:W3CDTF">2024-03-30T08:25:00Z</dcterms:created>
  <dcterms:modified xsi:type="dcterms:W3CDTF">2024-04-01T08:10:20Z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2024-03-30T22:00:00Z</vt:filetime>
  </property>
  <property fmtid="{D5CDD505-2E9C-101B-9397-08002B2CF9AE}" pid="4" name="ICV">
    <vt:lpwstr>EA338333440D4700A0BC625B747418AA_13</vt:lpwstr>
  </property>
  <property fmtid="{D5CDD505-2E9C-101B-9397-08002B2CF9AE}" pid="5" name="KSOProductBuildVer">
    <vt:lpwstr>1033-12.2.0.13489</vt:lpwstr>
  </property>
</Properties>
</file>