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ufjJUfF5yyNEOIIPd4A6VUqTX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a7557e3e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a7557e3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3d621812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3d6218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3d536b09b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3d536b09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a650afb1f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a650afb1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3d597eb20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3d597eb2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aeb0ff59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aeb0ff5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3d536b09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3d536b0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aeb0ff59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aeb0ff5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3d597eb20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3d597eb2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a7557e3e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a7557e3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g7a7557e3ec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IN"/>
              <a:t>DATA ANALYTICS</a:t>
            </a:r>
            <a:endParaRPr b="1"/>
          </a:p>
        </p:txBody>
      </p:sp>
      <p:sp>
        <p:nvSpPr>
          <p:cNvPr id="85" name="Google Shape;85;g7a7557e3ec_0_0"/>
          <p:cNvSpPr txBox="1"/>
          <p:nvPr>
            <p:ph idx="1" type="body"/>
          </p:nvPr>
        </p:nvSpPr>
        <p:spPr>
          <a:xfrm>
            <a:off x="735550" y="2051475"/>
            <a:ext cx="10515600" cy="4351200"/>
          </a:xfrm>
          <a:prstGeom prst="rect">
            <a:avLst/>
          </a:prstGeom>
        </p:spPr>
        <p:txBody>
          <a:bodyPr anchorCtr="0" anchor="t" bIns="45700" lIns="91425" spcFirstLastPara="1" rIns="91425" wrap="square" tIns="45700">
            <a:noAutofit/>
          </a:bodyPr>
          <a:lstStyle/>
          <a:p>
            <a:pPr indent="-266700" lvl="0" marL="266700" rtl="0" algn="just">
              <a:lnSpc>
                <a:spcPct val="115000"/>
              </a:lnSpc>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   The “</a:t>
            </a:r>
            <a:r>
              <a:rPr b="1" lang="en-IN" sz="2400">
                <a:latin typeface="Times New Roman"/>
                <a:ea typeface="Times New Roman"/>
                <a:cs typeface="Times New Roman"/>
                <a:sym typeface="Times New Roman"/>
              </a:rPr>
              <a:t>Monthly insights data</a:t>
            </a:r>
            <a:r>
              <a:rPr lang="en-IN" sz="2400">
                <a:latin typeface="Times New Roman"/>
                <a:ea typeface="Times New Roman"/>
                <a:cs typeface="Times New Roman"/>
                <a:sym typeface="Times New Roman"/>
              </a:rPr>
              <a:t>” provides the </a:t>
            </a:r>
            <a:r>
              <a:rPr b="1" lang="en-IN" sz="2400">
                <a:latin typeface="Times New Roman"/>
                <a:ea typeface="Times New Roman"/>
                <a:cs typeface="Times New Roman"/>
                <a:sym typeface="Times New Roman"/>
              </a:rPr>
              <a:t>sales details of various products sold out by different retailers for two consecutive years</a:t>
            </a:r>
            <a:r>
              <a:rPr lang="en-IN" sz="2400">
                <a:latin typeface="Times New Roman"/>
                <a:ea typeface="Times New Roman"/>
                <a:cs typeface="Times New Roman"/>
                <a:sym typeface="Times New Roman"/>
              </a:rPr>
              <a:t>. This data will helps to get better idea about the </a:t>
            </a:r>
            <a:r>
              <a:rPr b="1" lang="en-IN" sz="2400">
                <a:latin typeface="Times New Roman"/>
                <a:ea typeface="Times New Roman"/>
                <a:cs typeface="Times New Roman"/>
                <a:sym typeface="Times New Roman"/>
              </a:rPr>
              <a:t>selling trends of various products thus helps to identify the sales performance of various brands &amp; retailers</a:t>
            </a:r>
            <a:r>
              <a:rPr lang="en-IN" sz="2400">
                <a:latin typeface="Times New Roman"/>
                <a:ea typeface="Times New Roman"/>
                <a:cs typeface="Times New Roman"/>
                <a:sym typeface="Times New Roman"/>
              </a:rPr>
              <a:t>. We could be able to find out the Selling trends of individual products by comparing category wise sales. Also sales performance of the retailers can be understood by comparing retailer wise sales comparison.</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g73d6218129_0_0" title="Chart"/>
          <p:cNvPicPr preferRelativeResize="0"/>
          <p:nvPr/>
        </p:nvPicPr>
        <p:blipFill rotWithShape="1">
          <a:blip r:embed="rId3">
            <a:alphaModFix/>
          </a:blip>
          <a:srcRect b="0" l="1215" r="0" t="0"/>
          <a:stretch/>
        </p:blipFill>
        <p:spPr>
          <a:xfrm>
            <a:off x="138525" y="62325"/>
            <a:ext cx="5544441" cy="3470699"/>
          </a:xfrm>
          <a:prstGeom prst="rect">
            <a:avLst/>
          </a:prstGeom>
          <a:noFill/>
          <a:ln>
            <a:noFill/>
          </a:ln>
        </p:spPr>
      </p:pic>
      <p:pic>
        <p:nvPicPr>
          <p:cNvPr id="149" name="Google Shape;149;g73d6218129_0_0" title="Chart"/>
          <p:cNvPicPr preferRelativeResize="0"/>
          <p:nvPr/>
        </p:nvPicPr>
        <p:blipFill>
          <a:blip r:embed="rId4">
            <a:alphaModFix/>
          </a:blip>
          <a:stretch>
            <a:fillRect/>
          </a:stretch>
        </p:blipFill>
        <p:spPr>
          <a:xfrm>
            <a:off x="3495538" y="3371400"/>
            <a:ext cx="5612976" cy="3470705"/>
          </a:xfrm>
          <a:prstGeom prst="rect">
            <a:avLst/>
          </a:prstGeom>
          <a:noFill/>
          <a:ln>
            <a:noFill/>
          </a:ln>
        </p:spPr>
      </p:pic>
      <p:sp>
        <p:nvSpPr>
          <p:cNvPr id="150" name="Google Shape;150;g73d6218129_0_0"/>
          <p:cNvSpPr txBox="1"/>
          <p:nvPr/>
        </p:nvSpPr>
        <p:spPr>
          <a:xfrm>
            <a:off x="5452975" y="1246950"/>
            <a:ext cx="8427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000">
                <a:latin typeface="Calibri"/>
                <a:ea typeface="Calibri"/>
                <a:cs typeface="Calibri"/>
                <a:sym typeface="Calibri"/>
              </a:rPr>
              <a:t>5.3E+05</a:t>
            </a:r>
            <a:endParaRPr b="1" sz="1000">
              <a:latin typeface="Calibri"/>
              <a:ea typeface="Calibri"/>
              <a:cs typeface="Calibri"/>
              <a:sym typeface="Calibri"/>
            </a:endParaRPr>
          </a:p>
        </p:txBody>
      </p:sp>
      <p:cxnSp>
        <p:nvCxnSpPr>
          <p:cNvPr id="151" name="Google Shape;151;g73d6218129_0_0"/>
          <p:cNvCxnSpPr/>
          <p:nvPr/>
        </p:nvCxnSpPr>
        <p:spPr>
          <a:xfrm flipH="1">
            <a:off x="6303975" y="17325"/>
            <a:ext cx="3300" cy="3255900"/>
          </a:xfrm>
          <a:prstGeom prst="straightConnector1">
            <a:avLst/>
          </a:prstGeom>
          <a:noFill/>
          <a:ln cap="flat" cmpd="sng" w="9525">
            <a:solidFill>
              <a:schemeClr val="dk2"/>
            </a:solidFill>
            <a:prstDash val="solid"/>
            <a:round/>
            <a:headEnd len="med" w="med" type="none"/>
            <a:tailEnd len="med" w="med" type="none"/>
          </a:ln>
        </p:spPr>
      </p:cxnSp>
      <p:pic>
        <p:nvPicPr>
          <p:cNvPr id="152" name="Google Shape;152;g73d6218129_0_0" title="Chart"/>
          <p:cNvPicPr preferRelativeResize="0"/>
          <p:nvPr/>
        </p:nvPicPr>
        <p:blipFill>
          <a:blip r:embed="rId5">
            <a:alphaModFix/>
          </a:blip>
          <a:stretch>
            <a:fillRect/>
          </a:stretch>
        </p:blipFill>
        <p:spPr>
          <a:xfrm>
            <a:off x="6479000" y="17325"/>
            <a:ext cx="5612976" cy="34706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g73d536b09b_0_80" title="Chart"/>
          <p:cNvPicPr preferRelativeResize="0"/>
          <p:nvPr/>
        </p:nvPicPr>
        <p:blipFill rotWithShape="1">
          <a:blip r:embed="rId3">
            <a:alphaModFix/>
          </a:blip>
          <a:srcRect b="0" l="1110" r="-1109" t="0"/>
          <a:stretch/>
        </p:blipFill>
        <p:spPr>
          <a:xfrm>
            <a:off x="351550" y="137625"/>
            <a:ext cx="5230251" cy="3234026"/>
          </a:xfrm>
          <a:prstGeom prst="rect">
            <a:avLst/>
          </a:prstGeom>
          <a:noFill/>
          <a:ln>
            <a:noFill/>
          </a:ln>
        </p:spPr>
      </p:pic>
      <p:pic>
        <p:nvPicPr>
          <p:cNvPr id="91" name="Google Shape;91;g73d536b09b_0_80" title="Chart"/>
          <p:cNvPicPr preferRelativeResize="0"/>
          <p:nvPr/>
        </p:nvPicPr>
        <p:blipFill>
          <a:blip r:embed="rId4">
            <a:alphaModFix/>
          </a:blip>
          <a:stretch>
            <a:fillRect/>
          </a:stretch>
        </p:blipFill>
        <p:spPr>
          <a:xfrm>
            <a:off x="432975" y="3605412"/>
            <a:ext cx="5230251" cy="3124675"/>
          </a:xfrm>
          <a:prstGeom prst="rect">
            <a:avLst/>
          </a:prstGeom>
          <a:noFill/>
          <a:ln>
            <a:noFill/>
          </a:ln>
        </p:spPr>
      </p:pic>
      <p:pic>
        <p:nvPicPr>
          <p:cNvPr id="92" name="Google Shape;92;g73d536b09b_0_80" title="Chart"/>
          <p:cNvPicPr preferRelativeResize="0"/>
          <p:nvPr/>
        </p:nvPicPr>
        <p:blipFill>
          <a:blip r:embed="rId5">
            <a:alphaModFix/>
          </a:blip>
          <a:stretch>
            <a:fillRect/>
          </a:stretch>
        </p:blipFill>
        <p:spPr>
          <a:xfrm>
            <a:off x="6969600" y="3605400"/>
            <a:ext cx="4536850" cy="3124675"/>
          </a:xfrm>
          <a:prstGeom prst="rect">
            <a:avLst/>
          </a:prstGeom>
          <a:noFill/>
          <a:ln>
            <a:noFill/>
          </a:ln>
        </p:spPr>
      </p:pic>
      <p:cxnSp>
        <p:nvCxnSpPr>
          <p:cNvPr id="93" name="Google Shape;93;g73d536b09b_0_80"/>
          <p:cNvCxnSpPr/>
          <p:nvPr/>
        </p:nvCxnSpPr>
        <p:spPr>
          <a:xfrm>
            <a:off x="17325" y="3404750"/>
            <a:ext cx="12192000" cy="867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g73d536b09b_0_80"/>
          <p:cNvCxnSpPr/>
          <p:nvPr/>
        </p:nvCxnSpPr>
        <p:spPr>
          <a:xfrm flipH="1">
            <a:off x="6220575" y="17325"/>
            <a:ext cx="10500" cy="6858000"/>
          </a:xfrm>
          <a:prstGeom prst="straightConnector1">
            <a:avLst/>
          </a:prstGeom>
          <a:noFill/>
          <a:ln cap="flat" cmpd="sng" w="9525">
            <a:solidFill>
              <a:schemeClr val="dk2"/>
            </a:solidFill>
            <a:prstDash val="solid"/>
            <a:round/>
            <a:headEnd len="med" w="med" type="none"/>
            <a:tailEnd len="med" w="med" type="none"/>
          </a:ln>
        </p:spPr>
      </p:cxnSp>
      <p:pic>
        <p:nvPicPr>
          <p:cNvPr id="95" name="Google Shape;95;g73d536b09b_0_80" title="Chart"/>
          <p:cNvPicPr preferRelativeResize="0"/>
          <p:nvPr/>
        </p:nvPicPr>
        <p:blipFill>
          <a:blip r:embed="rId6">
            <a:alphaModFix/>
          </a:blip>
          <a:stretch>
            <a:fillRect/>
          </a:stretch>
        </p:blipFill>
        <p:spPr>
          <a:xfrm>
            <a:off x="6542750" y="152400"/>
            <a:ext cx="5259864" cy="3252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g7a650afb1f_2_11" title="Chart"/>
          <p:cNvPicPr preferRelativeResize="0"/>
          <p:nvPr/>
        </p:nvPicPr>
        <p:blipFill>
          <a:blip r:embed="rId3">
            <a:alphaModFix/>
          </a:blip>
          <a:stretch>
            <a:fillRect/>
          </a:stretch>
        </p:blipFill>
        <p:spPr>
          <a:xfrm>
            <a:off x="245900" y="0"/>
            <a:ext cx="5962551" cy="3686870"/>
          </a:xfrm>
          <a:prstGeom prst="rect">
            <a:avLst/>
          </a:prstGeom>
          <a:noFill/>
          <a:ln>
            <a:noFill/>
          </a:ln>
        </p:spPr>
      </p:pic>
      <p:pic>
        <p:nvPicPr>
          <p:cNvPr id="101" name="Google Shape;101;g7a650afb1f_2_11" title="Chart"/>
          <p:cNvPicPr preferRelativeResize="0"/>
          <p:nvPr/>
        </p:nvPicPr>
        <p:blipFill rotWithShape="1">
          <a:blip r:embed="rId4">
            <a:alphaModFix/>
          </a:blip>
          <a:srcRect b="0" l="25745" r="23111" t="0"/>
          <a:stretch/>
        </p:blipFill>
        <p:spPr>
          <a:xfrm>
            <a:off x="5084050" y="3686875"/>
            <a:ext cx="2622849" cy="3171124"/>
          </a:xfrm>
          <a:prstGeom prst="rect">
            <a:avLst/>
          </a:prstGeom>
          <a:noFill/>
          <a:ln>
            <a:noFill/>
          </a:ln>
        </p:spPr>
      </p:pic>
      <p:cxnSp>
        <p:nvCxnSpPr>
          <p:cNvPr id="102" name="Google Shape;102;g7a650afb1f_2_11"/>
          <p:cNvCxnSpPr/>
          <p:nvPr/>
        </p:nvCxnSpPr>
        <p:spPr>
          <a:xfrm>
            <a:off x="6307126" y="17325"/>
            <a:ext cx="24300" cy="3636900"/>
          </a:xfrm>
          <a:prstGeom prst="straightConnector1">
            <a:avLst/>
          </a:prstGeom>
          <a:noFill/>
          <a:ln cap="flat" cmpd="sng" w="9525">
            <a:solidFill>
              <a:schemeClr val="dk2"/>
            </a:solidFill>
            <a:prstDash val="solid"/>
            <a:round/>
            <a:headEnd len="med" w="med" type="none"/>
            <a:tailEnd len="med" w="med" type="none"/>
          </a:ln>
        </p:spPr>
      </p:cxnSp>
      <p:pic>
        <p:nvPicPr>
          <p:cNvPr id="103" name="Google Shape;103;g7a650afb1f_2_11" title="Chart"/>
          <p:cNvPicPr preferRelativeResize="0"/>
          <p:nvPr/>
        </p:nvPicPr>
        <p:blipFill rotWithShape="1">
          <a:blip r:embed="rId5">
            <a:alphaModFix/>
          </a:blip>
          <a:srcRect b="0" l="0" r="3241" t="0"/>
          <a:stretch/>
        </p:blipFill>
        <p:spPr>
          <a:xfrm>
            <a:off x="6395595" y="0"/>
            <a:ext cx="5644005" cy="3606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g73d597eb20_0_24" title="Chart"/>
          <p:cNvPicPr preferRelativeResize="0"/>
          <p:nvPr/>
        </p:nvPicPr>
        <p:blipFill>
          <a:blip r:embed="rId3">
            <a:alphaModFix/>
          </a:blip>
          <a:stretch>
            <a:fillRect/>
          </a:stretch>
        </p:blipFill>
        <p:spPr>
          <a:xfrm>
            <a:off x="76200" y="1374050"/>
            <a:ext cx="6494325" cy="4015650"/>
          </a:xfrm>
          <a:prstGeom prst="rect">
            <a:avLst/>
          </a:prstGeom>
          <a:noFill/>
          <a:ln>
            <a:noFill/>
          </a:ln>
        </p:spPr>
      </p:pic>
      <p:pic>
        <p:nvPicPr>
          <p:cNvPr id="109" name="Google Shape;109;g73d597eb20_0_24" title="Chart"/>
          <p:cNvPicPr preferRelativeResize="0"/>
          <p:nvPr/>
        </p:nvPicPr>
        <p:blipFill>
          <a:blip r:embed="rId4">
            <a:alphaModFix/>
          </a:blip>
          <a:stretch>
            <a:fillRect/>
          </a:stretch>
        </p:blipFill>
        <p:spPr>
          <a:xfrm>
            <a:off x="6597500" y="1684912"/>
            <a:ext cx="5442100" cy="3363508"/>
          </a:xfrm>
          <a:prstGeom prst="rect">
            <a:avLst/>
          </a:prstGeom>
          <a:noFill/>
          <a:ln>
            <a:noFill/>
          </a:ln>
        </p:spPr>
      </p:pic>
      <p:cxnSp>
        <p:nvCxnSpPr>
          <p:cNvPr id="110" name="Google Shape;110;g73d597eb20_0_24"/>
          <p:cNvCxnSpPr/>
          <p:nvPr/>
        </p:nvCxnSpPr>
        <p:spPr>
          <a:xfrm flipH="1">
            <a:off x="6677775" y="17325"/>
            <a:ext cx="10500" cy="685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g6aeb0ff590_0_2" title="Chart"/>
          <p:cNvPicPr preferRelativeResize="0"/>
          <p:nvPr/>
        </p:nvPicPr>
        <p:blipFill>
          <a:blip r:embed="rId3">
            <a:alphaModFix/>
          </a:blip>
          <a:stretch>
            <a:fillRect/>
          </a:stretch>
        </p:blipFill>
        <p:spPr>
          <a:xfrm>
            <a:off x="0" y="1443675"/>
            <a:ext cx="6421551" cy="3970650"/>
          </a:xfrm>
          <a:prstGeom prst="rect">
            <a:avLst/>
          </a:prstGeom>
          <a:noFill/>
          <a:ln>
            <a:noFill/>
          </a:ln>
        </p:spPr>
      </p:pic>
      <p:pic>
        <p:nvPicPr>
          <p:cNvPr id="116" name="Google Shape;116;g6aeb0ff590_0_2" title="Chart"/>
          <p:cNvPicPr preferRelativeResize="0"/>
          <p:nvPr/>
        </p:nvPicPr>
        <p:blipFill>
          <a:blip r:embed="rId4">
            <a:alphaModFix/>
          </a:blip>
          <a:stretch>
            <a:fillRect/>
          </a:stretch>
        </p:blipFill>
        <p:spPr>
          <a:xfrm>
            <a:off x="6421551" y="1776850"/>
            <a:ext cx="5465649" cy="3379593"/>
          </a:xfrm>
          <a:prstGeom prst="rect">
            <a:avLst/>
          </a:prstGeom>
          <a:noFill/>
          <a:ln>
            <a:noFill/>
          </a:ln>
        </p:spPr>
      </p:pic>
      <p:cxnSp>
        <p:nvCxnSpPr>
          <p:cNvPr id="117" name="Google Shape;117;g6aeb0ff590_0_2"/>
          <p:cNvCxnSpPr/>
          <p:nvPr/>
        </p:nvCxnSpPr>
        <p:spPr>
          <a:xfrm flipH="1">
            <a:off x="6372975" y="17325"/>
            <a:ext cx="10500" cy="685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g73d536b09b_0_24" title="Chart"/>
          <p:cNvPicPr preferRelativeResize="0"/>
          <p:nvPr/>
        </p:nvPicPr>
        <p:blipFill>
          <a:blip r:embed="rId3">
            <a:alphaModFix/>
          </a:blip>
          <a:stretch>
            <a:fillRect/>
          </a:stretch>
        </p:blipFill>
        <p:spPr>
          <a:xfrm>
            <a:off x="0" y="1413187"/>
            <a:ext cx="6520176" cy="4031625"/>
          </a:xfrm>
          <a:prstGeom prst="rect">
            <a:avLst/>
          </a:prstGeom>
          <a:noFill/>
          <a:ln>
            <a:noFill/>
          </a:ln>
        </p:spPr>
      </p:pic>
      <p:pic>
        <p:nvPicPr>
          <p:cNvPr id="123" name="Google Shape;123;g73d536b09b_0_24" title="Chart"/>
          <p:cNvPicPr preferRelativeResize="0"/>
          <p:nvPr/>
        </p:nvPicPr>
        <p:blipFill>
          <a:blip r:embed="rId4">
            <a:alphaModFix/>
          </a:blip>
          <a:stretch>
            <a:fillRect/>
          </a:stretch>
        </p:blipFill>
        <p:spPr>
          <a:xfrm>
            <a:off x="6689876" y="1769700"/>
            <a:ext cx="5367024" cy="3318610"/>
          </a:xfrm>
          <a:prstGeom prst="rect">
            <a:avLst/>
          </a:prstGeom>
          <a:noFill/>
          <a:ln>
            <a:noFill/>
          </a:ln>
        </p:spPr>
      </p:pic>
      <p:cxnSp>
        <p:nvCxnSpPr>
          <p:cNvPr id="124" name="Google Shape;124;g73d536b09b_0_24"/>
          <p:cNvCxnSpPr/>
          <p:nvPr/>
        </p:nvCxnSpPr>
        <p:spPr>
          <a:xfrm flipH="1">
            <a:off x="6525375" y="17325"/>
            <a:ext cx="10500" cy="685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g6aeb0ff590_0_8" title="Chart"/>
          <p:cNvPicPr preferRelativeResize="0"/>
          <p:nvPr/>
        </p:nvPicPr>
        <p:blipFill>
          <a:blip r:embed="rId3">
            <a:alphaModFix/>
          </a:blip>
          <a:stretch>
            <a:fillRect/>
          </a:stretch>
        </p:blipFill>
        <p:spPr>
          <a:xfrm>
            <a:off x="0" y="1418250"/>
            <a:ext cx="6503826" cy="4021501"/>
          </a:xfrm>
          <a:prstGeom prst="rect">
            <a:avLst/>
          </a:prstGeom>
          <a:noFill/>
          <a:ln>
            <a:noFill/>
          </a:ln>
        </p:spPr>
      </p:pic>
      <p:pic>
        <p:nvPicPr>
          <p:cNvPr id="130" name="Google Shape;130;g6aeb0ff590_0_8" title="Chart"/>
          <p:cNvPicPr preferRelativeResize="0"/>
          <p:nvPr/>
        </p:nvPicPr>
        <p:blipFill>
          <a:blip r:embed="rId4">
            <a:alphaModFix/>
          </a:blip>
          <a:stretch>
            <a:fillRect/>
          </a:stretch>
        </p:blipFill>
        <p:spPr>
          <a:xfrm>
            <a:off x="6458800" y="1657400"/>
            <a:ext cx="5601576" cy="3463624"/>
          </a:xfrm>
          <a:prstGeom prst="rect">
            <a:avLst/>
          </a:prstGeom>
          <a:noFill/>
          <a:ln>
            <a:noFill/>
          </a:ln>
        </p:spPr>
      </p:pic>
      <p:cxnSp>
        <p:nvCxnSpPr>
          <p:cNvPr id="131" name="Google Shape;131;g6aeb0ff590_0_8"/>
          <p:cNvCxnSpPr/>
          <p:nvPr/>
        </p:nvCxnSpPr>
        <p:spPr>
          <a:xfrm flipH="1">
            <a:off x="6525375" y="17325"/>
            <a:ext cx="10500" cy="685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g73d597eb20_0_42" title="Chart"/>
          <p:cNvPicPr preferRelativeResize="0"/>
          <p:nvPr/>
        </p:nvPicPr>
        <p:blipFill rotWithShape="1">
          <a:blip r:embed="rId3">
            <a:alphaModFix/>
          </a:blip>
          <a:srcRect b="0" l="2308" r="2289" t="-1905"/>
          <a:stretch/>
        </p:blipFill>
        <p:spPr>
          <a:xfrm>
            <a:off x="90050" y="1443300"/>
            <a:ext cx="6300348" cy="3852776"/>
          </a:xfrm>
          <a:prstGeom prst="rect">
            <a:avLst/>
          </a:prstGeom>
          <a:noFill/>
          <a:ln>
            <a:noFill/>
          </a:ln>
        </p:spPr>
      </p:pic>
      <p:pic>
        <p:nvPicPr>
          <p:cNvPr id="137" name="Google Shape;137;g73d597eb20_0_42" title="Chart"/>
          <p:cNvPicPr preferRelativeResize="0"/>
          <p:nvPr/>
        </p:nvPicPr>
        <p:blipFill>
          <a:blip r:embed="rId4">
            <a:alphaModFix/>
          </a:blip>
          <a:stretch>
            <a:fillRect/>
          </a:stretch>
        </p:blipFill>
        <p:spPr>
          <a:xfrm>
            <a:off x="6476075" y="1696750"/>
            <a:ext cx="5411124" cy="3345875"/>
          </a:xfrm>
          <a:prstGeom prst="rect">
            <a:avLst/>
          </a:prstGeom>
          <a:noFill/>
          <a:ln>
            <a:noFill/>
          </a:ln>
        </p:spPr>
      </p:pic>
      <p:cxnSp>
        <p:nvCxnSpPr>
          <p:cNvPr id="138" name="Google Shape;138;g73d597eb20_0_42"/>
          <p:cNvCxnSpPr/>
          <p:nvPr/>
        </p:nvCxnSpPr>
        <p:spPr>
          <a:xfrm flipH="1">
            <a:off x="6449175" y="17325"/>
            <a:ext cx="10500" cy="685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7a7557e3ec_0_6"/>
          <p:cNvSpPr txBox="1"/>
          <p:nvPr>
            <p:ph idx="1" type="body"/>
          </p:nvPr>
        </p:nvSpPr>
        <p:spPr>
          <a:xfrm>
            <a:off x="626100" y="1416775"/>
            <a:ext cx="10635000" cy="5273400"/>
          </a:xfrm>
          <a:prstGeom prst="rect">
            <a:avLst/>
          </a:prstGeom>
        </p:spPr>
        <p:txBody>
          <a:bodyPr anchorCtr="0" anchor="t" bIns="45700" lIns="91425" spcFirstLastPara="1" rIns="91425" wrap="square" tIns="45700">
            <a:noAutofit/>
          </a:bodyPr>
          <a:lstStyle/>
          <a:p>
            <a:pPr indent="-266700" lvl="0" marL="266700" rtl="0" algn="just">
              <a:lnSpc>
                <a:spcPct val="115000"/>
              </a:lnSpc>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   The “</a:t>
            </a:r>
            <a:r>
              <a:rPr b="1" lang="en-IN" sz="2400">
                <a:latin typeface="Times New Roman"/>
                <a:ea typeface="Times New Roman"/>
                <a:cs typeface="Times New Roman"/>
                <a:sym typeface="Times New Roman"/>
              </a:rPr>
              <a:t>Brand sales data</a:t>
            </a:r>
            <a:r>
              <a:rPr lang="en-IN" sz="2400">
                <a:latin typeface="Times New Roman"/>
                <a:ea typeface="Times New Roman"/>
                <a:cs typeface="Times New Roman"/>
                <a:sym typeface="Times New Roman"/>
              </a:rPr>
              <a:t>” provides the s</a:t>
            </a:r>
            <a:r>
              <a:rPr b="1" lang="en-IN" sz="2400">
                <a:latin typeface="Times New Roman"/>
                <a:ea typeface="Times New Roman"/>
                <a:cs typeface="Times New Roman"/>
                <a:sym typeface="Times New Roman"/>
              </a:rPr>
              <a:t>ales details of each category of products</a:t>
            </a:r>
            <a:r>
              <a:rPr lang="en-IN" sz="2400">
                <a:latin typeface="Times New Roman"/>
                <a:ea typeface="Times New Roman"/>
                <a:cs typeface="Times New Roman"/>
                <a:sym typeface="Times New Roman"/>
              </a:rPr>
              <a:t> with </a:t>
            </a:r>
            <a:r>
              <a:rPr b="1" lang="en-IN" sz="2400">
                <a:latin typeface="Times New Roman"/>
                <a:ea typeface="Times New Roman"/>
                <a:cs typeface="Times New Roman"/>
                <a:sym typeface="Times New Roman"/>
              </a:rPr>
              <a:t>their selling brands and their sales in descending order of sales performance</a:t>
            </a:r>
            <a:r>
              <a:rPr lang="en-IN" sz="2400">
                <a:latin typeface="Times New Roman"/>
                <a:ea typeface="Times New Roman"/>
                <a:cs typeface="Times New Roman"/>
                <a:sym typeface="Times New Roman"/>
              </a:rPr>
              <a:t>. This data will help to evaluate the brand’s sales performance for each category of products. Consecutive year sales details help to assess and compare the selling trends of each brands. From the category sales comparison graph it has been noticed that most category items shows prominent sales growth when compared to previous year.</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2019-11-03T06:36:58Z</dcterms:created>
  <dc:creator>Dhinesh KS</dc:creator>
</cp:coreProperties>
</file>