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147470489" r:id="rId2"/>
    <p:sldId id="2147470501" r:id="rId3"/>
    <p:sldId id="2147470502" r:id="rId4"/>
    <p:sldId id="2147470503" r:id="rId5"/>
    <p:sldId id="2147470504" r:id="rId6"/>
    <p:sldId id="2147470505" r:id="rId7"/>
    <p:sldId id="2147470494" r:id="rId8"/>
    <p:sldId id="2147470497" r:id="rId9"/>
    <p:sldId id="2147470498" r:id="rId10"/>
    <p:sldId id="2147470499" r:id="rId11"/>
    <p:sldId id="2147470512" r:id="rId12"/>
    <p:sldId id="2147470511" r:id="rId13"/>
    <p:sldId id="2147470514" r:id="rId14"/>
    <p:sldId id="2147470506" r:id="rId15"/>
    <p:sldId id="2147470509" r:id="rId16"/>
    <p:sldId id="21474705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ADDC7-8341-4C7F-8155-5DEDA8693740}" type="datetimeFigureOut">
              <a:rPr lang="en-IN" smtClean="0"/>
              <a:t>13-10-25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24B-DEEE-44CC-8382-3F4C7B14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3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624B-DEEE-44CC-8382-3F4C7B14ED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=""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=""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=""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=""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=""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M.Tech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solidFill>
                  <a:prstClr val="white"/>
                </a:solidFill>
                <a:cs typeface="Calibri" panose="020F0502020204030204" pitchFamily="34" charset="0"/>
              </a:rPr>
              <a:t>Review </a:t>
            </a:r>
            <a:r>
              <a:rPr lang="en-US" sz="3600" b="1" smtClean="0">
                <a:solidFill>
                  <a:prstClr val="white"/>
                </a:solidFill>
                <a:cs typeface="Calibri" panose="020F0502020204030204" pitchFamily="34" charset="0"/>
              </a:rPr>
              <a:t>III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Dhinesh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M </a:t>
            </a:r>
            <a:r>
              <a:rPr lang="en-US" sz="2400" b="1" dirty="0" smtClean="0">
                <a:solidFill>
                  <a:prstClr val="white"/>
                </a:solidFill>
                <a:cs typeface="Calibri" panose="020F0502020204030204" pitchFamily="34" charset="0"/>
              </a:rPr>
              <a:t>N</a:t>
            </a:r>
          </a:p>
          <a:p>
            <a:pPr lvl="0" algn="ctr">
              <a:defRPr/>
            </a:pPr>
            <a:r>
              <a:rPr lang="en-US" sz="2400" b="1" dirty="0" smtClean="0">
                <a:solidFill>
                  <a:prstClr val="white"/>
                </a:solidFill>
                <a:cs typeface="Calibri" panose="020F0502020204030204" pitchFamily="34" charset="0"/>
              </a:rPr>
              <a:t>VIT CHENNAI </a:t>
            </a: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=""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=""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=""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Receive comment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and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start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processing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Clean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&amp; normalize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Convert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to TF-IDF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features 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Predict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toxicity with Logistic Regression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and assign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risk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tier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Detect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&amp; redact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PII for 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safe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logging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Group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near-duplicates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if 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many are </a:t>
            </a: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similar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  <a:latin typeface="Calibri (Body)"/>
              </a:rPr>
              <a:t>Decide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: auto-allow/block or send to moderator inbox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</a:t>
            </a:r>
            <a:r>
              <a:rPr lang="fr-FR" sz="3600" b="1" dirty="0" smtClean="0">
                <a:solidFill>
                  <a:srgbClr val="5B9BD5">
                    <a:lumMod val="50000"/>
                  </a:srgbClr>
                </a:solidFill>
              </a:rPr>
              <a:t>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2688337" y="57036"/>
            <a:ext cx="950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PII detection (</a:t>
            </a:r>
            <a:r>
              <a:rPr lang="en-US" sz="2400" b="0" dirty="0" smtClean="0">
                <a:solidFill>
                  <a:srgbClr val="5583D1"/>
                </a:solidFill>
                <a:latin typeface="+mn-lt"/>
              </a:rPr>
              <a:t>email/phone/card) has been done to prevent leaking accidentally. Privacy is ensured by 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redact before </a:t>
            </a:r>
            <a:r>
              <a:rPr lang="en-US" sz="2400" b="0" dirty="0" smtClean="0">
                <a:solidFill>
                  <a:srgbClr val="5583D1"/>
                </a:solidFill>
                <a:latin typeface="+mn-lt"/>
              </a:rPr>
              <a:t>logging and displaying to moderators 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  <a:latin typeface="+mn-lt"/>
              </a:rPr>
              <a:t>Fast and Cheap running cost by using CPU-only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LR for </a:t>
            </a:r>
            <a:r>
              <a:rPr lang="en-US" sz="2400" b="0" dirty="0" smtClean="0">
                <a:solidFill>
                  <a:srgbClr val="5583D1"/>
                </a:solidFill>
                <a:latin typeface="+mn-lt"/>
              </a:rPr>
              <a:t>most of comments and  with </a:t>
            </a:r>
            <a:r>
              <a:rPr lang="en-US" sz="2400" b="0" dirty="0" err="1" smtClean="0">
                <a:solidFill>
                  <a:srgbClr val="5583D1"/>
                </a:solidFill>
                <a:latin typeface="+mn-lt"/>
              </a:rPr>
              <a:t>DistilBERT</a:t>
            </a:r>
            <a:r>
              <a:rPr lang="en-US" sz="2400" b="0" dirty="0" smtClean="0">
                <a:solidFill>
                  <a:srgbClr val="5583D1"/>
                </a:solidFill>
                <a:latin typeface="+mn-lt"/>
              </a:rPr>
              <a:t>, lower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latency than </a:t>
            </a:r>
            <a:r>
              <a:rPr lang="en-US" sz="2400" b="0" dirty="0" smtClean="0">
                <a:solidFill>
                  <a:srgbClr val="5583D1"/>
                </a:solidFill>
                <a:latin typeface="+mn-lt"/>
              </a:rPr>
              <a:t>BERT-only</a:t>
            </a: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</a:t>
            </a: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Result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500" b="0" dirty="0" smtClean="0">
                <a:latin typeface="Calibri (Body)"/>
              </a:rPr>
              <a:t>Accurate</a:t>
            </a:r>
            <a:r>
              <a:rPr lang="en-IN" sz="2500" b="0" dirty="0">
                <a:latin typeface="Calibri (Body)"/>
              </a:rPr>
              <a:t>, explainable, privacy-safe moderation that runs on CPU</a:t>
            </a:r>
          </a:p>
          <a:p>
            <a:pPr>
              <a:lnSpc>
                <a:spcPct val="150000"/>
              </a:lnSpc>
            </a:pPr>
            <a:r>
              <a:rPr lang="en-IN" sz="2500" b="0" dirty="0" smtClean="0">
                <a:latin typeface="Calibri (Body)"/>
              </a:rPr>
              <a:t>Cascade or gate system </a:t>
            </a:r>
            <a:r>
              <a:rPr lang="en-IN" sz="2500" b="0" dirty="0">
                <a:latin typeface="Calibri (Body)"/>
              </a:rPr>
              <a:t>keeps costs low while catching obfuscated toxicity</a:t>
            </a:r>
          </a:p>
          <a:p>
            <a:pPr>
              <a:lnSpc>
                <a:spcPct val="150000"/>
              </a:lnSpc>
            </a:pPr>
            <a:r>
              <a:rPr lang="en-IN" sz="2500" b="0" dirty="0" smtClean="0">
                <a:latin typeface="Calibri (Body)"/>
              </a:rPr>
              <a:t>Demonstrated using </a:t>
            </a:r>
            <a:r>
              <a:rPr lang="en-IN" sz="2500" b="0" dirty="0" err="1" smtClean="0">
                <a:latin typeface="Calibri (Body)"/>
              </a:rPr>
              <a:t>streamlit</a:t>
            </a:r>
            <a:r>
              <a:rPr lang="en-IN" sz="2500" b="0" dirty="0" smtClean="0">
                <a:latin typeface="Calibri (Body)"/>
              </a:rPr>
              <a:t> on local and deployable </a:t>
            </a:r>
            <a:r>
              <a:rPr lang="en-IN" sz="2500" b="0" dirty="0">
                <a:latin typeface="Calibri (Body)"/>
              </a:rPr>
              <a:t>to </a:t>
            </a:r>
            <a:r>
              <a:rPr lang="en-IN" sz="2500" b="0" dirty="0" err="1">
                <a:latin typeface="Calibri (Body)"/>
              </a:rPr>
              <a:t>Streamlit</a:t>
            </a:r>
            <a:r>
              <a:rPr lang="en-IN" sz="2500" b="0" dirty="0">
                <a:latin typeface="Calibri (Body)"/>
              </a:rPr>
              <a:t>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smtClean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 smtClean="0">
                <a:latin typeface="+mn-lt"/>
              </a:rPr>
              <a:t>Thanking </a:t>
            </a:r>
            <a:r>
              <a:rPr lang="en-US" sz="2400" b="0" dirty="0" err="1" smtClean="0">
                <a:latin typeface="+mn-lt"/>
              </a:rPr>
              <a:t>LTIMindtree</a:t>
            </a:r>
            <a:r>
              <a:rPr lang="en-US" sz="2400" b="0" dirty="0" smtClean="0">
                <a:latin typeface="+mn-lt"/>
              </a:rPr>
              <a:t>  </a:t>
            </a:r>
            <a:r>
              <a:rPr lang="en-US" sz="2400" b="0" dirty="0">
                <a:latin typeface="+mn-lt"/>
              </a:rPr>
              <a:t>for their guidance and </a:t>
            </a:r>
            <a:r>
              <a:rPr lang="en-US" sz="2400" b="0" dirty="0" smtClean="0">
                <a:latin typeface="+mn-lt"/>
              </a:rPr>
              <a:t>support for doing this project.</a:t>
            </a: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 smtClean="0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[1] V. Garg, G. Xu and M. P. Singh, "Understanding Inciting Speech as New Malice," in IEEE Transactions on Computational Social Systems, vol. 12, no. 3, pp. 947-956, June 2025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[2] Mubeen, M.,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Muskan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Akram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 et al. Cyberbullying-Related Automated Hate Speech Detection on Social Media Platforms Using Stack Ensemble Classification Method. International Journal of Computational Intelligence Systems 18, 174 (2025)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1106425" y="57036"/>
            <a:ext cx="1108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68364" cy="47272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[3]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Marshan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A., Nizar, F.N.M.,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Ioannou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 et al. Comparing Machine Learning and Deep Learning Techniques for Text Analytics: Detecting the Severity of Hate Comments Online. Information Systems Frontiers 27, 487–505 (2025).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[4]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Nascimento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F.R.S.,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Cavalcanti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G.D.C. &amp; Costa-Abreu, M.D. Gender bias detection on hate speech classification: an analysis at feature-level. Neural Computing and Applications 37, 3887–3905 (2025).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3233493" y="40880"/>
            <a:ext cx="91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[5]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Shajari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S., Agarwal, N. Developing a network-centric approach for anomalous behavior detection on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Youtube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. Social Network Analysis and Mining 15, 3 (2025).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[6] M.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Fahaad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Almufareh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N. Zaman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Jhanjhi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M.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Humayun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G.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Naif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Alwakid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D.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Javed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and S.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Naif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Almuayqil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"Integrating Sentiment Analysis With Machine Learning for Cyberbullying Detection on Social Media," in IEEE Access, vol. 13, pp. 78348-78359, 2025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3483865" y="57036"/>
            <a:ext cx="870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1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489690" cy="43950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Large amount of comments are being posted on social media everyday.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Users </a:t>
            </a:r>
            <a:r>
              <a:rPr lang="en-US" b="0">
                <a:solidFill>
                  <a:srgbClr val="5583D1"/>
                </a:solidFill>
                <a:latin typeface="+mn-lt"/>
              </a:rPr>
              <a:t>might  post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harmful or toxic comments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So handling of these comments by moderators are tougher to handle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Reduce the workload for moderators by automating decisions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Also, sensitive details needs to be handled carefully.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1608474" y="0"/>
            <a:ext cx="1229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667780" cy="437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 Identify toxic comments and PII and flag them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 dashboard for moderator shows the redacted comments &amp; reasons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Logs displayed to moderators will be redacted with reasons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Involves training models with publicly available toxic comments dataset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518084" y="9718"/>
            <a:ext cx="1061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preprocessing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Training Toxicity detection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PII detection and Redaction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Application showcasing Moderator 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2177144" y="4088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936004" cy="40954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Ingest &amp; Schema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Normalize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Tokenize 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1C3898"/>
                </a:solidFill>
              </a:rPr>
              <a:t>Vectorize</a:t>
            </a: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Splits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Data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642617" y="57036"/>
            <a:ext cx="954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45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Trained using public comments dataset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Baseline LR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Evaluate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Risk scores and ranges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Training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Toxicity detection Models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414017" y="57036"/>
            <a:ext cx="977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483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Two-stage pipeline: 1)TF-IDF + Logistic Regression 2) </a:t>
            </a:r>
            <a:r>
              <a:rPr lang="en-US" sz="2400" b="0" dirty="0" err="1">
                <a:solidFill>
                  <a:srgbClr val="5583D1"/>
                </a:solidFill>
              </a:rPr>
              <a:t>DistilBERT</a:t>
            </a:r>
            <a:r>
              <a:rPr lang="en-US" sz="2400" b="0" dirty="0">
                <a:solidFill>
                  <a:srgbClr val="5583D1"/>
                </a:solidFill>
              </a:rPr>
              <a:t> Probability calibration to determine risk tiers (allow / hold / block)</a:t>
            </a:r>
          </a:p>
          <a:p>
            <a:pPr lvl="0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PII detection &amp; redaction </a:t>
            </a:r>
          </a:p>
          <a:p>
            <a:pPr lvl="0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Detect similar mass comments </a:t>
            </a:r>
          </a:p>
          <a:p>
            <a:pPr lvl="0"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</a:rPr>
              <a:t>Explainability</a:t>
            </a:r>
            <a:r>
              <a:rPr lang="en-US" sz="2400" b="0" dirty="0">
                <a:solidFill>
                  <a:srgbClr val="5583D1"/>
                </a:solidFill>
              </a:rPr>
              <a:t> by using reason highlighting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</a:t>
            </a: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423161" y="57036"/>
            <a:ext cx="976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0" dirty="0" smtClean="0"/>
              <a:t>Loading  Jigsaw dataset </a:t>
            </a:r>
          </a:p>
          <a:p>
            <a:pPr>
              <a:lnSpc>
                <a:spcPct val="150000"/>
              </a:lnSpc>
            </a:pPr>
            <a:r>
              <a:rPr lang="en-IN" sz="2400" b="0" dirty="0" smtClean="0"/>
              <a:t>Normalizing of text</a:t>
            </a:r>
            <a:endParaRPr lang="en-IN" sz="2400" b="0" dirty="0"/>
          </a:p>
          <a:p>
            <a:pPr>
              <a:lnSpc>
                <a:spcPct val="150000"/>
              </a:lnSpc>
            </a:pPr>
            <a:r>
              <a:rPr lang="en-IN" sz="2400" b="0" dirty="0" smtClean="0"/>
              <a:t>Generating </a:t>
            </a:r>
            <a:r>
              <a:rPr lang="en-IN" sz="2400" b="0" dirty="0"/>
              <a:t>TF-IDF features (char n-grams 3–5)</a:t>
            </a:r>
          </a:p>
          <a:p>
            <a:pPr>
              <a:lnSpc>
                <a:spcPct val="150000"/>
              </a:lnSpc>
            </a:pPr>
            <a:r>
              <a:rPr lang="en-IN" sz="2400" b="0" dirty="0"/>
              <a:t>Explore class balance, length distribution</a:t>
            </a:r>
          </a:p>
          <a:p>
            <a:pPr>
              <a:lnSpc>
                <a:spcPct val="150000"/>
              </a:lnSpc>
            </a:pPr>
            <a:r>
              <a:rPr lang="en-IN" sz="2400" b="0" dirty="0"/>
              <a:t>Create train / validation / test </a:t>
            </a:r>
            <a:r>
              <a:rPr lang="en-IN" sz="2400" b="0" dirty="0" smtClean="0"/>
              <a:t>splits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</a:t>
            </a: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3566161" y="57036"/>
            <a:ext cx="862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Algorithms: Logistic </a:t>
            </a: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Regression, 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regex </a:t>
            </a: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and validators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Libraries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: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scikit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-learn, pandas,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numpy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,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pyyaml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, </a:t>
            </a:r>
            <a:r>
              <a:rPr lang="en-US" b="0" dirty="0" err="1" smtClean="0">
                <a:solidFill>
                  <a:srgbClr val="5583D1"/>
                </a:solidFill>
                <a:latin typeface="Calibri (Body)"/>
              </a:rPr>
              <a:t>phonenumbers</a:t>
            </a:r>
            <a:endParaRPr lang="en-US" b="0" dirty="0" smtClean="0">
              <a:solidFill>
                <a:srgbClr val="5583D1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UI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: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for moderator </a:t>
            </a: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inbox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Metrics: 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F1, PII precision/recall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3054097" y="57036"/>
            <a:ext cx="913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885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Microsoft account</cp:lastModifiedBy>
  <cp:revision>20</cp:revision>
  <dcterms:created xsi:type="dcterms:W3CDTF">2024-05-13T10:33:11Z</dcterms:created>
  <dcterms:modified xsi:type="dcterms:W3CDTF">2025-10-13T03:39:43Z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