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55232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55232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55232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650" y="400050"/>
            <a:ext cx="788670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55232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84" y="1193669"/>
            <a:ext cx="8229430" cy="239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934" y="438150"/>
            <a:ext cx="7332465" cy="1026562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224154" rIns="0" bIns="0" rtlCol="0">
            <a:spAutoFit/>
          </a:bodyPr>
          <a:lstStyle/>
          <a:p>
            <a:pPr marL="2424430" marR="268605" indent="-2158365" algn="l">
              <a:lnSpc>
                <a:spcPct val="100000"/>
              </a:lnSpc>
              <a:spcBef>
                <a:spcPts val="1764"/>
              </a:spcBef>
            </a:pPr>
            <a:r>
              <a:rPr lang="en-IN" sz="2600" spc="-5" dirty="0"/>
              <a:t>Image to Audio Conversion to aid Visually Impaired People</a:t>
            </a:r>
            <a:endParaRPr sz="2600" dirty="0"/>
          </a:p>
        </p:txBody>
      </p:sp>
      <p:sp>
        <p:nvSpPr>
          <p:cNvPr id="3" name="object 3"/>
          <p:cNvSpPr txBox="1"/>
          <p:nvPr/>
        </p:nvSpPr>
        <p:spPr>
          <a:xfrm>
            <a:off x="820935" y="2322803"/>
            <a:ext cx="3154680" cy="1153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552322"/>
                </a:solidFill>
                <a:latin typeface="Times New Roman"/>
                <a:cs typeface="Times New Roman"/>
              </a:rPr>
              <a:t>Prepared</a:t>
            </a:r>
            <a:r>
              <a:rPr sz="1800" b="1" spc="-30" dirty="0">
                <a:solidFill>
                  <a:srgbClr val="552322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552322"/>
                </a:solidFill>
                <a:latin typeface="Times New Roman"/>
                <a:cs typeface="Times New Roman"/>
              </a:rPr>
              <a:t>by</a:t>
            </a:r>
            <a:r>
              <a:rPr sz="1800" b="1" spc="-25" dirty="0">
                <a:solidFill>
                  <a:srgbClr val="55232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552322"/>
                </a:solidFill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  <a:p>
            <a:pPr marL="12700" marR="48895">
              <a:lnSpc>
                <a:spcPct val="166700"/>
              </a:lnSpc>
            </a:pPr>
            <a:r>
              <a:rPr lang="en-IN" spc="-70" dirty="0">
                <a:solidFill>
                  <a:srgbClr val="552322"/>
                </a:solidFill>
                <a:latin typeface="Times New Roman"/>
                <a:cs typeface="Times New Roman"/>
              </a:rPr>
              <a:t>VENKATESHWARAN M</a:t>
            </a:r>
          </a:p>
          <a:p>
            <a:pPr marL="12700" marR="48895">
              <a:lnSpc>
                <a:spcPct val="166700"/>
              </a:lnSpc>
            </a:pPr>
            <a:r>
              <a:rPr lang="en-IN" sz="1800" spc="-70" dirty="0">
                <a:solidFill>
                  <a:srgbClr val="552322"/>
                </a:solidFill>
                <a:latin typeface="Times New Roman"/>
                <a:cs typeface="Times New Roman"/>
              </a:rPr>
              <a:t>DHINESH S P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7400" y="2322803"/>
            <a:ext cx="2209800" cy="746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52322"/>
                </a:solidFill>
                <a:latin typeface="Times New Roman"/>
                <a:cs typeface="Times New Roman"/>
              </a:rPr>
              <a:t>Project</a:t>
            </a:r>
            <a:r>
              <a:rPr sz="1800" b="1" spc="-25" dirty="0">
                <a:solidFill>
                  <a:srgbClr val="55232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552322"/>
                </a:solidFill>
                <a:latin typeface="Times New Roman"/>
                <a:cs typeface="Times New Roman"/>
              </a:rPr>
              <a:t>guide</a:t>
            </a:r>
            <a:r>
              <a:rPr sz="1800" b="1" spc="-20" dirty="0">
                <a:solidFill>
                  <a:srgbClr val="55232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552322"/>
                </a:solidFill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lang="en-IN" sz="1800" spc="-10" dirty="0" err="1">
                <a:solidFill>
                  <a:srgbClr val="552322"/>
                </a:solidFill>
                <a:latin typeface="Times New Roman"/>
                <a:cs typeface="Times New Roman"/>
              </a:rPr>
              <a:t>Dr.</a:t>
            </a:r>
            <a:r>
              <a:rPr lang="en-IN" sz="1800" spc="-10" dirty="0">
                <a:solidFill>
                  <a:srgbClr val="552322"/>
                </a:solidFill>
                <a:latin typeface="Times New Roman"/>
                <a:cs typeface="Times New Roman"/>
              </a:rPr>
              <a:t> </a:t>
            </a:r>
            <a:r>
              <a:rPr lang="en-IN" spc="-10" dirty="0">
                <a:solidFill>
                  <a:srgbClr val="552322"/>
                </a:solidFill>
                <a:latin typeface="Times New Roman"/>
                <a:cs typeface="Times New Roman"/>
              </a:rPr>
              <a:t>D. SIVAGANESAN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28F33-DEDA-169A-11BD-504463CD5735}"/>
              </a:ext>
            </a:extLst>
          </p:cNvPr>
          <p:cNvSpPr txBox="1"/>
          <p:nvPr/>
        </p:nvSpPr>
        <p:spPr>
          <a:xfrm>
            <a:off x="1905001" y="3872686"/>
            <a:ext cx="563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at : 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International Conference on Electronics and Sustainable Communication Systems (ICESC - 2023)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19898"/>
            <a:ext cx="20421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849" y="1201475"/>
            <a:ext cx="7250699" cy="3370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16293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USE-CASE</a:t>
            </a:r>
            <a:r>
              <a:rPr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7399" y="1017724"/>
            <a:ext cx="3931150" cy="3931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54063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DFD-0</a:t>
            </a:r>
            <a:r>
              <a:rPr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950" y="1316298"/>
            <a:ext cx="7926100" cy="29039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54063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DFD-1</a:t>
            </a:r>
            <a:r>
              <a:rPr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3950" y="1159550"/>
            <a:ext cx="4844866" cy="38209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350" y="869276"/>
            <a:ext cx="8193405" cy="4043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09575">
              <a:lnSpc>
                <a:spcPct val="1299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50" spc="-5" dirty="0">
                <a:latin typeface="MS UI Gothic"/>
                <a:cs typeface="MS UI Gothic"/>
              </a:rPr>
              <a:t>❏	</a:t>
            </a:r>
            <a:r>
              <a:rPr sz="1450" spc="-5" dirty="0">
                <a:latin typeface="Times New Roman"/>
                <a:cs typeface="Times New Roman"/>
              </a:rPr>
              <a:t>A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CNN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type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of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deep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neural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network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that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commonly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used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for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image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recognition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tasks.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It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is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made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up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of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several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layers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of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interconnected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nodes,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each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performing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specific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task,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such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as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detecting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edges, </a:t>
            </a:r>
            <a:r>
              <a:rPr sz="1450" spc="-5" dirty="0">
                <a:latin typeface="Times New Roman"/>
                <a:cs typeface="Times New Roman"/>
              </a:rPr>
              <a:t> textures,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or patterns in the input </a:t>
            </a:r>
            <a:r>
              <a:rPr sz="1450" spc="-10" dirty="0">
                <a:latin typeface="Times New Roman"/>
                <a:cs typeface="Times New Roman"/>
              </a:rPr>
              <a:t>image.</a:t>
            </a:r>
            <a:endParaRPr sz="1450">
              <a:latin typeface="Times New Roman"/>
              <a:cs typeface="Times New Roman"/>
            </a:endParaRPr>
          </a:p>
          <a:p>
            <a:pPr marL="422275" marR="226695" indent="-409575">
              <a:lnSpc>
                <a:spcPct val="129900"/>
              </a:lnSpc>
              <a:tabLst>
                <a:tab pos="421640" algn="l"/>
              </a:tabLst>
            </a:pPr>
            <a:r>
              <a:rPr sz="1450" spc="-5" dirty="0">
                <a:latin typeface="MS UI Gothic"/>
                <a:cs typeface="MS UI Gothic"/>
              </a:rPr>
              <a:t>❏	</a:t>
            </a:r>
            <a:r>
              <a:rPr sz="1450" spc="-5" dirty="0">
                <a:latin typeface="Times New Roman"/>
                <a:cs typeface="Times New Roman"/>
              </a:rPr>
              <a:t>ResNet,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short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for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"Residual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Network,"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is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deep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learning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architecture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that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is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commonly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used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for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image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classification</a:t>
            </a:r>
            <a:r>
              <a:rPr sz="1450" spc="-5" dirty="0">
                <a:latin typeface="Times New Roman"/>
                <a:cs typeface="Times New Roman"/>
              </a:rPr>
              <a:t> tasks, where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 goal is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to classify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 image into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one of several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categories</a:t>
            </a:r>
            <a:endParaRPr sz="1450">
              <a:latin typeface="Times New Roman"/>
              <a:cs typeface="Times New Roman"/>
            </a:endParaRPr>
          </a:p>
          <a:p>
            <a:pPr marL="422275" marR="558800" indent="-409575">
              <a:lnSpc>
                <a:spcPct val="129900"/>
              </a:lnSpc>
              <a:tabLst>
                <a:tab pos="421640" algn="l"/>
              </a:tabLst>
            </a:pPr>
            <a:r>
              <a:rPr sz="1450" spc="-5" dirty="0">
                <a:latin typeface="MS UI Gothic"/>
                <a:cs typeface="MS UI Gothic"/>
              </a:rPr>
              <a:t>❏	</a:t>
            </a:r>
            <a:r>
              <a:rPr sz="1450" spc="-5" dirty="0">
                <a:latin typeface="Times New Roman"/>
                <a:cs typeface="Times New Roman"/>
              </a:rPr>
              <a:t>The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ResNet model would be trained on a </a:t>
            </a:r>
            <a:r>
              <a:rPr sz="1450" spc="-10" dirty="0">
                <a:latin typeface="Times New Roman"/>
                <a:cs typeface="Times New Roman"/>
              </a:rPr>
              <a:t>large</a:t>
            </a:r>
            <a:r>
              <a:rPr sz="1450" spc="-5" dirty="0">
                <a:latin typeface="Times New Roman"/>
                <a:cs typeface="Times New Roman"/>
              </a:rPr>
              <a:t> dataset of images, with each image labeled with </a:t>
            </a:r>
            <a:r>
              <a:rPr sz="1450" spc="-10" dirty="0">
                <a:latin typeface="Times New Roman"/>
                <a:cs typeface="Times New Roman"/>
              </a:rPr>
              <a:t>its </a:t>
            </a:r>
            <a:r>
              <a:rPr sz="1450" spc="-34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corresponding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-15" dirty="0">
                <a:latin typeface="Times New Roman"/>
                <a:cs typeface="Times New Roman"/>
              </a:rPr>
              <a:t>category.</a:t>
            </a:r>
            <a:r>
              <a:rPr sz="1450" spc="-5" dirty="0">
                <a:latin typeface="Times New Roman"/>
                <a:cs typeface="Times New Roman"/>
              </a:rPr>
              <a:t> For example,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if the image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is of a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dog, the label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would be </a:t>
            </a:r>
            <a:r>
              <a:rPr sz="1450" spc="-10" dirty="0">
                <a:latin typeface="Times New Roman"/>
                <a:cs typeface="Times New Roman"/>
              </a:rPr>
              <a:t>"dog."</a:t>
            </a:r>
            <a:endParaRPr sz="1450">
              <a:latin typeface="Times New Roman"/>
              <a:cs typeface="Times New Roman"/>
            </a:endParaRPr>
          </a:p>
          <a:p>
            <a:pPr marL="422275" marR="168910" indent="-409575">
              <a:lnSpc>
                <a:spcPct val="129900"/>
              </a:lnSpc>
              <a:tabLst>
                <a:tab pos="421640" algn="l"/>
              </a:tabLst>
            </a:pPr>
            <a:r>
              <a:rPr sz="1450" spc="-5" dirty="0">
                <a:latin typeface="MS UI Gothic"/>
                <a:cs typeface="MS UI Gothic"/>
              </a:rPr>
              <a:t>❏	</a:t>
            </a:r>
            <a:r>
              <a:rPr sz="1450" spc="-5" dirty="0">
                <a:latin typeface="Times New Roman"/>
                <a:cs typeface="Times New Roman"/>
              </a:rPr>
              <a:t>Once the ResNet model is trained, it can be used to classify new images. When a new image is </a:t>
            </a:r>
            <a:r>
              <a:rPr sz="1450" spc="-10" dirty="0">
                <a:latin typeface="Times New Roman"/>
                <a:cs typeface="Times New Roman"/>
              </a:rPr>
              <a:t>inputted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into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ResNet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model,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model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outputs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probability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distribution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over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different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categories.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For </a:t>
            </a:r>
            <a:r>
              <a:rPr sz="1450" spc="-5" dirty="0">
                <a:latin typeface="Times New Roman"/>
                <a:cs typeface="Times New Roman"/>
              </a:rPr>
              <a:t> example, if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 input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image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is of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cat, the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output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might be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probability distribution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with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 high 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probability for the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"cat" category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and lower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probabilities for other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categories.</a:t>
            </a:r>
            <a:endParaRPr sz="1450">
              <a:latin typeface="Times New Roman"/>
              <a:cs typeface="Times New Roman"/>
            </a:endParaRPr>
          </a:p>
          <a:p>
            <a:pPr marL="422275" marR="28575" indent="-409575">
              <a:lnSpc>
                <a:spcPct val="129900"/>
              </a:lnSpc>
              <a:tabLst>
                <a:tab pos="421640" algn="l"/>
              </a:tabLst>
            </a:pPr>
            <a:r>
              <a:rPr sz="1450" spc="-5" dirty="0">
                <a:latin typeface="MS UI Gothic"/>
                <a:cs typeface="MS UI Gothic"/>
              </a:rPr>
              <a:t>❏	</a:t>
            </a:r>
            <a:r>
              <a:rPr sz="1450" spc="-5" dirty="0">
                <a:latin typeface="Times New Roman"/>
                <a:cs typeface="Times New Roman"/>
              </a:rPr>
              <a:t>Based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on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output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of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ResNet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model,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audio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description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can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be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generated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that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accurately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describes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 contents of the image. For example, if the ResNet model classifies an input image as a cat, the </a:t>
            </a:r>
            <a:r>
              <a:rPr sz="1450" spc="-10" dirty="0">
                <a:latin typeface="Times New Roman"/>
                <a:cs typeface="Times New Roman"/>
              </a:rPr>
              <a:t>audio </a:t>
            </a:r>
            <a:r>
              <a:rPr sz="1450" spc="-5" dirty="0">
                <a:latin typeface="Times New Roman"/>
                <a:cs typeface="Times New Roman"/>
              </a:rPr>
              <a:t> description might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say "This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image shows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 cat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sitting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on a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windowsill,</a:t>
            </a:r>
            <a:r>
              <a:rPr sz="1450" spc="-5" dirty="0">
                <a:latin typeface="Times New Roman"/>
                <a:cs typeface="Times New Roman"/>
              </a:rPr>
              <a:t> looking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out the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window."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674" y="215500"/>
            <a:ext cx="8133080" cy="396240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200" spc="-5" dirty="0"/>
              <a:t>ALGORITHM</a:t>
            </a:r>
            <a:r>
              <a:rPr sz="2200" spc="-50" dirty="0"/>
              <a:t> </a:t>
            </a:r>
            <a:r>
              <a:rPr sz="2200" spc="-5" dirty="0"/>
              <a:t>USED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199" y="510925"/>
            <a:ext cx="7715884" cy="432434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R="34290" algn="ctr">
              <a:lnSpc>
                <a:spcPct val="100000"/>
              </a:lnSpc>
              <a:spcBef>
                <a:spcPts val="60"/>
              </a:spcBef>
            </a:pPr>
            <a:r>
              <a:rPr sz="2450" spc="15" dirty="0"/>
              <a:t>EXPECTED</a:t>
            </a:r>
            <a:r>
              <a:rPr sz="2450" spc="-35" dirty="0"/>
              <a:t> </a:t>
            </a:r>
            <a:r>
              <a:rPr sz="2450" spc="15" dirty="0"/>
              <a:t>OUTCOMES</a:t>
            </a:r>
            <a:endParaRPr sz="2450"/>
          </a:p>
        </p:txBody>
      </p:sp>
      <p:sp>
        <p:nvSpPr>
          <p:cNvPr id="3" name="object 3"/>
          <p:cNvSpPr txBox="1"/>
          <p:nvPr/>
        </p:nvSpPr>
        <p:spPr>
          <a:xfrm>
            <a:off x="318050" y="1278251"/>
            <a:ext cx="20193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35" dirty="0">
                <a:latin typeface="MS UI Gothic"/>
                <a:cs typeface="MS UI Gothic"/>
              </a:rPr>
              <a:t>❏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6875" marR="5080">
              <a:lnSpc>
                <a:spcPct val="143900"/>
              </a:lnSpc>
              <a:spcBef>
                <a:spcPts val="90"/>
              </a:spcBef>
            </a:pPr>
            <a:r>
              <a:rPr spc="15" dirty="0"/>
              <a:t>Increased </a:t>
            </a:r>
            <a:r>
              <a:rPr spc="5" dirty="0"/>
              <a:t>accessibility</a:t>
            </a:r>
            <a:r>
              <a:rPr spc="15" dirty="0"/>
              <a:t> </a:t>
            </a:r>
            <a:r>
              <a:rPr spc="10" dirty="0"/>
              <a:t>to</a:t>
            </a:r>
            <a:r>
              <a:rPr spc="15" dirty="0"/>
              <a:t> </a:t>
            </a:r>
            <a:r>
              <a:rPr spc="10" dirty="0"/>
              <a:t>visual</a:t>
            </a:r>
            <a:r>
              <a:rPr spc="15" dirty="0"/>
              <a:t> </a:t>
            </a:r>
            <a:r>
              <a:rPr spc="10" dirty="0"/>
              <a:t>information:</a:t>
            </a:r>
            <a:r>
              <a:rPr spc="-5" dirty="0"/>
              <a:t> </a:t>
            </a:r>
            <a:r>
              <a:rPr spc="15" dirty="0"/>
              <a:t>The </a:t>
            </a:r>
            <a:r>
              <a:rPr spc="10" dirty="0"/>
              <a:t>project</a:t>
            </a:r>
            <a:r>
              <a:rPr spc="15" dirty="0"/>
              <a:t> </a:t>
            </a:r>
            <a:r>
              <a:rPr spc="10" dirty="0"/>
              <a:t>can</a:t>
            </a:r>
            <a:r>
              <a:rPr spc="15" dirty="0"/>
              <a:t> </a:t>
            </a:r>
            <a:r>
              <a:rPr spc="10" dirty="0"/>
              <a:t>convert</a:t>
            </a:r>
            <a:r>
              <a:rPr spc="15" dirty="0"/>
              <a:t> </a:t>
            </a:r>
            <a:r>
              <a:rPr spc="10" dirty="0"/>
              <a:t>visual</a:t>
            </a:r>
            <a:r>
              <a:rPr spc="20" dirty="0"/>
              <a:t> </a:t>
            </a:r>
            <a:r>
              <a:rPr spc="10" dirty="0"/>
              <a:t>images</a:t>
            </a:r>
            <a:r>
              <a:rPr spc="15" dirty="0"/>
              <a:t> </a:t>
            </a:r>
            <a:r>
              <a:rPr spc="10" dirty="0"/>
              <a:t>into</a:t>
            </a:r>
            <a:r>
              <a:rPr spc="15" dirty="0"/>
              <a:t> </a:t>
            </a:r>
            <a:r>
              <a:rPr spc="10" dirty="0"/>
              <a:t>audio</a:t>
            </a:r>
            <a:r>
              <a:rPr spc="15" dirty="0"/>
              <a:t> descriptions</a:t>
            </a:r>
            <a:r>
              <a:rPr spc="20" dirty="0"/>
              <a:t> </a:t>
            </a:r>
            <a:r>
              <a:rPr spc="5" dirty="0"/>
              <a:t>that </a:t>
            </a:r>
            <a:r>
              <a:rPr spc="-325" dirty="0"/>
              <a:t> </a:t>
            </a:r>
            <a:r>
              <a:rPr spc="10" dirty="0"/>
              <a:t>allow visually impaired </a:t>
            </a:r>
            <a:r>
              <a:rPr spc="15" dirty="0"/>
              <a:t>people </a:t>
            </a:r>
            <a:r>
              <a:rPr spc="10" dirty="0"/>
              <a:t>to better </a:t>
            </a:r>
            <a:r>
              <a:rPr spc="15" dirty="0"/>
              <a:t>understand </a:t>
            </a:r>
            <a:r>
              <a:rPr spc="10" dirty="0"/>
              <a:t>the contents </a:t>
            </a:r>
            <a:r>
              <a:rPr spc="15" dirty="0"/>
              <a:t>of an </a:t>
            </a:r>
            <a:r>
              <a:rPr spc="10" dirty="0"/>
              <a:t>image, such as </a:t>
            </a:r>
            <a:r>
              <a:rPr spc="15" dirty="0"/>
              <a:t>photos, diagrams, or </a:t>
            </a:r>
            <a:r>
              <a:rPr spc="20" dirty="0"/>
              <a:t> </a:t>
            </a:r>
            <a:r>
              <a:rPr spc="5" dirty="0"/>
              <a:t>charts. </a:t>
            </a:r>
            <a:r>
              <a:rPr spc="10" dirty="0"/>
              <a:t>This can </a:t>
            </a:r>
            <a:r>
              <a:rPr spc="15" dirty="0"/>
              <a:t>help blind people </a:t>
            </a:r>
            <a:r>
              <a:rPr spc="10" dirty="0"/>
              <a:t>to access </a:t>
            </a:r>
            <a:r>
              <a:rPr spc="15" dirty="0"/>
              <a:t>a range of </a:t>
            </a:r>
            <a:r>
              <a:rPr spc="10" dirty="0"/>
              <a:t>visual information that they </a:t>
            </a:r>
            <a:r>
              <a:rPr spc="15" dirty="0"/>
              <a:t>may have previously been </a:t>
            </a:r>
            <a:r>
              <a:rPr spc="20" dirty="0"/>
              <a:t> </a:t>
            </a:r>
            <a:r>
              <a:rPr spc="10" dirty="0"/>
              <a:t>excluded</a:t>
            </a:r>
            <a:r>
              <a:rPr dirty="0"/>
              <a:t> </a:t>
            </a:r>
            <a:r>
              <a:rPr spc="15" dirty="0"/>
              <a:t>from.</a:t>
            </a:r>
          </a:p>
          <a:p>
            <a:pPr marL="396875" marR="615950">
              <a:lnSpc>
                <a:spcPct val="143900"/>
              </a:lnSpc>
            </a:pPr>
            <a:r>
              <a:rPr spc="10" dirty="0"/>
              <a:t>Enhanced </a:t>
            </a:r>
            <a:r>
              <a:rPr spc="15" dirty="0"/>
              <a:t>user </a:t>
            </a:r>
            <a:r>
              <a:rPr spc="10" dirty="0"/>
              <a:t>experience: </a:t>
            </a:r>
            <a:r>
              <a:rPr spc="25" dirty="0"/>
              <a:t>A </a:t>
            </a:r>
            <a:r>
              <a:rPr spc="10" dirty="0"/>
              <a:t>well-designed </a:t>
            </a:r>
            <a:r>
              <a:rPr spc="15" dirty="0"/>
              <a:t>user </a:t>
            </a:r>
            <a:r>
              <a:rPr spc="10" dirty="0"/>
              <a:t>interface and easy-to-use system can </a:t>
            </a:r>
            <a:r>
              <a:rPr spc="15" dirty="0"/>
              <a:t>provide </a:t>
            </a:r>
            <a:r>
              <a:rPr spc="10" dirty="0"/>
              <a:t>visually </a:t>
            </a:r>
            <a:r>
              <a:rPr spc="-325" dirty="0"/>
              <a:t> </a:t>
            </a:r>
            <a:r>
              <a:rPr spc="10" dirty="0"/>
              <a:t>impaired</a:t>
            </a:r>
            <a:r>
              <a:rPr spc="5" dirty="0"/>
              <a:t> </a:t>
            </a:r>
            <a:r>
              <a:rPr spc="15" dirty="0"/>
              <a:t>users</a:t>
            </a:r>
            <a:r>
              <a:rPr spc="5" dirty="0"/>
              <a:t> </a:t>
            </a:r>
            <a:r>
              <a:rPr spc="10" dirty="0"/>
              <a:t>with</a:t>
            </a:r>
            <a:r>
              <a:rPr spc="5" dirty="0"/>
              <a:t> </a:t>
            </a:r>
            <a:r>
              <a:rPr spc="15" dirty="0"/>
              <a:t>a</a:t>
            </a:r>
            <a:r>
              <a:rPr spc="5" dirty="0"/>
              <a:t> </a:t>
            </a:r>
            <a:r>
              <a:rPr spc="15" dirty="0"/>
              <a:t>more</a:t>
            </a:r>
            <a:r>
              <a:rPr spc="5" dirty="0"/>
              <a:t> </a:t>
            </a:r>
            <a:r>
              <a:rPr spc="10" dirty="0"/>
              <a:t>seamless</a:t>
            </a:r>
            <a:r>
              <a:rPr spc="5" dirty="0"/>
              <a:t> </a:t>
            </a:r>
            <a:r>
              <a:rPr spc="10" dirty="0"/>
              <a:t>and</a:t>
            </a:r>
            <a:r>
              <a:rPr spc="5" dirty="0"/>
              <a:t> intuitive </a:t>
            </a:r>
            <a:r>
              <a:rPr spc="10" dirty="0"/>
              <a:t>experience.</a:t>
            </a:r>
          </a:p>
          <a:p>
            <a:pPr marL="396875" marR="251460">
              <a:lnSpc>
                <a:spcPct val="143900"/>
              </a:lnSpc>
            </a:pPr>
            <a:r>
              <a:rPr spc="10" dirty="0"/>
              <a:t>Adaptability:</a:t>
            </a:r>
            <a:r>
              <a:rPr spc="-15" dirty="0"/>
              <a:t> </a:t>
            </a:r>
            <a:r>
              <a:rPr spc="15" dirty="0"/>
              <a:t>The </a:t>
            </a:r>
            <a:r>
              <a:rPr spc="10" dirty="0"/>
              <a:t>system</a:t>
            </a:r>
            <a:r>
              <a:rPr spc="15" dirty="0"/>
              <a:t> </a:t>
            </a:r>
            <a:r>
              <a:rPr spc="10" dirty="0"/>
              <a:t>could</a:t>
            </a:r>
            <a:r>
              <a:rPr spc="15" dirty="0"/>
              <a:t> </a:t>
            </a:r>
            <a:r>
              <a:rPr spc="10" dirty="0"/>
              <a:t>potentially</a:t>
            </a:r>
            <a:r>
              <a:rPr spc="15" dirty="0"/>
              <a:t> be </a:t>
            </a:r>
            <a:r>
              <a:rPr spc="10" dirty="0"/>
              <a:t>adapted</a:t>
            </a:r>
            <a:r>
              <a:rPr spc="15" dirty="0"/>
              <a:t> </a:t>
            </a:r>
            <a:r>
              <a:rPr spc="10" dirty="0"/>
              <a:t>for</a:t>
            </a:r>
            <a:r>
              <a:rPr spc="15" dirty="0"/>
              <a:t> use </a:t>
            </a:r>
            <a:r>
              <a:rPr spc="10" dirty="0"/>
              <a:t>in</a:t>
            </a:r>
            <a:r>
              <a:rPr spc="15" dirty="0"/>
              <a:t> a</a:t>
            </a:r>
            <a:r>
              <a:rPr spc="10" dirty="0"/>
              <a:t> variety</a:t>
            </a:r>
            <a:r>
              <a:rPr spc="15" dirty="0"/>
              <a:t> of </a:t>
            </a:r>
            <a:r>
              <a:rPr spc="5" dirty="0"/>
              <a:t>settings,</a:t>
            </a:r>
            <a:r>
              <a:rPr spc="15" dirty="0"/>
              <a:t> </a:t>
            </a:r>
            <a:r>
              <a:rPr spc="10" dirty="0"/>
              <a:t>such</a:t>
            </a:r>
            <a:r>
              <a:rPr spc="15" dirty="0"/>
              <a:t> </a:t>
            </a:r>
            <a:r>
              <a:rPr spc="10" dirty="0"/>
              <a:t>as</a:t>
            </a:r>
            <a:r>
              <a:rPr spc="15" dirty="0"/>
              <a:t> </a:t>
            </a:r>
            <a:r>
              <a:rPr spc="10" dirty="0"/>
              <a:t>for</a:t>
            </a:r>
            <a:r>
              <a:rPr spc="15" dirty="0"/>
              <a:t> </a:t>
            </a:r>
            <a:r>
              <a:rPr spc="10" dirty="0"/>
              <a:t>automated </a:t>
            </a:r>
            <a:r>
              <a:rPr spc="-325" dirty="0"/>
              <a:t> </a:t>
            </a:r>
            <a:r>
              <a:rPr spc="10" dirty="0"/>
              <a:t>image</a:t>
            </a:r>
            <a:r>
              <a:rPr spc="5" dirty="0"/>
              <a:t> </a:t>
            </a:r>
            <a:r>
              <a:rPr spc="10" dirty="0"/>
              <a:t>captioning</a:t>
            </a:r>
            <a:r>
              <a:rPr spc="5" dirty="0"/>
              <a:t> </a:t>
            </a:r>
            <a:r>
              <a:rPr spc="15" dirty="0"/>
              <a:t>or</a:t>
            </a:r>
            <a:r>
              <a:rPr spc="5" dirty="0"/>
              <a:t> </a:t>
            </a:r>
            <a:r>
              <a:rPr spc="15" dirty="0"/>
              <a:t>other</a:t>
            </a:r>
            <a:r>
              <a:rPr spc="5" dirty="0"/>
              <a:t> </a:t>
            </a:r>
            <a:r>
              <a:rPr spc="10" dirty="0"/>
              <a:t>applications</a:t>
            </a:r>
            <a:r>
              <a:rPr spc="5" dirty="0"/>
              <a:t> </a:t>
            </a:r>
            <a:r>
              <a:rPr spc="10" dirty="0"/>
              <a:t>that</a:t>
            </a:r>
            <a:r>
              <a:rPr spc="5" dirty="0"/>
              <a:t> </a:t>
            </a:r>
            <a:r>
              <a:rPr spc="15" dirty="0"/>
              <a:t>require</a:t>
            </a:r>
            <a:r>
              <a:rPr spc="5" dirty="0"/>
              <a:t> </a:t>
            </a:r>
            <a:r>
              <a:rPr spc="10" dirty="0"/>
              <a:t>image analysis</a:t>
            </a:r>
            <a:r>
              <a:rPr spc="5" dirty="0"/>
              <a:t> </a:t>
            </a:r>
            <a:r>
              <a:rPr spc="10" dirty="0"/>
              <a:t>and</a:t>
            </a:r>
            <a:r>
              <a:rPr spc="5" dirty="0"/>
              <a:t> </a:t>
            </a:r>
            <a:r>
              <a:rPr spc="10" dirty="0"/>
              <a:t>conversion</a:t>
            </a:r>
            <a:r>
              <a:rPr spc="5" dirty="0"/>
              <a:t> </a:t>
            </a:r>
            <a:r>
              <a:rPr spc="10" dirty="0"/>
              <a:t>to</a:t>
            </a:r>
            <a:r>
              <a:rPr spc="5" dirty="0"/>
              <a:t> </a:t>
            </a:r>
            <a:r>
              <a:rPr spc="15" dirty="0"/>
              <a:t>other</a:t>
            </a:r>
            <a:r>
              <a:rPr spc="5" dirty="0"/>
              <a:t> </a:t>
            </a:r>
            <a:r>
              <a:rPr spc="15" dirty="0"/>
              <a:t>formats.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8050" y="2462399"/>
            <a:ext cx="20193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35" dirty="0">
                <a:latin typeface="MS UI Gothic"/>
                <a:cs typeface="MS UI Gothic"/>
              </a:rPr>
              <a:t>❏</a:t>
            </a:r>
            <a:endParaRPr sz="13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050" y="3054473"/>
            <a:ext cx="20193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35" dirty="0">
                <a:latin typeface="MS UI Gothic"/>
                <a:cs typeface="MS UI Gothic"/>
              </a:rPr>
              <a:t>❏</a:t>
            </a:r>
            <a:endParaRPr sz="135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093" y="1145285"/>
            <a:ext cx="5451475" cy="27990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660"/>
              </a:spcBef>
              <a:buSzPct val="77777"/>
              <a:buChar char="●"/>
              <a:tabLst>
                <a:tab pos="259079" algn="l"/>
                <a:tab pos="260350" algn="l"/>
              </a:tabLst>
            </a:pPr>
            <a:r>
              <a:rPr sz="1800" b="1" spc="-5" dirty="0">
                <a:latin typeface="Arial"/>
                <a:cs typeface="Arial"/>
              </a:rPr>
              <a:t>Hardware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specifications:</a:t>
            </a:r>
            <a:endParaRPr sz="1800">
              <a:latin typeface="Arial"/>
              <a:cs typeface="Arial"/>
            </a:endParaRPr>
          </a:p>
          <a:p>
            <a:pPr marL="659765" lvl="1" indent="-247015">
              <a:lnSpc>
                <a:spcPct val="100000"/>
              </a:lnSpc>
              <a:spcBef>
                <a:spcPts val="960"/>
              </a:spcBef>
              <a:buSzPct val="128571"/>
              <a:buChar char="○"/>
              <a:tabLst>
                <a:tab pos="660400" algn="l"/>
              </a:tabLst>
            </a:pPr>
            <a:r>
              <a:rPr sz="1400" dirty="0">
                <a:latin typeface="Arial MT"/>
                <a:cs typeface="Arial MT"/>
              </a:rPr>
              <a:t>Microsoft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enabled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computers,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preferably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workstations</a:t>
            </a:r>
            <a:endParaRPr sz="1400">
              <a:latin typeface="Arial MT"/>
              <a:cs typeface="Arial MT"/>
            </a:endParaRPr>
          </a:p>
          <a:p>
            <a:pPr marL="659765" lvl="1" indent="-247015">
              <a:lnSpc>
                <a:spcPct val="100000"/>
              </a:lnSpc>
              <a:spcBef>
                <a:spcPts val="1040"/>
              </a:spcBef>
              <a:buSzPct val="128571"/>
              <a:buChar char="○"/>
              <a:tabLst>
                <a:tab pos="660400" algn="l"/>
              </a:tabLst>
            </a:pPr>
            <a:r>
              <a:rPr sz="1400" spc="-5" dirty="0">
                <a:latin typeface="Arial MT"/>
                <a:cs typeface="Arial MT"/>
              </a:rPr>
              <a:t>Higher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RAM,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about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4GB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above</a:t>
            </a:r>
            <a:endParaRPr sz="1400">
              <a:latin typeface="Arial MT"/>
              <a:cs typeface="Arial MT"/>
            </a:endParaRPr>
          </a:p>
          <a:p>
            <a:pPr marL="659765" lvl="1" indent="-247015">
              <a:lnSpc>
                <a:spcPct val="100000"/>
              </a:lnSpc>
              <a:spcBef>
                <a:spcPts val="1040"/>
              </a:spcBef>
              <a:buSzPct val="128571"/>
              <a:buChar char="○"/>
              <a:tabLst>
                <a:tab pos="660400" algn="l"/>
              </a:tabLst>
            </a:pPr>
            <a:r>
              <a:rPr sz="1400" spc="-5" dirty="0">
                <a:latin typeface="Arial MT"/>
                <a:cs typeface="Arial MT"/>
              </a:rPr>
              <a:t>Processor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frequency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1.5GHz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above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○"/>
            </a:pPr>
            <a:endParaRPr sz="2950">
              <a:latin typeface="Arial MT"/>
              <a:cs typeface="Arial MT"/>
            </a:endParaRPr>
          </a:p>
          <a:p>
            <a:pPr marL="259715" indent="-247650">
              <a:lnSpc>
                <a:spcPct val="100000"/>
              </a:lnSpc>
              <a:buSzPct val="77777"/>
              <a:buChar char="●"/>
              <a:tabLst>
                <a:tab pos="259079" algn="l"/>
                <a:tab pos="260350" algn="l"/>
              </a:tabLst>
            </a:pPr>
            <a:r>
              <a:rPr sz="1800" b="1" spc="-5" dirty="0">
                <a:latin typeface="Arial"/>
                <a:cs typeface="Arial"/>
              </a:rPr>
              <a:t>Software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specifications:</a:t>
            </a:r>
            <a:endParaRPr sz="1800">
              <a:latin typeface="Arial"/>
              <a:cs typeface="Arial"/>
            </a:endParaRPr>
          </a:p>
          <a:p>
            <a:pPr marL="659765" lvl="1" indent="-247015">
              <a:lnSpc>
                <a:spcPct val="100000"/>
              </a:lnSpc>
              <a:spcBef>
                <a:spcPts val="960"/>
              </a:spcBef>
              <a:buSzPct val="128571"/>
              <a:buChar char="○"/>
              <a:tabLst>
                <a:tab pos="660400" algn="l"/>
              </a:tabLst>
            </a:pPr>
            <a:r>
              <a:rPr sz="1400" spc="-5" dirty="0">
                <a:latin typeface="Arial MT"/>
                <a:cs typeface="Arial MT"/>
              </a:rPr>
              <a:t>Python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3.6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higher</a:t>
            </a:r>
            <a:endParaRPr sz="1400">
              <a:latin typeface="Arial MT"/>
              <a:cs typeface="Arial MT"/>
            </a:endParaRPr>
          </a:p>
          <a:p>
            <a:pPr marL="659765" lvl="1" indent="-247015">
              <a:lnSpc>
                <a:spcPct val="100000"/>
              </a:lnSpc>
              <a:spcBef>
                <a:spcPts val="1040"/>
              </a:spcBef>
              <a:buSzPct val="128571"/>
              <a:buChar char="○"/>
              <a:tabLst>
                <a:tab pos="660400" algn="l"/>
              </a:tabLst>
            </a:pPr>
            <a:r>
              <a:rPr sz="1400" spc="-5" dirty="0">
                <a:latin typeface="Arial MT"/>
                <a:cs typeface="Arial MT"/>
              </a:rPr>
              <a:t>Anaconda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software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400050"/>
            <a:ext cx="8559165" cy="457200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R="534035" algn="ctr">
              <a:lnSpc>
                <a:spcPct val="100000"/>
              </a:lnSpc>
              <a:spcBef>
                <a:spcPts val="275"/>
              </a:spcBef>
            </a:pPr>
            <a:r>
              <a:rPr sz="2400" dirty="0"/>
              <a:t>SPECIFICATIONS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559" y="279611"/>
            <a:ext cx="7886700" cy="539115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680"/>
              </a:spcBef>
            </a:pPr>
            <a:r>
              <a:rPr sz="2250" dirty="0"/>
              <a:t>MODULES</a:t>
            </a:r>
            <a:r>
              <a:rPr sz="2250" spc="-10" dirty="0"/>
              <a:t> </a:t>
            </a:r>
            <a:r>
              <a:rPr sz="2250" dirty="0"/>
              <a:t>DESCRIPTION</a:t>
            </a:r>
            <a:r>
              <a:rPr sz="2250" spc="-5" dirty="0"/>
              <a:t> </a:t>
            </a:r>
            <a:r>
              <a:rPr sz="2250" dirty="0"/>
              <a:t>-</a:t>
            </a:r>
            <a:r>
              <a:rPr sz="2250" spc="-5" dirty="0"/>
              <a:t> </a:t>
            </a:r>
            <a:r>
              <a:rPr sz="2250" dirty="0"/>
              <a:t>IMAGE</a:t>
            </a:r>
            <a:r>
              <a:rPr sz="2250" spc="-5" dirty="0"/>
              <a:t> </a:t>
            </a:r>
            <a:r>
              <a:rPr sz="2250" dirty="0"/>
              <a:t>PRE-PROCESSING</a:t>
            </a:r>
            <a:endParaRPr sz="2250"/>
          </a:p>
        </p:txBody>
      </p:sp>
      <p:sp>
        <p:nvSpPr>
          <p:cNvPr id="3" name="object 3"/>
          <p:cNvSpPr txBox="1"/>
          <p:nvPr/>
        </p:nvSpPr>
        <p:spPr>
          <a:xfrm>
            <a:off x="675764" y="1151229"/>
            <a:ext cx="7781290" cy="2634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50" marR="27940" indent="-311785">
              <a:lnSpc>
                <a:spcPct val="131200"/>
              </a:lnSpc>
              <a:spcBef>
                <a:spcPts val="95"/>
              </a:spcBef>
              <a:buSzPct val="72413"/>
              <a:buFont typeface="Arial MT"/>
              <a:buChar char="●"/>
              <a:tabLst>
                <a:tab pos="323850" algn="l"/>
                <a:tab pos="324485" algn="l"/>
              </a:tabLst>
            </a:pPr>
            <a:r>
              <a:rPr sz="1450" dirty="0">
                <a:latin typeface="Times New Roman"/>
                <a:cs typeface="Times New Roman"/>
              </a:rPr>
              <a:t>The image </a:t>
            </a:r>
            <a:r>
              <a:rPr sz="1450" spc="5" dirty="0">
                <a:latin typeface="Times New Roman"/>
                <a:cs typeface="Times New Roman"/>
              </a:rPr>
              <a:t>pre-processing </a:t>
            </a:r>
            <a:r>
              <a:rPr sz="1450" dirty="0">
                <a:latin typeface="Times New Roman"/>
                <a:cs typeface="Times New Roman"/>
              </a:rPr>
              <a:t>module is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the first</a:t>
            </a:r>
            <a:r>
              <a:rPr sz="1450" spc="5" dirty="0">
                <a:latin typeface="Times New Roman"/>
                <a:cs typeface="Times New Roman"/>
              </a:rPr>
              <a:t> one</a:t>
            </a:r>
            <a:r>
              <a:rPr sz="1450" dirty="0">
                <a:latin typeface="Times New Roman"/>
                <a:cs typeface="Times New Roman"/>
              </a:rPr>
              <a:t> in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the CNN-LSTM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image to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audio conversion 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system. For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the CNN-LSTM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to </a:t>
            </a:r>
            <a:r>
              <a:rPr sz="1450" spc="5" dirty="0">
                <a:latin typeface="Times New Roman"/>
                <a:cs typeface="Times New Roman"/>
              </a:rPr>
              <a:t>be </a:t>
            </a:r>
            <a:r>
              <a:rPr sz="1450" dirty="0">
                <a:latin typeface="Times New Roman"/>
                <a:cs typeface="Times New Roman"/>
              </a:rPr>
              <a:t>trained </a:t>
            </a:r>
            <a:r>
              <a:rPr sz="1450" spc="-10" dirty="0">
                <a:latin typeface="Times New Roman"/>
                <a:cs typeface="Times New Roman"/>
              </a:rPr>
              <a:t>efficiently,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this module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is essential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in </a:t>
            </a:r>
            <a:r>
              <a:rPr sz="1450" spc="5" dirty="0">
                <a:latin typeface="Times New Roman"/>
                <a:cs typeface="Times New Roman"/>
              </a:rPr>
              <a:t>getting </a:t>
            </a:r>
            <a:r>
              <a:rPr sz="1450" dirty="0">
                <a:latin typeface="Times New Roman"/>
                <a:cs typeface="Times New Roman"/>
              </a:rPr>
              <a:t>the input </a:t>
            </a:r>
            <a:r>
              <a:rPr sz="1450" spc="5" dirty="0">
                <a:latin typeface="Times New Roman"/>
                <a:cs typeface="Times New Roman"/>
              </a:rPr>
              <a:t> picture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data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15" dirty="0">
                <a:latin typeface="Times New Roman"/>
                <a:cs typeface="Times New Roman"/>
              </a:rPr>
              <a:t>ready.</a:t>
            </a:r>
            <a:r>
              <a:rPr sz="1450" spc="-7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A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number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of </a:t>
            </a:r>
            <a:r>
              <a:rPr sz="1450" dirty="0">
                <a:latin typeface="Times New Roman"/>
                <a:cs typeface="Times New Roman"/>
              </a:rPr>
              <a:t>methods and algorithms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are employed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in the </a:t>
            </a:r>
            <a:r>
              <a:rPr sz="1450" spc="5" dirty="0">
                <a:latin typeface="Times New Roman"/>
                <a:cs typeface="Times New Roman"/>
              </a:rPr>
              <a:t>pre-processing </a:t>
            </a:r>
            <a:r>
              <a:rPr sz="1450" dirty="0">
                <a:latin typeface="Times New Roman"/>
                <a:cs typeface="Times New Roman"/>
              </a:rPr>
              <a:t>module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to improve the </a:t>
            </a:r>
            <a:r>
              <a:rPr sz="1450" spc="5" dirty="0">
                <a:latin typeface="Times New Roman"/>
                <a:cs typeface="Times New Roman"/>
              </a:rPr>
              <a:t>quality of </a:t>
            </a:r>
            <a:r>
              <a:rPr sz="1450" dirty="0">
                <a:latin typeface="Times New Roman"/>
                <a:cs typeface="Times New Roman"/>
              </a:rPr>
              <a:t>the input </a:t>
            </a:r>
            <a:r>
              <a:rPr sz="1450" spc="5" dirty="0">
                <a:latin typeface="Times New Roman"/>
                <a:cs typeface="Times New Roman"/>
              </a:rPr>
              <a:t>photos, </a:t>
            </a:r>
            <a:r>
              <a:rPr sz="1450" dirty="0">
                <a:latin typeface="Times New Roman"/>
                <a:cs typeface="Times New Roman"/>
              </a:rPr>
              <a:t>extract </a:t>
            </a:r>
            <a:r>
              <a:rPr sz="1450" spc="5" dirty="0">
                <a:latin typeface="Times New Roman"/>
                <a:cs typeface="Times New Roman"/>
              </a:rPr>
              <a:t>valuable </a:t>
            </a:r>
            <a:r>
              <a:rPr sz="1450" dirty="0">
                <a:latin typeface="Times New Roman"/>
                <a:cs typeface="Times New Roman"/>
              </a:rPr>
              <a:t>characteristics, and </a:t>
            </a:r>
            <a:r>
              <a:rPr sz="1450" spc="5" dirty="0">
                <a:latin typeface="Times New Roman"/>
                <a:cs typeface="Times New Roman"/>
              </a:rPr>
              <a:t>normalise </a:t>
            </a:r>
            <a:r>
              <a:rPr sz="1450" dirty="0">
                <a:latin typeface="Times New Roman"/>
                <a:cs typeface="Times New Roman"/>
              </a:rPr>
              <a:t>the </a:t>
            </a:r>
            <a:r>
              <a:rPr sz="1450" spc="5" dirty="0">
                <a:latin typeface="Times New Roman"/>
                <a:cs typeface="Times New Roman"/>
              </a:rPr>
              <a:t>pixel 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values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to </a:t>
            </a:r>
            <a:r>
              <a:rPr sz="1450" spc="5" dirty="0">
                <a:latin typeface="Times New Roman"/>
                <a:cs typeface="Times New Roman"/>
              </a:rPr>
              <a:t>a</a:t>
            </a:r>
            <a:r>
              <a:rPr sz="1450" dirty="0">
                <a:latin typeface="Times New Roman"/>
                <a:cs typeface="Times New Roman"/>
              </a:rPr>
              <a:t> set </a:t>
            </a:r>
            <a:r>
              <a:rPr sz="1450" spc="-5" dirty="0">
                <a:latin typeface="Times New Roman"/>
                <a:cs typeface="Times New Roman"/>
              </a:rPr>
              <a:t>scale.</a:t>
            </a:r>
            <a:endParaRPr sz="1450">
              <a:latin typeface="Times New Roman"/>
              <a:cs typeface="Times New Roman"/>
            </a:endParaRPr>
          </a:p>
          <a:p>
            <a:pPr marL="323850" marR="5080" indent="-311785">
              <a:lnSpc>
                <a:spcPct val="131200"/>
              </a:lnSpc>
              <a:buSzPct val="72413"/>
              <a:buFont typeface="Arial MT"/>
              <a:buChar char="●"/>
              <a:tabLst>
                <a:tab pos="323850" algn="l"/>
                <a:tab pos="324485" algn="l"/>
              </a:tabLst>
            </a:pPr>
            <a:r>
              <a:rPr sz="1450" dirty="0">
                <a:latin typeface="Times New Roman"/>
                <a:cs typeface="Times New Roman"/>
              </a:rPr>
              <a:t>The </a:t>
            </a:r>
            <a:r>
              <a:rPr sz="1450" spc="5" dirty="0">
                <a:latin typeface="Times New Roman"/>
                <a:cs typeface="Times New Roman"/>
              </a:rPr>
              <a:t>pre-processing </a:t>
            </a:r>
            <a:r>
              <a:rPr sz="1450" dirty="0">
                <a:latin typeface="Times New Roman"/>
                <a:cs typeface="Times New Roman"/>
              </a:rPr>
              <a:t>module's first </a:t>
            </a:r>
            <a:r>
              <a:rPr sz="1450" spc="5" dirty="0">
                <a:latin typeface="Times New Roman"/>
                <a:cs typeface="Times New Roman"/>
              </a:rPr>
              <a:t>responsibility </a:t>
            </a:r>
            <a:r>
              <a:rPr sz="1450" dirty="0">
                <a:latin typeface="Times New Roman"/>
                <a:cs typeface="Times New Roman"/>
              </a:rPr>
              <a:t>is to </a:t>
            </a:r>
            <a:r>
              <a:rPr sz="1450" spc="5" dirty="0">
                <a:latin typeface="Times New Roman"/>
                <a:cs typeface="Times New Roman"/>
              </a:rPr>
              <a:t>resize </a:t>
            </a:r>
            <a:r>
              <a:rPr sz="1450" dirty="0">
                <a:latin typeface="Times New Roman"/>
                <a:cs typeface="Times New Roman"/>
              </a:rPr>
              <a:t>the </a:t>
            </a:r>
            <a:r>
              <a:rPr sz="1450" spc="5" dirty="0">
                <a:latin typeface="Times New Roman"/>
                <a:cs typeface="Times New Roman"/>
              </a:rPr>
              <a:t>photos </a:t>
            </a:r>
            <a:r>
              <a:rPr sz="1450" dirty="0">
                <a:latin typeface="Times New Roman"/>
                <a:cs typeface="Times New Roman"/>
              </a:rPr>
              <a:t>to </a:t>
            </a:r>
            <a:r>
              <a:rPr sz="1450" spc="5" dirty="0">
                <a:latin typeface="Times New Roman"/>
                <a:cs typeface="Times New Roman"/>
              </a:rPr>
              <a:t>a particular resolution. In 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order</a:t>
            </a:r>
            <a:r>
              <a:rPr sz="1450" dirty="0">
                <a:latin typeface="Times New Roman"/>
                <a:cs typeface="Times New Roman"/>
              </a:rPr>
              <a:t> to</a:t>
            </a:r>
            <a:r>
              <a:rPr sz="1450" spc="5" dirty="0">
                <a:latin typeface="Times New Roman"/>
                <a:cs typeface="Times New Roman"/>
              </a:rPr>
              <a:t> properly</a:t>
            </a:r>
            <a:r>
              <a:rPr sz="1450" dirty="0">
                <a:latin typeface="Times New Roman"/>
                <a:cs typeface="Times New Roman"/>
              </a:rPr>
              <a:t> train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the CNN-LSTM,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this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step makes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sure that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all </a:t>
            </a:r>
            <a:r>
              <a:rPr sz="1450" spc="5" dirty="0">
                <a:latin typeface="Times New Roman"/>
                <a:cs typeface="Times New Roman"/>
              </a:rPr>
              <a:t>of </a:t>
            </a:r>
            <a:r>
              <a:rPr sz="1450" dirty="0">
                <a:latin typeface="Times New Roman"/>
                <a:cs typeface="Times New Roman"/>
              </a:rPr>
              <a:t>the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images are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the same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size.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Standardizing the </a:t>
            </a:r>
            <a:r>
              <a:rPr sz="1450" spc="5" dirty="0">
                <a:latin typeface="Times New Roman"/>
                <a:cs typeface="Times New Roman"/>
              </a:rPr>
              <a:t>picture </a:t>
            </a:r>
            <a:r>
              <a:rPr sz="1450" dirty="0">
                <a:latin typeface="Times New Roman"/>
                <a:cs typeface="Times New Roman"/>
              </a:rPr>
              <a:t>size will assist the CNN-LSTM in </a:t>
            </a:r>
            <a:r>
              <a:rPr sz="1450" spc="5" dirty="0">
                <a:latin typeface="Times New Roman"/>
                <a:cs typeface="Times New Roman"/>
              </a:rPr>
              <a:t>recognising patterns </a:t>
            </a:r>
            <a:r>
              <a:rPr sz="1450" dirty="0">
                <a:latin typeface="Times New Roman"/>
                <a:cs typeface="Times New Roman"/>
              </a:rPr>
              <a:t>and </a:t>
            </a:r>
            <a:r>
              <a:rPr sz="1450" spc="5" dirty="0">
                <a:latin typeface="Times New Roman"/>
                <a:cs typeface="Times New Roman"/>
              </a:rPr>
              <a:t>features from 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the images. </a:t>
            </a:r>
            <a:r>
              <a:rPr sz="1450" spc="5" dirty="0">
                <a:latin typeface="Times New Roman"/>
                <a:cs typeface="Times New Roman"/>
              </a:rPr>
              <a:t>Images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of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varied</a:t>
            </a:r>
            <a:r>
              <a:rPr sz="1450" dirty="0">
                <a:latin typeface="Times New Roman"/>
                <a:cs typeface="Times New Roman"/>
              </a:rPr>
              <a:t> sizes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may </a:t>
            </a:r>
            <a:r>
              <a:rPr sz="1450" spc="5" dirty="0">
                <a:latin typeface="Times New Roman"/>
                <a:cs typeface="Times New Roman"/>
              </a:rPr>
              <a:t>present</a:t>
            </a:r>
            <a:r>
              <a:rPr sz="1450" dirty="0">
                <a:latin typeface="Times New Roman"/>
                <a:cs typeface="Times New Roman"/>
              </a:rPr>
              <a:t> difficulties in the </a:t>
            </a:r>
            <a:r>
              <a:rPr sz="1450" spc="5" dirty="0">
                <a:latin typeface="Times New Roman"/>
                <a:cs typeface="Times New Roman"/>
              </a:rPr>
              <a:t>network </a:t>
            </a:r>
            <a:r>
              <a:rPr sz="1450" spc="-5" dirty="0">
                <a:latin typeface="Times New Roman"/>
                <a:cs typeface="Times New Roman"/>
              </a:rPr>
              <a:t>training.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559" y="279611"/>
            <a:ext cx="7886700" cy="539115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2200" spc="-5" dirty="0"/>
              <a:t>MODULES</a:t>
            </a:r>
            <a:r>
              <a:rPr sz="2200" spc="-30" dirty="0"/>
              <a:t> </a:t>
            </a:r>
            <a:r>
              <a:rPr sz="2200" spc="-5" dirty="0"/>
              <a:t>DESCRIPTION</a:t>
            </a:r>
            <a:r>
              <a:rPr sz="2200" spc="-25" dirty="0"/>
              <a:t> </a:t>
            </a:r>
            <a:r>
              <a:rPr sz="2200" dirty="0"/>
              <a:t>–</a:t>
            </a:r>
            <a:r>
              <a:rPr sz="2200" spc="-20" dirty="0"/>
              <a:t> </a:t>
            </a:r>
            <a:r>
              <a:rPr sz="2200" spc="-5" dirty="0"/>
              <a:t>CNN-LSTM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658055" y="1158783"/>
            <a:ext cx="7947025" cy="315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12700" indent="-329565" algn="just">
              <a:lnSpc>
                <a:spcPct val="131400"/>
              </a:lnSpc>
              <a:spcBef>
                <a:spcPts val="95"/>
              </a:spcBef>
              <a:buFont typeface="Arial MT"/>
              <a:buChar char="●"/>
              <a:tabLst>
                <a:tab pos="342265" algn="l"/>
              </a:tabLst>
            </a:pPr>
            <a:r>
              <a:rPr sz="1300" dirty="0">
                <a:latin typeface="Times New Roman"/>
                <a:cs typeface="Times New Roman"/>
              </a:rPr>
              <a:t>The CNN-LSTM architecture module is the second component </a:t>
            </a:r>
            <a:r>
              <a:rPr sz="1300" spc="5" dirty="0">
                <a:latin typeface="Times New Roman"/>
                <a:cs typeface="Times New Roman"/>
              </a:rPr>
              <a:t>of </a:t>
            </a:r>
            <a:r>
              <a:rPr sz="1300" dirty="0">
                <a:latin typeface="Times New Roman"/>
                <a:cs typeface="Times New Roman"/>
              </a:rPr>
              <a:t>the image to audio conversion system </a:t>
            </a:r>
            <a:r>
              <a:rPr sz="1300" spc="5" dirty="0">
                <a:latin typeface="Times New Roman"/>
                <a:cs typeface="Times New Roman"/>
              </a:rPr>
              <a:t>using 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CNN-LSTM. </a:t>
            </a:r>
            <a:r>
              <a:rPr sz="1300" spc="5" dirty="0">
                <a:latin typeface="Times New Roman"/>
                <a:cs typeface="Times New Roman"/>
              </a:rPr>
              <a:t>In order for </a:t>
            </a:r>
            <a:r>
              <a:rPr sz="1300" dirty="0">
                <a:latin typeface="Times New Roman"/>
                <a:cs typeface="Times New Roman"/>
              </a:rPr>
              <a:t>the CNN-LSTM to learn the mapping </a:t>
            </a:r>
            <a:r>
              <a:rPr sz="1300" spc="5" dirty="0">
                <a:latin typeface="Times New Roman"/>
                <a:cs typeface="Times New Roman"/>
              </a:rPr>
              <a:t>between </a:t>
            </a:r>
            <a:r>
              <a:rPr sz="1300" dirty="0">
                <a:latin typeface="Times New Roman"/>
                <a:cs typeface="Times New Roman"/>
              </a:rPr>
              <a:t>the input images and associated audio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signals, the structure and </a:t>
            </a:r>
            <a:r>
              <a:rPr sz="1300" spc="5" dirty="0">
                <a:latin typeface="Times New Roman"/>
                <a:cs typeface="Times New Roman"/>
              </a:rPr>
              <a:t>parameters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of</a:t>
            </a:r>
            <a:r>
              <a:rPr sz="1300" dirty="0">
                <a:latin typeface="Times New Roman"/>
                <a:cs typeface="Times New Roman"/>
              </a:rPr>
              <a:t> 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CNN-LSTM must </a:t>
            </a:r>
            <a:r>
              <a:rPr sz="1300" spc="5" dirty="0">
                <a:latin typeface="Times New Roman"/>
                <a:cs typeface="Times New Roman"/>
              </a:rPr>
              <a:t>be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defined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by</a:t>
            </a:r>
            <a:r>
              <a:rPr sz="1300" dirty="0">
                <a:latin typeface="Times New Roman"/>
                <a:cs typeface="Times New Roman"/>
              </a:rPr>
              <a:t> this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module.</a:t>
            </a:r>
            <a:endParaRPr sz="1300">
              <a:latin typeface="Times New Roman"/>
              <a:cs typeface="Times New Roman"/>
            </a:endParaRPr>
          </a:p>
          <a:p>
            <a:pPr marL="341630" marR="5080" indent="-329565" algn="just">
              <a:lnSpc>
                <a:spcPct val="131400"/>
              </a:lnSpc>
              <a:buFont typeface="Arial MT"/>
              <a:buChar char="●"/>
              <a:tabLst>
                <a:tab pos="342265" algn="l"/>
              </a:tabLst>
            </a:pPr>
            <a:r>
              <a:rPr sz="1300" dirty="0">
                <a:latin typeface="Times New Roman"/>
                <a:cs typeface="Times New Roman"/>
              </a:rPr>
              <a:t>Determining the </a:t>
            </a:r>
            <a:r>
              <a:rPr sz="1300" spc="5" dirty="0">
                <a:latin typeface="Times New Roman"/>
                <a:cs typeface="Times New Roman"/>
              </a:rPr>
              <a:t>number of LSTM </a:t>
            </a:r>
            <a:r>
              <a:rPr sz="1300" dirty="0">
                <a:latin typeface="Times New Roman"/>
                <a:cs typeface="Times New Roman"/>
              </a:rPr>
              <a:t>layers, the </a:t>
            </a:r>
            <a:r>
              <a:rPr sz="1300" spc="5" dirty="0">
                <a:latin typeface="Times New Roman"/>
                <a:cs typeface="Times New Roman"/>
              </a:rPr>
              <a:t>number of pooling </a:t>
            </a:r>
            <a:r>
              <a:rPr sz="1300" dirty="0">
                <a:latin typeface="Times New Roman"/>
                <a:cs typeface="Times New Roman"/>
              </a:rPr>
              <a:t>layers, the size </a:t>
            </a:r>
            <a:r>
              <a:rPr sz="1300" spc="5" dirty="0">
                <a:latin typeface="Times New Roman"/>
                <a:cs typeface="Times New Roman"/>
              </a:rPr>
              <a:t>of </a:t>
            </a:r>
            <a:r>
              <a:rPr sz="1300" dirty="0">
                <a:latin typeface="Times New Roman"/>
                <a:cs typeface="Times New Roman"/>
              </a:rPr>
              <a:t>the filters, the </a:t>
            </a:r>
            <a:r>
              <a:rPr sz="1300" spc="5" dirty="0">
                <a:latin typeface="Times New Roman"/>
                <a:cs typeface="Times New Roman"/>
              </a:rPr>
              <a:t>number of 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convolutional layers, and the </a:t>
            </a:r>
            <a:r>
              <a:rPr sz="1300" spc="5" dirty="0">
                <a:latin typeface="Times New Roman"/>
                <a:cs typeface="Times New Roman"/>
              </a:rPr>
              <a:t>number of </a:t>
            </a:r>
            <a:r>
              <a:rPr sz="1300" dirty="0">
                <a:latin typeface="Times New Roman"/>
                <a:cs typeface="Times New Roman"/>
              </a:rPr>
              <a:t>filters </a:t>
            </a:r>
            <a:r>
              <a:rPr sz="1300" spc="5" dirty="0">
                <a:latin typeface="Times New Roman"/>
                <a:cs typeface="Times New Roman"/>
              </a:rPr>
              <a:t>per </a:t>
            </a:r>
            <a:r>
              <a:rPr sz="1300" dirty="0">
                <a:latin typeface="Times New Roman"/>
                <a:cs typeface="Times New Roman"/>
              </a:rPr>
              <a:t>layer are all tasks included in the CNN-LSTM architecture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module. Applying </a:t>
            </a:r>
            <a:r>
              <a:rPr sz="1300" spc="5" dirty="0">
                <a:latin typeface="Times New Roman"/>
                <a:cs typeface="Times New Roman"/>
              </a:rPr>
              <a:t>a </a:t>
            </a:r>
            <a:r>
              <a:rPr sz="1300" dirty="0">
                <a:latin typeface="Times New Roman"/>
                <a:cs typeface="Times New Roman"/>
              </a:rPr>
              <a:t>series </a:t>
            </a:r>
            <a:r>
              <a:rPr sz="1300" spc="5" dirty="0">
                <a:latin typeface="Times New Roman"/>
                <a:cs typeface="Times New Roman"/>
              </a:rPr>
              <a:t>of </a:t>
            </a:r>
            <a:r>
              <a:rPr sz="1300" dirty="0">
                <a:latin typeface="Times New Roman"/>
                <a:cs typeface="Times New Roman"/>
              </a:rPr>
              <a:t>filters to the input image allows convolutional layers to learn </a:t>
            </a:r>
            <a:r>
              <a:rPr sz="1300" spc="5" dirty="0">
                <a:latin typeface="Times New Roman"/>
                <a:cs typeface="Times New Roman"/>
              </a:rPr>
              <a:t>features from </a:t>
            </a:r>
            <a:r>
              <a:rPr sz="1300" dirty="0">
                <a:latin typeface="Times New Roman"/>
                <a:cs typeface="Times New Roman"/>
              </a:rPr>
              <a:t>the </a:t>
            </a:r>
            <a:r>
              <a:rPr sz="1300" spc="5" dirty="0">
                <a:latin typeface="Times New Roman"/>
                <a:cs typeface="Times New Roman"/>
              </a:rPr>
              <a:t> previously processed </a:t>
            </a:r>
            <a:r>
              <a:rPr sz="1300" dirty="0">
                <a:latin typeface="Times New Roman"/>
                <a:cs typeface="Times New Roman"/>
              </a:rPr>
              <a:t>image</a:t>
            </a:r>
            <a:r>
              <a:rPr sz="1300" spc="5" dirty="0">
                <a:latin typeface="Times New Roman"/>
                <a:cs typeface="Times New Roman"/>
              </a:rPr>
              <a:t> data.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filters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5" dirty="0">
                <a:latin typeface="Times New Roman"/>
                <a:cs typeface="Times New Roman"/>
              </a:rPr>
              <a:t> recognise particular </a:t>
            </a:r>
            <a:r>
              <a:rPr sz="1300" dirty="0">
                <a:latin typeface="Times New Roman"/>
                <a:cs typeface="Times New Roman"/>
              </a:rPr>
              <a:t>motifs</a:t>
            </a:r>
            <a:r>
              <a:rPr sz="1300" spc="5" dirty="0">
                <a:latin typeface="Times New Roman"/>
                <a:cs typeface="Times New Roman"/>
              </a:rPr>
              <a:t> or </a:t>
            </a:r>
            <a:r>
              <a:rPr sz="1300" dirty="0">
                <a:latin typeface="Times New Roman"/>
                <a:cs typeface="Times New Roman"/>
              </a:rPr>
              <a:t>characteristics</a:t>
            </a:r>
            <a:r>
              <a:rPr sz="1300" spc="3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3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 </a:t>
            </a:r>
            <a:r>
              <a:rPr sz="1300" spc="5" dirty="0">
                <a:latin typeface="Times New Roman"/>
                <a:cs typeface="Times New Roman"/>
              </a:rPr>
              <a:t> visual data, </a:t>
            </a:r>
            <a:r>
              <a:rPr sz="1300" dirty="0">
                <a:latin typeface="Times New Roman"/>
                <a:cs typeface="Times New Roman"/>
              </a:rPr>
              <a:t>such as edges, </a:t>
            </a:r>
            <a:r>
              <a:rPr sz="1300" spc="5" dirty="0">
                <a:latin typeface="Times New Roman"/>
                <a:cs typeface="Times New Roman"/>
              </a:rPr>
              <a:t>forms, or </a:t>
            </a:r>
            <a:r>
              <a:rPr sz="1300" dirty="0">
                <a:latin typeface="Times New Roman"/>
                <a:cs typeface="Times New Roman"/>
              </a:rPr>
              <a:t>textures. The size </a:t>
            </a:r>
            <a:r>
              <a:rPr sz="1300" spc="5" dirty="0">
                <a:latin typeface="Times New Roman"/>
                <a:cs typeface="Times New Roman"/>
              </a:rPr>
              <a:t>of </a:t>
            </a:r>
            <a:r>
              <a:rPr sz="1300" dirty="0">
                <a:latin typeface="Times New Roman"/>
                <a:cs typeface="Times New Roman"/>
              </a:rPr>
              <a:t>the filters and the </a:t>
            </a:r>
            <a:r>
              <a:rPr sz="1300" spc="5" dirty="0">
                <a:latin typeface="Times New Roman"/>
                <a:cs typeface="Times New Roman"/>
              </a:rPr>
              <a:t>number of </a:t>
            </a:r>
            <a:r>
              <a:rPr sz="1300" dirty="0">
                <a:latin typeface="Times New Roman"/>
                <a:cs typeface="Times New Roman"/>
              </a:rPr>
              <a:t>filters </a:t>
            </a:r>
            <a:r>
              <a:rPr sz="1300" spc="5" dirty="0">
                <a:latin typeface="Times New Roman"/>
                <a:cs typeface="Times New Roman"/>
              </a:rPr>
              <a:t>per </a:t>
            </a:r>
            <a:r>
              <a:rPr sz="1300" dirty="0">
                <a:latin typeface="Times New Roman"/>
                <a:cs typeface="Times New Roman"/>
              </a:rPr>
              <a:t>layer are </a:t>
            </a:r>
            <a:r>
              <a:rPr sz="1300" spc="5" dirty="0">
                <a:latin typeface="Times New Roman"/>
                <a:cs typeface="Times New Roman"/>
              </a:rPr>
              <a:t> hyperparameters</a:t>
            </a:r>
            <a:r>
              <a:rPr sz="1300" dirty="0">
                <a:latin typeface="Times New Roman"/>
                <a:cs typeface="Times New Roman"/>
              </a:rPr>
              <a:t> that can </a:t>
            </a:r>
            <a:r>
              <a:rPr sz="1300" spc="5" dirty="0">
                <a:latin typeface="Times New Roman"/>
                <a:cs typeface="Times New Roman"/>
              </a:rPr>
              <a:t>be</a:t>
            </a:r>
            <a:r>
              <a:rPr sz="1300" dirty="0">
                <a:latin typeface="Times New Roman"/>
                <a:cs typeface="Times New Roman"/>
              </a:rPr>
              <a:t> adjusted to enhance the CNN-performance.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LSTM's</a:t>
            </a:r>
            <a:endParaRPr sz="1300">
              <a:latin typeface="Times New Roman"/>
              <a:cs typeface="Times New Roman"/>
            </a:endParaRPr>
          </a:p>
          <a:p>
            <a:pPr marL="341630" marR="6350" indent="-329565" algn="just">
              <a:lnSpc>
                <a:spcPct val="131400"/>
              </a:lnSpc>
              <a:buFont typeface="Arial MT"/>
              <a:buChar char="●"/>
              <a:tabLst>
                <a:tab pos="342265" algn="l"/>
              </a:tabLst>
            </a:pPr>
            <a:r>
              <a:rPr sz="1300" spc="5" dirty="0">
                <a:latin typeface="Times New Roman"/>
                <a:cs typeface="Times New Roman"/>
              </a:rPr>
              <a:t>In order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minimise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dimensionality of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data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avoid</a:t>
            </a:r>
            <a:r>
              <a:rPr sz="1300" spc="5" dirty="0">
                <a:latin typeface="Times New Roman"/>
                <a:cs typeface="Times New Roman"/>
              </a:rPr>
              <a:t> overfitting, pooling </a:t>
            </a:r>
            <a:r>
              <a:rPr sz="1300" dirty="0">
                <a:latin typeface="Times New Roman"/>
                <a:cs typeface="Times New Roman"/>
              </a:rPr>
              <a:t>layers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employed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 </a:t>
            </a:r>
            <a:r>
              <a:rPr sz="1300" spc="5" dirty="0">
                <a:latin typeface="Times New Roman"/>
                <a:cs typeface="Times New Roman"/>
              </a:rPr>
              <a:t> downsample </a:t>
            </a:r>
            <a:r>
              <a:rPr sz="1300" dirty="0">
                <a:latin typeface="Times New Roman"/>
                <a:cs typeface="Times New Roman"/>
              </a:rPr>
              <a:t>the </a:t>
            </a:r>
            <a:r>
              <a:rPr sz="1300" spc="5" dirty="0">
                <a:latin typeface="Times New Roman"/>
                <a:cs typeface="Times New Roman"/>
              </a:rPr>
              <a:t>output of </a:t>
            </a:r>
            <a:r>
              <a:rPr sz="1300" dirty="0">
                <a:latin typeface="Times New Roman"/>
                <a:cs typeface="Times New Roman"/>
              </a:rPr>
              <a:t>the convolutional layers. The maximum </a:t>
            </a:r>
            <a:r>
              <a:rPr sz="1300" spc="5" dirty="0">
                <a:latin typeface="Times New Roman"/>
                <a:cs typeface="Times New Roman"/>
              </a:rPr>
              <a:t>value </a:t>
            </a:r>
            <a:r>
              <a:rPr sz="1300" dirty="0">
                <a:latin typeface="Times New Roman"/>
                <a:cs typeface="Times New Roman"/>
              </a:rPr>
              <a:t>within </a:t>
            </a:r>
            <a:r>
              <a:rPr sz="1300" spc="5" dirty="0">
                <a:latin typeface="Times New Roman"/>
                <a:cs typeface="Times New Roman"/>
              </a:rPr>
              <a:t>a </a:t>
            </a:r>
            <a:r>
              <a:rPr sz="1300" dirty="0">
                <a:latin typeface="Times New Roman"/>
                <a:cs typeface="Times New Roman"/>
              </a:rPr>
              <a:t>local </a:t>
            </a:r>
            <a:r>
              <a:rPr sz="1300" spc="5" dirty="0">
                <a:latin typeface="Times New Roman"/>
                <a:cs typeface="Times New Roman"/>
              </a:rPr>
              <a:t>region of </a:t>
            </a:r>
            <a:r>
              <a:rPr sz="1300" dirty="0">
                <a:latin typeface="Times New Roman"/>
                <a:cs typeface="Times New Roman"/>
              </a:rPr>
              <a:t>the input </a:t>
            </a:r>
            <a:r>
              <a:rPr sz="1300" spc="5" dirty="0">
                <a:latin typeface="Times New Roman"/>
                <a:cs typeface="Times New Roman"/>
              </a:rPr>
              <a:t>data </a:t>
            </a:r>
            <a:r>
              <a:rPr sz="1300" spc="-5" dirty="0">
                <a:latin typeface="Times New Roman"/>
                <a:cs typeface="Times New Roman"/>
              </a:rPr>
              <a:t>is </a:t>
            </a:r>
            <a:r>
              <a:rPr sz="1300" dirty="0">
                <a:latin typeface="Times New Roman"/>
                <a:cs typeface="Times New Roman"/>
              </a:rPr>
              <a:t> chosen </a:t>
            </a:r>
            <a:r>
              <a:rPr sz="1300" spc="5" dirty="0">
                <a:latin typeface="Times New Roman"/>
                <a:cs typeface="Times New Roman"/>
              </a:rPr>
              <a:t>by</a:t>
            </a:r>
            <a:r>
              <a:rPr sz="1300" dirty="0">
                <a:latin typeface="Times New Roman"/>
                <a:cs typeface="Times New Roman"/>
              </a:rPr>
              <a:t> the max </a:t>
            </a:r>
            <a:r>
              <a:rPr sz="1300" spc="5" dirty="0">
                <a:latin typeface="Times New Roman"/>
                <a:cs typeface="Times New Roman"/>
              </a:rPr>
              <a:t>pooling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layer,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which is the most </a:t>
            </a:r>
            <a:r>
              <a:rPr sz="1300" spc="5" dirty="0">
                <a:latin typeface="Times New Roman"/>
                <a:cs typeface="Times New Roman"/>
              </a:rPr>
              <a:t>popular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kind of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pooling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layer.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559" y="279611"/>
            <a:ext cx="7886700" cy="539115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86765">
              <a:lnSpc>
                <a:spcPct val="100000"/>
              </a:lnSpc>
              <a:spcBef>
                <a:spcPts val="710"/>
              </a:spcBef>
            </a:pPr>
            <a:r>
              <a:rPr sz="2200" spc="-5" dirty="0"/>
              <a:t>MODULES</a:t>
            </a:r>
            <a:r>
              <a:rPr sz="2200" spc="-25" dirty="0"/>
              <a:t> </a:t>
            </a:r>
            <a:r>
              <a:rPr sz="2200" spc="-5" dirty="0"/>
              <a:t>DESCRIPTION</a:t>
            </a:r>
            <a:r>
              <a:rPr sz="2200" spc="-20" dirty="0"/>
              <a:t> </a:t>
            </a:r>
            <a:r>
              <a:rPr sz="2200" dirty="0"/>
              <a:t>–</a:t>
            </a:r>
            <a:r>
              <a:rPr sz="2200" spc="-15" dirty="0"/>
              <a:t> </a:t>
            </a:r>
            <a:r>
              <a:rPr sz="2200" spc="-5" dirty="0"/>
              <a:t>POST</a:t>
            </a:r>
            <a:r>
              <a:rPr sz="2200" spc="-60" dirty="0"/>
              <a:t> </a:t>
            </a:r>
            <a:r>
              <a:rPr sz="2200" spc="-5" dirty="0"/>
              <a:t>PROCESSING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749303" y="1204068"/>
            <a:ext cx="7957184" cy="292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060" marR="12065" indent="-340995" algn="just">
              <a:lnSpc>
                <a:spcPct val="131100"/>
              </a:lnSpc>
              <a:spcBef>
                <a:spcPts val="95"/>
              </a:spcBef>
              <a:buFont typeface="Arial MT"/>
              <a:buChar char="●"/>
              <a:tabLst>
                <a:tab pos="353695" algn="l"/>
              </a:tabLst>
            </a:pPr>
            <a:r>
              <a:rPr sz="1450" spc="5" dirty="0">
                <a:latin typeface="Times New Roman"/>
                <a:cs typeface="Times New Roman"/>
              </a:rPr>
              <a:t>A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series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of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feature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vectors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representing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the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likelihood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of</a:t>
            </a:r>
            <a:r>
              <a:rPr sz="1450" spc="5" dirty="0">
                <a:latin typeface="Times New Roman"/>
                <a:cs typeface="Times New Roman"/>
              </a:rPr>
              <a:t> producing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each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audio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sample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 </a:t>
            </a:r>
            <a:r>
              <a:rPr sz="1450" dirty="0">
                <a:latin typeface="Times New Roman"/>
                <a:cs typeface="Times New Roman"/>
              </a:rPr>
              <a:t> CNN-output.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LSTM's This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series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of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feature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vectors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examined</a:t>
            </a:r>
            <a:r>
              <a:rPr sz="1450" spc="5" dirty="0">
                <a:latin typeface="Times New Roman"/>
                <a:cs typeface="Times New Roman"/>
              </a:rPr>
              <a:t> by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the</a:t>
            </a:r>
            <a:r>
              <a:rPr sz="1450" spc="3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post-processing</a:t>
            </a:r>
            <a:r>
              <a:rPr sz="1450" spc="36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module,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which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then creates the final audio </a:t>
            </a:r>
            <a:r>
              <a:rPr sz="1450" spc="-5" dirty="0">
                <a:latin typeface="Times New Roman"/>
                <a:cs typeface="Times New Roman"/>
              </a:rPr>
              <a:t>signal.</a:t>
            </a:r>
            <a:endParaRPr sz="1450">
              <a:latin typeface="Times New Roman"/>
              <a:cs typeface="Times New Roman"/>
            </a:endParaRPr>
          </a:p>
          <a:p>
            <a:pPr marL="353060" marR="5715" indent="-340995" algn="just">
              <a:lnSpc>
                <a:spcPct val="131100"/>
              </a:lnSpc>
              <a:buFont typeface="Arial MT"/>
              <a:buChar char="●"/>
              <a:tabLst>
                <a:tab pos="353695" algn="l"/>
              </a:tabLst>
            </a:pPr>
            <a:r>
              <a:rPr sz="1450" dirty="0">
                <a:latin typeface="Times New Roman"/>
                <a:cs typeface="Times New Roman"/>
              </a:rPr>
              <a:t>The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post-processing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module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may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carry</a:t>
            </a:r>
            <a:r>
              <a:rPr sz="1450" spc="5" dirty="0">
                <a:latin typeface="Times New Roman"/>
                <a:cs typeface="Times New Roman"/>
              </a:rPr>
              <a:t> out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operations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like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denoising,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spectrogram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creation,</a:t>
            </a:r>
            <a:r>
              <a:rPr sz="1450" spc="3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and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inverse Fourier transform in </a:t>
            </a:r>
            <a:r>
              <a:rPr sz="1450" spc="5" dirty="0">
                <a:latin typeface="Times New Roman"/>
                <a:cs typeface="Times New Roman"/>
              </a:rPr>
              <a:t>order </a:t>
            </a:r>
            <a:r>
              <a:rPr sz="1450" dirty="0">
                <a:latin typeface="Times New Roman"/>
                <a:cs typeface="Times New Roman"/>
              </a:rPr>
              <a:t>to </a:t>
            </a:r>
            <a:r>
              <a:rPr sz="1450" spc="5" dirty="0">
                <a:latin typeface="Times New Roman"/>
                <a:cs typeface="Times New Roman"/>
              </a:rPr>
              <a:t>do </a:t>
            </a:r>
            <a:r>
              <a:rPr sz="1450" dirty="0">
                <a:latin typeface="Times New Roman"/>
                <a:cs typeface="Times New Roman"/>
              </a:rPr>
              <a:t>this. Denoising aids in </a:t>
            </a:r>
            <a:r>
              <a:rPr sz="1450" spc="5" dirty="0">
                <a:latin typeface="Times New Roman"/>
                <a:cs typeface="Times New Roman"/>
              </a:rPr>
              <a:t>removing </a:t>
            </a:r>
            <a:r>
              <a:rPr sz="1450" dirty="0">
                <a:latin typeface="Times New Roman"/>
                <a:cs typeface="Times New Roman"/>
              </a:rPr>
              <a:t>any </a:t>
            </a:r>
            <a:r>
              <a:rPr sz="1450" spc="5" dirty="0">
                <a:latin typeface="Times New Roman"/>
                <a:cs typeface="Times New Roman"/>
              </a:rPr>
              <a:t>noise </a:t>
            </a:r>
            <a:r>
              <a:rPr sz="1450" dirty="0">
                <a:latin typeface="Times New Roman"/>
                <a:cs typeface="Times New Roman"/>
              </a:rPr>
              <a:t>that might </a:t>
            </a:r>
            <a:r>
              <a:rPr sz="1450" spc="5" dirty="0">
                <a:latin typeface="Times New Roman"/>
                <a:cs typeface="Times New Roman"/>
              </a:rPr>
              <a:t>be 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present in the feature vector sequence.</a:t>
            </a:r>
            <a:endParaRPr sz="1450">
              <a:latin typeface="Times New Roman"/>
              <a:cs typeface="Times New Roman"/>
            </a:endParaRPr>
          </a:p>
          <a:p>
            <a:pPr marL="353060" marR="5080" indent="-340995" algn="just">
              <a:lnSpc>
                <a:spcPct val="131100"/>
              </a:lnSpc>
              <a:buFont typeface="Arial MT"/>
              <a:buChar char="●"/>
              <a:tabLst>
                <a:tab pos="353695" algn="l"/>
              </a:tabLst>
            </a:pPr>
            <a:r>
              <a:rPr sz="1450" dirty="0">
                <a:latin typeface="Times New Roman"/>
                <a:cs typeface="Times New Roman"/>
              </a:rPr>
              <a:t>In </a:t>
            </a:r>
            <a:r>
              <a:rPr sz="1450" spc="5" dirty="0">
                <a:latin typeface="Times New Roman"/>
                <a:cs typeface="Times New Roman"/>
              </a:rPr>
              <a:t>order </a:t>
            </a:r>
            <a:r>
              <a:rPr sz="1450" dirty="0">
                <a:latin typeface="Times New Roman"/>
                <a:cs typeface="Times New Roman"/>
              </a:rPr>
              <a:t>to effectively manipulate and </a:t>
            </a:r>
            <a:r>
              <a:rPr sz="1450" spc="5" dirty="0">
                <a:latin typeface="Times New Roman"/>
                <a:cs typeface="Times New Roman"/>
              </a:rPr>
              <a:t>process </a:t>
            </a:r>
            <a:r>
              <a:rPr sz="1450" dirty="0">
                <a:latin typeface="Times New Roman"/>
                <a:cs typeface="Times New Roman"/>
              </a:rPr>
              <a:t>the audio input, the sequence of feature vectors </a:t>
            </a:r>
            <a:r>
              <a:rPr sz="1450" spc="-5" dirty="0">
                <a:latin typeface="Times New Roman"/>
                <a:cs typeface="Times New Roman"/>
              </a:rPr>
              <a:t>is </a:t>
            </a:r>
            <a:r>
              <a:rPr sz="1450" dirty="0">
                <a:latin typeface="Times New Roman"/>
                <a:cs typeface="Times New Roman"/>
              </a:rPr>
              <a:t> represented in the </a:t>
            </a:r>
            <a:r>
              <a:rPr sz="1450" spc="5" dirty="0">
                <a:latin typeface="Times New Roman"/>
                <a:cs typeface="Times New Roman"/>
              </a:rPr>
              <a:t>frequency domain using </a:t>
            </a:r>
            <a:r>
              <a:rPr sz="1450" dirty="0">
                <a:latin typeface="Times New Roman"/>
                <a:cs typeface="Times New Roman"/>
              </a:rPr>
              <a:t>spectrogram creation. The final audio signal is created </a:t>
            </a:r>
            <a:r>
              <a:rPr sz="1450" spc="5" dirty="0">
                <a:latin typeface="Times New Roman"/>
                <a:cs typeface="Times New Roman"/>
              </a:rPr>
              <a:t>by 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converting </a:t>
            </a:r>
            <a:r>
              <a:rPr sz="1450" spc="5" dirty="0">
                <a:latin typeface="Times New Roman"/>
                <a:cs typeface="Times New Roman"/>
              </a:rPr>
              <a:t>a </a:t>
            </a:r>
            <a:r>
              <a:rPr sz="1450" dirty="0">
                <a:latin typeface="Times New Roman"/>
                <a:cs typeface="Times New Roman"/>
              </a:rPr>
              <a:t>series of feature vectors </a:t>
            </a:r>
            <a:r>
              <a:rPr sz="1450" spc="5" dirty="0">
                <a:latin typeface="Times New Roman"/>
                <a:cs typeface="Times New Roman"/>
              </a:rPr>
              <a:t>from </a:t>
            </a:r>
            <a:r>
              <a:rPr sz="1450" dirty="0">
                <a:latin typeface="Times New Roman"/>
                <a:cs typeface="Times New Roman"/>
              </a:rPr>
              <a:t>the </a:t>
            </a:r>
            <a:r>
              <a:rPr sz="1450" spc="5" dirty="0">
                <a:latin typeface="Times New Roman"/>
                <a:cs typeface="Times New Roman"/>
              </a:rPr>
              <a:t>frequency domain </a:t>
            </a:r>
            <a:r>
              <a:rPr sz="1450" dirty="0">
                <a:latin typeface="Times New Roman"/>
                <a:cs typeface="Times New Roman"/>
              </a:rPr>
              <a:t>to the time </a:t>
            </a:r>
            <a:r>
              <a:rPr sz="1450" spc="5" dirty="0">
                <a:latin typeface="Times New Roman"/>
                <a:cs typeface="Times New Roman"/>
              </a:rPr>
              <a:t>domain using </a:t>
            </a:r>
            <a:r>
              <a:rPr sz="1450" dirty="0">
                <a:latin typeface="Times New Roman"/>
                <a:cs typeface="Times New Roman"/>
              </a:rPr>
              <a:t>the </a:t>
            </a:r>
            <a:r>
              <a:rPr sz="1450" spc="-5" dirty="0">
                <a:latin typeface="Times New Roman"/>
                <a:cs typeface="Times New Roman"/>
              </a:rPr>
              <a:t>inverse </a:t>
            </a:r>
            <a:r>
              <a:rPr sz="1450" dirty="0">
                <a:latin typeface="Times New Roman"/>
                <a:cs typeface="Times New Roman"/>
              </a:rPr>
              <a:t> Fourier</a:t>
            </a:r>
            <a:r>
              <a:rPr sz="1450" spc="-5" dirty="0">
                <a:latin typeface="Times New Roman"/>
                <a:cs typeface="Times New Roman"/>
              </a:rPr>
              <a:t> transform.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8150" y="452325"/>
            <a:ext cx="8107045" cy="430530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2400" spc="15" dirty="0"/>
              <a:t>ABSTRACT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849275" y="1369465"/>
            <a:ext cx="791337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 algn="just">
              <a:lnSpc>
                <a:spcPct val="140000"/>
              </a:lnSpc>
              <a:spcBef>
                <a:spcPts val="100"/>
              </a:spcBef>
            </a:pPr>
            <a:r>
              <a:rPr sz="1500" dirty="0">
                <a:latin typeface="MS UI Gothic"/>
                <a:cs typeface="MS UI Gothic"/>
              </a:rPr>
              <a:t>❏</a:t>
            </a:r>
            <a:r>
              <a:rPr sz="1500" spc="5" dirty="0">
                <a:latin typeface="MS UI Gothic"/>
                <a:cs typeface="MS UI Gothic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Image </a:t>
            </a:r>
            <a:r>
              <a:rPr sz="1500" spc="-5" dirty="0">
                <a:latin typeface="Times New Roman"/>
                <a:cs typeface="Times New Roman"/>
              </a:rPr>
              <a:t>to audio conversion is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challenging task that </a:t>
            </a:r>
            <a:r>
              <a:rPr sz="1500" dirty="0">
                <a:latin typeface="Times New Roman"/>
                <a:cs typeface="Times New Roman"/>
              </a:rPr>
              <a:t>has potential </a:t>
            </a:r>
            <a:r>
              <a:rPr sz="1500" spc="-5" dirty="0">
                <a:latin typeface="Times New Roman"/>
                <a:cs typeface="Times New Roman"/>
              </a:rPr>
              <a:t>applications in </a:t>
            </a:r>
            <a:r>
              <a:rPr sz="1500" dirty="0">
                <a:latin typeface="Times New Roman"/>
                <a:cs typeface="Times New Roman"/>
              </a:rPr>
              <a:t>various fields,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including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accessibility,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entertainment,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communication.</a:t>
            </a:r>
            <a:r>
              <a:rPr sz="1500" dirty="0">
                <a:latin typeface="Times New Roman"/>
                <a:cs typeface="Times New Roman"/>
              </a:rPr>
              <a:t> 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recent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years,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deep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learning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techniques, </a:t>
            </a:r>
            <a:r>
              <a:rPr sz="1500" dirty="0">
                <a:latin typeface="Times New Roman"/>
                <a:cs typeface="Times New Roman"/>
              </a:rPr>
              <a:t>particularly </a:t>
            </a:r>
            <a:r>
              <a:rPr sz="1500" spc="-5" dirty="0">
                <a:latin typeface="Times New Roman"/>
                <a:cs typeface="Times New Roman"/>
              </a:rPr>
              <a:t>convolutional </a:t>
            </a:r>
            <a:r>
              <a:rPr sz="1500" dirty="0">
                <a:latin typeface="Times New Roman"/>
                <a:cs typeface="Times New Roman"/>
              </a:rPr>
              <a:t>neural networks (CNNs), have </a:t>
            </a:r>
            <a:r>
              <a:rPr sz="1500" spc="-5" dirty="0">
                <a:latin typeface="Times New Roman"/>
                <a:cs typeface="Times New Roman"/>
              </a:rPr>
              <a:t>shown </a:t>
            </a:r>
            <a:r>
              <a:rPr sz="1500" dirty="0">
                <a:latin typeface="Times New Roman"/>
                <a:cs typeface="Times New Roman"/>
              </a:rPr>
              <a:t>promising results </a:t>
            </a:r>
            <a:r>
              <a:rPr sz="1500" spc="-5" dirty="0">
                <a:latin typeface="Times New Roman"/>
                <a:cs typeface="Times New Roman"/>
              </a:rPr>
              <a:t>in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area.</a:t>
            </a:r>
            <a:endParaRPr sz="1500">
              <a:latin typeface="Times New Roman"/>
              <a:cs typeface="Times New Roman"/>
            </a:endParaRPr>
          </a:p>
          <a:p>
            <a:pPr marL="431800" marR="8890" indent="-419100" algn="just">
              <a:lnSpc>
                <a:spcPct val="140000"/>
              </a:lnSpc>
            </a:pPr>
            <a:r>
              <a:rPr sz="1500" dirty="0">
                <a:latin typeface="MS UI Gothic"/>
                <a:cs typeface="MS UI Gothic"/>
              </a:rPr>
              <a:t>❏</a:t>
            </a:r>
            <a:r>
              <a:rPr sz="1500" spc="5" dirty="0">
                <a:latin typeface="MS UI Gothic"/>
                <a:cs typeface="MS UI Gothic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dirty="0">
                <a:latin typeface="Times New Roman"/>
                <a:cs typeface="Times New Roman"/>
              </a:rPr>
              <a:t> proposed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system,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aim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develop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image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audio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system</a:t>
            </a:r>
            <a:r>
              <a:rPr sz="1500" dirty="0">
                <a:latin typeface="Times New Roman"/>
                <a:cs typeface="Times New Roman"/>
              </a:rPr>
              <a:t> using</a:t>
            </a:r>
            <a:r>
              <a:rPr sz="1500" spc="3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CNN-based architecture. The system would take as input an image in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suitable </a:t>
            </a:r>
            <a:r>
              <a:rPr sz="1500" dirty="0">
                <a:latin typeface="Times New Roman"/>
                <a:cs typeface="Times New Roman"/>
              </a:rPr>
              <a:t>format for </a:t>
            </a:r>
            <a:r>
              <a:rPr sz="1500" spc="-5" dirty="0">
                <a:latin typeface="Times New Roman"/>
                <a:cs typeface="Times New Roman"/>
              </a:rPr>
              <a:t>audio </a:t>
            </a:r>
            <a:r>
              <a:rPr sz="1500" dirty="0">
                <a:latin typeface="Times New Roman"/>
                <a:cs typeface="Times New Roman"/>
              </a:rPr>
              <a:t> generation,</a:t>
            </a:r>
            <a:r>
              <a:rPr sz="1500" spc="-5" dirty="0">
                <a:latin typeface="Times New Roman"/>
                <a:cs typeface="Times New Roman"/>
              </a:rPr>
              <a:t> such as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spectrogram, 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extract </a:t>
            </a:r>
            <a:r>
              <a:rPr sz="1500" dirty="0">
                <a:latin typeface="Times New Roman"/>
                <a:cs typeface="Times New Roman"/>
              </a:rPr>
              <a:t>relevant features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 a</a:t>
            </a:r>
            <a:r>
              <a:rPr sz="1500" spc="-5" dirty="0">
                <a:latin typeface="Times New Roman"/>
                <a:cs typeface="Times New Roman"/>
              </a:rPr>
              <a:t> CNN.</a:t>
            </a:r>
            <a:endParaRPr sz="1500">
              <a:latin typeface="Times New Roman"/>
              <a:cs typeface="Times New Roman"/>
            </a:endParaRPr>
          </a:p>
          <a:p>
            <a:pPr marL="431800" marR="8890" indent="-419100" algn="just">
              <a:lnSpc>
                <a:spcPct val="140000"/>
              </a:lnSpc>
            </a:pPr>
            <a:r>
              <a:rPr sz="1500" dirty="0">
                <a:latin typeface="MS UI Gothic"/>
                <a:cs typeface="MS UI Gothic"/>
              </a:rPr>
              <a:t>❏    </a:t>
            </a:r>
            <a:r>
              <a:rPr sz="1500" spc="-5" dirty="0">
                <a:latin typeface="Times New Roman"/>
                <a:cs typeface="Times New Roman"/>
              </a:rPr>
              <a:t>The extracted </a:t>
            </a:r>
            <a:r>
              <a:rPr sz="1500" dirty="0">
                <a:latin typeface="Times New Roman"/>
                <a:cs typeface="Times New Roman"/>
              </a:rPr>
              <a:t>features </a:t>
            </a:r>
            <a:r>
              <a:rPr sz="1500" spc="-5" dirty="0">
                <a:latin typeface="Times New Roman"/>
                <a:cs typeface="Times New Roman"/>
              </a:rPr>
              <a:t>would then </a:t>
            </a:r>
            <a:r>
              <a:rPr sz="1500" dirty="0">
                <a:latin typeface="Times New Roman"/>
                <a:cs typeface="Times New Roman"/>
              </a:rPr>
              <a:t>be fed </a:t>
            </a:r>
            <a:r>
              <a:rPr sz="1500" spc="-5" dirty="0">
                <a:latin typeface="Times New Roman"/>
                <a:cs typeface="Times New Roman"/>
              </a:rPr>
              <a:t>into </a:t>
            </a:r>
            <a:r>
              <a:rPr sz="1500" dirty="0">
                <a:latin typeface="Times New Roman"/>
                <a:cs typeface="Times New Roman"/>
              </a:rPr>
              <a:t>a decoder </a:t>
            </a:r>
            <a:r>
              <a:rPr sz="1500" spc="-5" dirty="0">
                <a:latin typeface="Times New Roman"/>
                <a:cs typeface="Times New Roman"/>
              </a:rPr>
              <a:t>to </a:t>
            </a:r>
            <a:r>
              <a:rPr sz="1500" dirty="0">
                <a:latin typeface="Times New Roman"/>
                <a:cs typeface="Times New Roman"/>
              </a:rPr>
              <a:t>generate </a:t>
            </a:r>
            <a:r>
              <a:rPr sz="1500" spc="-5" dirty="0">
                <a:latin typeface="Times New Roman"/>
                <a:cs typeface="Times New Roman"/>
              </a:rPr>
              <a:t>the corresponding audio </a:t>
            </a:r>
            <a:r>
              <a:rPr sz="1500" dirty="0">
                <a:latin typeface="Times New Roman"/>
                <a:cs typeface="Times New Roman"/>
              </a:rPr>
              <a:t> output. </a:t>
            </a:r>
            <a:r>
              <a:rPr sz="1500" spc="-5" dirty="0">
                <a:latin typeface="Times New Roman"/>
                <a:cs typeface="Times New Roman"/>
              </a:rPr>
              <a:t>The system would </a:t>
            </a:r>
            <a:r>
              <a:rPr sz="1500" dirty="0">
                <a:latin typeface="Times New Roman"/>
                <a:cs typeface="Times New Roman"/>
              </a:rPr>
              <a:t>be </a:t>
            </a:r>
            <a:r>
              <a:rPr sz="1500" spc="-5" dirty="0">
                <a:latin typeface="Times New Roman"/>
                <a:cs typeface="Times New Roman"/>
              </a:rPr>
              <a:t>evaluated </a:t>
            </a:r>
            <a:r>
              <a:rPr sz="1500" dirty="0">
                <a:latin typeface="Times New Roman"/>
                <a:cs typeface="Times New Roman"/>
              </a:rPr>
              <a:t>using various </a:t>
            </a:r>
            <a:r>
              <a:rPr sz="1500" spc="-5" dirty="0">
                <a:latin typeface="Times New Roman"/>
                <a:cs typeface="Times New Roman"/>
              </a:rPr>
              <a:t>metrics to ensure that the </a:t>
            </a:r>
            <a:r>
              <a:rPr sz="1500" dirty="0">
                <a:latin typeface="Times New Roman"/>
                <a:cs typeface="Times New Roman"/>
              </a:rPr>
              <a:t>generated </a:t>
            </a:r>
            <a:r>
              <a:rPr sz="1500" spc="-5" dirty="0">
                <a:latin typeface="Times New Roman"/>
                <a:cs typeface="Times New Roman"/>
              </a:rPr>
              <a:t>audio </a:t>
            </a:r>
            <a:r>
              <a:rPr sz="1500" dirty="0">
                <a:latin typeface="Times New Roman"/>
                <a:cs typeface="Times New Roman"/>
              </a:rPr>
              <a:t> output</a:t>
            </a:r>
            <a:r>
              <a:rPr sz="1500" spc="-5" dirty="0">
                <a:latin typeface="Times New Roman"/>
                <a:cs typeface="Times New Roman"/>
              </a:rPr>
              <a:t> meets the </a:t>
            </a:r>
            <a:r>
              <a:rPr sz="1500" dirty="0">
                <a:latin typeface="Times New Roman"/>
                <a:cs typeface="Times New Roman"/>
              </a:rPr>
              <a:t>desired quality </a:t>
            </a:r>
            <a:r>
              <a:rPr sz="1500" spc="-5" dirty="0">
                <a:latin typeface="Times New Roman"/>
                <a:cs typeface="Times New Roman"/>
              </a:rPr>
              <a:t>standards.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799" y="1048022"/>
            <a:ext cx="6840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Step1: </a:t>
            </a:r>
            <a:r>
              <a:rPr sz="1600" spc="-5" dirty="0">
                <a:latin typeface="Times New Roman"/>
                <a:cs typeface="Times New Roman"/>
              </a:rPr>
              <a:t>Click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 browse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files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choose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 image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local storage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the </a:t>
            </a:r>
            <a:r>
              <a:rPr sz="1600" dirty="0">
                <a:latin typeface="Times New Roman"/>
                <a:cs typeface="Times New Roman"/>
              </a:rPr>
              <a:t>device.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375" y="1609075"/>
            <a:ext cx="5724524" cy="30384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9784" y="308910"/>
            <a:ext cx="7886700" cy="539115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pc="-5" dirty="0"/>
              <a:t>SCREENSHOT</a:t>
            </a:r>
            <a:r>
              <a:rPr dirty="0"/>
              <a:t>S</a:t>
            </a:r>
            <a:r>
              <a:rPr spc="-140" dirty="0"/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-5" dirty="0"/>
              <a:t> RESU</a:t>
            </a:r>
            <a:r>
              <a:rPr spc="-229" dirty="0"/>
              <a:t>L</a:t>
            </a:r>
            <a:r>
              <a:rPr spc="-5" dirty="0"/>
              <a:t>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799" y="1047005"/>
            <a:ext cx="736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2: </a:t>
            </a:r>
            <a:r>
              <a:rPr sz="1600" spc="-5" dirty="0">
                <a:latin typeface="Times New Roman"/>
                <a:cs typeface="Times New Roman"/>
              </a:rPr>
              <a:t>Once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image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uploaded</a:t>
            </a:r>
            <a:r>
              <a:rPr sz="1600" spc="-5" dirty="0">
                <a:latin typeface="Times New Roman"/>
                <a:cs typeface="Times New Roman"/>
              </a:rPr>
              <a:t> click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5" dirty="0">
                <a:latin typeface="Times New Roman"/>
                <a:cs typeface="Times New Roman"/>
              </a:rPr>
              <a:t> the </a:t>
            </a:r>
            <a:r>
              <a:rPr sz="1600" dirty="0">
                <a:latin typeface="Times New Roman"/>
                <a:cs typeface="Times New Roman"/>
              </a:rPr>
              <a:t>detect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option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get</a:t>
            </a:r>
            <a:r>
              <a:rPr sz="1600" spc="-5" dirty="0">
                <a:latin typeface="Times New Roman"/>
                <a:cs typeface="Times New Roman"/>
              </a:rPr>
              <a:t> the </a:t>
            </a:r>
            <a:r>
              <a:rPr sz="1600" dirty="0">
                <a:latin typeface="Times New Roman"/>
                <a:cs typeface="Times New Roman"/>
              </a:rPr>
              <a:t>desired</a:t>
            </a:r>
            <a:r>
              <a:rPr sz="1600" spc="-5" dirty="0">
                <a:latin typeface="Times New Roman"/>
                <a:cs typeface="Times New Roman"/>
              </a:rPr>
              <a:t> audio </a:t>
            </a:r>
            <a:r>
              <a:rPr sz="1600" spc="10" dirty="0">
                <a:latin typeface="Times New Roman"/>
                <a:cs typeface="Times New Roman"/>
              </a:rPr>
              <a:t>file</a:t>
            </a:r>
            <a:r>
              <a:rPr sz="1800" spc="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725" y="1609075"/>
            <a:ext cx="5724524" cy="30384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9784" y="308910"/>
            <a:ext cx="7886700" cy="539115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pc="-5" dirty="0"/>
              <a:t>SCREENSHOT</a:t>
            </a:r>
            <a:r>
              <a:rPr dirty="0"/>
              <a:t>S</a:t>
            </a:r>
            <a:r>
              <a:rPr spc="-140" dirty="0"/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-5" dirty="0"/>
              <a:t> RESU</a:t>
            </a:r>
            <a:r>
              <a:rPr spc="-229" dirty="0"/>
              <a:t>L</a:t>
            </a:r>
            <a:r>
              <a:rPr spc="-5" dirty="0"/>
              <a:t>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799" y="1048022"/>
            <a:ext cx="6122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Step3: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uploaded</a:t>
            </a:r>
            <a:r>
              <a:rPr sz="1600" spc="-5" dirty="0">
                <a:latin typeface="Times New Roman"/>
                <a:cs typeface="Times New Roman"/>
              </a:rPr>
              <a:t> image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pops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</a:t>
            </a:r>
            <a:r>
              <a:rPr sz="1600" spc="-5" dirty="0">
                <a:latin typeface="Times New Roman"/>
                <a:cs typeface="Times New Roman"/>
              </a:rPr>
              <a:t> with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caption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describing</a:t>
            </a:r>
            <a:r>
              <a:rPr sz="1600" spc="-5" dirty="0">
                <a:latin typeface="Times New Roman"/>
                <a:cs typeface="Times New Roman"/>
              </a:rPr>
              <a:t> 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image.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075" y="1652575"/>
            <a:ext cx="5724524" cy="30384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9784" y="308910"/>
            <a:ext cx="7886700" cy="539115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pc="-5" dirty="0"/>
              <a:t>SCREENSHOT</a:t>
            </a:r>
            <a:r>
              <a:rPr dirty="0"/>
              <a:t>S</a:t>
            </a:r>
            <a:r>
              <a:rPr spc="-140" dirty="0"/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-5" dirty="0"/>
              <a:t> RESU</a:t>
            </a:r>
            <a:r>
              <a:rPr spc="-229" dirty="0"/>
              <a:t>L</a:t>
            </a:r>
            <a:r>
              <a:rPr spc="-5" dirty="0"/>
              <a:t>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84" y="308910"/>
            <a:ext cx="7886700" cy="539115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pc="-5" dirty="0"/>
              <a:t>SCREENSHOT</a:t>
            </a:r>
            <a:r>
              <a:rPr dirty="0"/>
              <a:t>S</a:t>
            </a:r>
            <a:r>
              <a:rPr spc="-140" dirty="0"/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-5" dirty="0"/>
              <a:t> RESU</a:t>
            </a:r>
            <a:r>
              <a:rPr spc="-229" dirty="0"/>
              <a:t>L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799" y="1048022"/>
            <a:ext cx="68262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Step4: </a:t>
            </a:r>
            <a:r>
              <a:rPr sz="1600" spc="-5" dirty="0">
                <a:latin typeface="Times New Roman"/>
                <a:cs typeface="Times New Roman"/>
              </a:rPr>
              <a:t>Click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5" dirty="0">
                <a:latin typeface="Times New Roman"/>
                <a:cs typeface="Times New Roman"/>
              </a:rPr>
              <a:t> the audio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button</a:t>
            </a:r>
            <a:r>
              <a:rPr sz="1600" spc="-5" dirty="0">
                <a:latin typeface="Times New Roman"/>
                <a:cs typeface="Times New Roman"/>
              </a:rPr>
              <a:t> to </a:t>
            </a:r>
            <a:r>
              <a:rPr sz="1600" dirty="0">
                <a:latin typeface="Times New Roman"/>
                <a:cs typeface="Times New Roman"/>
              </a:rPr>
              <a:t>hear</a:t>
            </a:r>
            <a:r>
              <a:rPr sz="1600" spc="-5" dirty="0">
                <a:latin typeface="Times New Roman"/>
                <a:cs typeface="Times New Roman"/>
              </a:rPr>
              <a:t> 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audio which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would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describe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image.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6025" y="1575399"/>
            <a:ext cx="5889174" cy="31258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425" y="1154430"/>
            <a:ext cx="7595234" cy="349757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92100" indent="-280035" algn="just">
              <a:lnSpc>
                <a:spcPct val="100000"/>
              </a:lnSpc>
              <a:spcBef>
                <a:spcPts val="600"/>
              </a:spcBef>
              <a:buAutoNum type="arabicPlain"/>
              <a:tabLst>
                <a:tab pos="292735" algn="l"/>
              </a:tabLst>
            </a:pPr>
            <a:r>
              <a:rPr sz="1400" spc="-5" dirty="0">
                <a:latin typeface="Times New Roman"/>
                <a:cs typeface="Times New Roman"/>
              </a:rPr>
              <a:t>Sneha.C.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Madre,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S.B.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Gundre,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“OCR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Image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Text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Speech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Conversion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MATLAB”,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5" dirty="0">
                <a:latin typeface="Times New Roman"/>
                <a:cs typeface="Times New Roman"/>
              </a:rPr>
              <a:t>Second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International</a:t>
            </a:r>
            <a:r>
              <a:rPr sz="1400" spc="-5" dirty="0">
                <a:latin typeface="Times New Roman"/>
                <a:cs typeface="Times New Roman"/>
              </a:rPr>
              <a:t> Conference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Intelligent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Computing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(ICICCS),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2019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0000"/>
              </a:lnSpc>
              <a:spcBef>
                <a:spcPts val="1105"/>
              </a:spcBef>
              <a:buAutoNum type="arabicPlain" startAt="2"/>
              <a:tabLst>
                <a:tab pos="302895" algn="l"/>
              </a:tabLst>
            </a:pPr>
            <a:r>
              <a:rPr sz="1400" dirty="0">
                <a:latin typeface="Times New Roman"/>
                <a:cs typeface="Times New Roman"/>
              </a:rPr>
              <a:t>P </a:t>
            </a:r>
            <a:r>
              <a:rPr sz="1400" spc="-5" dirty="0">
                <a:latin typeface="Times New Roman"/>
                <a:cs typeface="Times New Roman"/>
              </a:rPr>
              <a:t>Rohit, </a:t>
            </a:r>
            <a:r>
              <a:rPr sz="1400" dirty="0">
                <a:latin typeface="Times New Roman"/>
                <a:cs typeface="Times New Roman"/>
              </a:rPr>
              <a:t>M S </a:t>
            </a:r>
            <a:r>
              <a:rPr sz="1400" spc="-20" dirty="0">
                <a:latin typeface="Times New Roman"/>
                <a:cs typeface="Times New Roman"/>
              </a:rPr>
              <a:t>Vinay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Prasad, </a:t>
            </a:r>
            <a:r>
              <a:rPr sz="1400" dirty="0">
                <a:latin typeface="Times New Roman"/>
                <a:cs typeface="Times New Roman"/>
              </a:rPr>
              <a:t>S J </a:t>
            </a:r>
            <a:r>
              <a:rPr sz="1400" spc="-5" dirty="0">
                <a:latin typeface="Times New Roman"/>
                <a:cs typeface="Times New Roman"/>
              </a:rPr>
              <a:t>Ranganatha Gowda, </a:t>
            </a:r>
            <a:r>
              <a:rPr sz="1400" dirty="0">
                <a:latin typeface="Times New Roman"/>
                <a:cs typeface="Times New Roman"/>
              </a:rPr>
              <a:t>D R </a:t>
            </a:r>
            <a:r>
              <a:rPr sz="1400" spc="-5" dirty="0">
                <a:latin typeface="Times New Roman"/>
                <a:cs typeface="Times New Roman"/>
              </a:rPr>
              <a:t>Krishna Raju, </a:t>
            </a:r>
            <a:r>
              <a:rPr sz="1400" dirty="0">
                <a:latin typeface="Times New Roman"/>
                <a:cs typeface="Times New Roman"/>
              </a:rPr>
              <a:t>Imran </a:t>
            </a:r>
            <a:r>
              <a:rPr sz="1400" spc="-5" dirty="0">
                <a:latin typeface="Times New Roman"/>
                <a:cs typeface="Times New Roman"/>
              </a:rPr>
              <a:t>Quadri, “Image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Recognition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Smart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Visually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People”,</a:t>
            </a:r>
            <a:r>
              <a:rPr sz="1400" dirty="0">
                <a:latin typeface="Times New Roman"/>
                <a:cs typeface="Times New Roman"/>
              </a:rPr>
              <a:t> International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Conference</a:t>
            </a:r>
            <a:r>
              <a:rPr sz="1400" dirty="0">
                <a:latin typeface="Times New Roman"/>
                <a:cs typeface="Times New Roman"/>
              </a:rPr>
              <a:t> on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Electronics Systems </a:t>
            </a:r>
            <a:r>
              <a:rPr sz="1400" dirty="0">
                <a:latin typeface="Times New Roman"/>
                <a:cs typeface="Times New Roman"/>
              </a:rPr>
              <a:t>(ICCES), 2020</a:t>
            </a:r>
            <a:endParaRPr sz="14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30000"/>
              </a:lnSpc>
              <a:spcBef>
                <a:spcPts val="1105"/>
              </a:spcBef>
              <a:buAutoNum type="arabicPlain" startAt="2"/>
              <a:tabLst>
                <a:tab pos="309880" algn="l"/>
              </a:tabLst>
            </a:pPr>
            <a:r>
              <a:rPr sz="1400" spc="-5" dirty="0">
                <a:latin typeface="Times New Roman"/>
                <a:cs typeface="Times New Roman"/>
              </a:rPr>
              <a:t>Sujata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Deshmukh,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Praditi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Rede,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Sheetal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Sharma,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Sahaana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Iyer,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“Voice-Enabled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Vision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Visually </a:t>
            </a:r>
            <a:r>
              <a:rPr sz="1400" spc="-5" dirty="0">
                <a:latin typeface="Times New Roman"/>
                <a:cs typeface="Times New Roman"/>
              </a:rPr>
              <a:t>Disabled”, </a:t>
            </a:r>
            <a:r>
              <a:rPr sz="1400" dirty="0">
                <a:latin typeface="Times New Roman"/>
                <a:cs typeface="Times New Roman"/>
              </a:rPr>
              <a:t>International </a:t>
            </a:r>
            <a:r>
              <a:rPr sz="1400" spc="-5" dirty="0">
                <a:latin typeface="Times New Roman"/>
                <a:cs typeface="Times New Roman"/>
              </a:rPr>
              <a:t>Conference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Advances in Computing, Communication, and Control </a:t>
            </a:r>
            <a:r>
              <a:rPr sz="1400" dirty="0">
                <a:latin typeface="Times New Roman"/>
                <a:cs typeface="Times New Roman"/>
              </a:rPr>
              <a:t> (ICAC3),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2022</a:t>
            </a:r>
            <a:endParaRPr sz="1400">
              <a:latin typeface="Times New Roman"/>
              <a:cs typeface="Times New Roman"/>
            </a:endParaRPr>
          </a:p>
          <a:p>
            <a:pPr marL="12700" marR="18415" algn="just">
              <a:lnSpc>
                <a:spcPct val="130000"/>
              </a:lnSpc>
              <a:spcBef>
                <a:spcPts val="1105"/>
              </a:spcBef>
              <a:buAutoNum type="arabicPlain" startAt="2"/>
              <a:tabLst>
                <a:tab pos="297815" algn="l"/>
              </a:tabLst>
            </a:pPr>
            <a:r>
              <a:rPr sz="1400" spc="-5" dirty="0">
                <a:latin typeface="Times New Roman"/>
                <a:cs typeface="Times New Roman"/>
              </a:rPr>
              <a:t>Sai Aishwarya Edupuganti, </a:t>
            </a:r>
            <a:r>
              <a:rPr sz="1400" spc="-20" dirty="0">
                <a:latin typeface="Times New Roman"/>
                <a:cs typeface="Times New Roman"/>
              </a:rPr>
              <a:t>Vijaya </a:t>
            </a:r>
            <a:r>
              <a:rPr sz="1400" spc="-10" dirty="0">
                <a:latin typeface="Times New Roman"/>
                <a:cs typeface="Times New Roman"/>
              </a:rPr>
              <a:t>Durga </a:t>
            </a:r>
            <a:r>
              <a:rPr sz="1400" spc="-5" dirty="0">
                <a:latin typeface="Times New Roman"/>
                <a:cs typeface="Times New Roman"/>
              </a:rPr>
              <a:t>Koganti, Cheekati Sri Lakshmi, Ravuri Naveen </a:t>
            </a:r>
            <a:r>
              <a:rPr sz="1400" spc="-15" dirty="0">
                <a:latin typeface="Times New Roman"/>
                <a:cs typeface="Times New Roman"/>
              </a:rPr>
              <a:t>Kumar,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Ramya Paruchuri, </a:t>
            </a:r>
            <a:r>
              <a:rPr sz="1400" spc="-25" dirty="0">
                <a:latin typeface="Times New Roman"/>
                <a:cs typeface="Times New Roman"/>
              </a:rPr>
              <a:t>“Text </a:t>
            </a:r>
            <a:r>
              <a:rPr sz="1400" spc="-5" dirty="0">
                <a:latin typeface="Times New Roman"/>
                <a:cs typeface="Times New Roman"/>
              </a:rPr>
              <a:t>and Speech Recognition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15" dirty="0">
                <a:latin typeface="Times New Roman"/>
                <a:cs typeface="Times New Roman"/>
              </a:rPr>
              <a:t>Visually </a:t>
            </a:r>
            <a:r>
              <a:rPr sz="1400" dirty="0">
                <a:latin typeface="Times New Roman"/>
                <a:cs typeface="Times New Roman"/>
              </a:rPr>
              <a:t>Impaired </a:t>
            </a:r>
            <a:r>
              <a:rPr sz="1400" spc="-5" dirty="0">
                <a:latin typeface="Times New Roman"/>
                <a:cs typeface="Times New Roman"/>
              </a:rPr>
              <a:t>People </a:t>
            </a:r>
            <a:r>
              <a:rPr sz="1400" dirty="0">
                <a:latin typeface="Times New Roman"/>
                <a:cs typeface="Times New Roman"/>
              </a:rPr>
              <a:t>using </a:t>
            </a:r>
            <a:r>
              <a:rPr sz="1400" spc="-5" dirty="0">
                <a:latin typeface="Times New Roman"/>
                <a:cs typeface="Times New Roman"/>
              </a:rPr>
              <a:t>Google </a:t>
            </a:r>
            <a:r>
              <a:rPr sz="1400" spc="-15" dirty="0">
                <a:latin typeface="Times New Roman"/>
                <a:cs typeface="Times New Roman"/>
              </a:rPr>
              <a:t>Vision”, </a:t>
            </a:r>
            <a:r>
              <a:rPr sz="1400" dirty="0">
                <a:latin typeface="Times New Roman"/>
                <a:cs typeface="Times New Roman"/>
              </a:rPr>
              <a:t>2nd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International</a:t>
            </a:r>
            <a:r>
              <a:rPr sz="1400" spc="-5" dirty="0">
                <a:latin typeface="Times New Roman"/>
                <a:cs typeface="Times New Roman"/>
              </a:rPr>
              <a:t> Conference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5" dirty="0">
                <a:latin typeface="Times New Roman"/>
                <a:cs typeface="Times New Roman"/>
              </a:rPr>
              <a:t> Smart Electronics 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 </a:t>
            </a:r>
            <a:r>
              <a:rPr sz="1400" dirty="0">
                <a:latin typeface="Times New Roman"/>
                <a:cs typeface="Times New Roman"/>
              </a:rPr>
              <a:t>(ICOSEC), 2021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400050"/>
            <a:ext cx="7886700" cy="571500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pc="-5" dirty="0"/>
              <a:t>REFERENCES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150366"/>
            <a:ext cx="8065134" cy="2953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7145" algn="just">
              <a:lnSpc>
                <a:spcPct val="132700"/>
              </a:lnSpc>
              <a:spcBef>
                <a:spcPts val="90"/>
              </a:spcBef>
              <a:buAutoNum type="arabicPlain" startAt="5"/>
              <a:tabLst>
                <a:tab pos="278130" algn="l"/>
              </a:tabLst>
            </a:pPr>
            <a:r>
              <a:rPr sz="1450" spc="10" dirty="0">
                <a:latin typeface="Times New Roman"/>
                <a:cs typeface="Times New Roman"/>
              </a:rPr>
              <a:t>Abhishek </a:t>
            </a:r>
            <a:r>
              <a:rPr sz="1450" dirty="0">
                <a:latin typeface="Times New Roman"/>
                <a:cs typeface="Times New Roman"/>
              </a:rPr>
              <a:t>Mathur, </a:t>
            </a:r>
            <a:r>
              <a:rPr sz="1450" spc="10" dirty="0">
                <a:latin typeface="Times New Roman"/>
                <a:cs typeface="Times New Roman"/>
              </a:rPr>
              <a:t>Akshada </a:t>
            </a:r>
            <a:r>
              <a:rPr sz="1450" spc="5" dirty="0">
                <a:latin typeface="Times New Roman"/>
                <a:cs typeface="Times New Roman"/>
              </a:rPr>
              <a:t>Pathare, Prerna Sharma, Sujata </a:t>
            </a:r>
            <a:r>
              <a:rPr sz="1450" spc="10" dirty="0">
                <a:latin typeface="Times New Roman"/>
                <a:cs typeface="Times New Roman"/>
              </a:rPr>
              <a:t>Oak, “AI based Reading System for </a:t>
            </a:r>
            <a:r>
              <a:rPr sz="1450" spc="5" dirty="0">
                <a:latin typeface="Times New Roman"/>
                <a:cs typeface="Times New Roman"/>
              </a:rPr>
              <a:t>Blind </a:t>
            </a:r>
            <a:r>
              <a:rPr sz="1450" spc="10" dirty="0">
                <a:latin typeface="Times New Roman"/>
                <a:cs typeface="Times New Roman"/>
              </a:rPr>
              <a:t> using OCR”, 3rd International </a:t>
            </a:r>
            <a:r>
              <a:rPr sz="1450" spc="5" dirty="0">
                <a:latin typeface="Times New Roman"/>
                <a:cs typeface="Times New Roman"/>
              </a:rPr>
              <a:t>conference </a:t>
            </a:r>
            <a:r>
              <a:rPr sz="1450" spc="15" dirty="0">
                <a:latin typeface="Times New Roman"/>
                <a:cs typeface="Times New Roman"/>
              </a:rPr>
              <a:t>on </a:t>
            </a:r>
            <a:r>
              <a:rPr sz="1450" spc="5" dirty="0">
                <a:latin typeface="Times New Roman"/>
                <a:cs typeface="Times New Roman"/>
              </a:rPr>
              <a:t>Electronics, </a:t>
            </a:r>
            <a:r>
              <a:rPr sz="1450" spc="10" dirty="0">
                <a:latin typeface="Times New Roman"/>
                <a:cs typeface="Times New Roman"/>
              </a:rPr>
              <a:t>Communication and </a:t>
            </a:r>
            <a:r>
              <a:rPr sz="1450" spc="5" dirty="0">
                <a:latin typeface="Times New Roman"/>
                <a:cs typeface="Times New Roman"/>
              </a:rPr>
              <a:t>Aerospace </a:t>
            </a:r>
            <a:r>
              <a:rPr sz="1450" spc="-5" dirty="0">
                <a:latin typeface="Times New Roman"/>
                <a:cs typeface="Times New Roman"/>
              </a:rPr>
              <a:t>Technology 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(ICECA),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2019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lain" startAt="5"/>
            </a:pPr>
            <a:endParaRPr sz="1450">
              <a:latin typeface="Times New Roman"/>
              <a:cs typeface="Times New Roman"/>
            </a:endParaRPr>
          </a:p>
          <a:p>
            <a:pPr marL="283210" indent="-271145" algn="just">
              <a:lnSpc>
                <a:spcPct val="100000"/>
              </a:lnSpc>
              <a:buAutoNum type="arabicPlain" startAt="5"/>
              <a:tabLst>
                <a:tab pos="283845" algn="l"/>
              </a:tabLst>
            </a:pPr>
            <a:r>
              <a:rPr sz="1450" spc="-15" dirty="0">
                <a:latin typeface="Times New Roman"/>
                <a:cs typeface="Times New Roman"/>
              </a:rPr>
              <a:t>Vaibhav</a:t>
            </a:r>
            <a:r>
              <a:rPr sz="1450" spc="50" dirty="0">
                <a:latin typeface="Times New Roman"/>
                <a:cs typeface="Times New Roman"/>
              </a:rPr>
              <a:t> </a:t>
            </a:r>
            <a:r>
              <a:rPr sz="1450" spc="-85" dirty="0">
                <a:latin typeface="Times New Roman"/>
                <a:cs typeface="Times New Roman"/>
              </a:rPr>
              <a:t>V.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Mainkar,</a:t>
            </a:r>
            <a:r>
              <a:rPr sz="1450" spc="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Tejashree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U.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Bagayatkar,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Siddhesh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K.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Shetye,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Hrushikesh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R.</a:t>
            </a:r>
            <a:r>
              <a:rPr sz="1450" spc="5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Tamhankar,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Rahul</a:t>
            </a: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2700"/>
              </a:lnSpc>
            </a:pPr>
            <a:r>
              <a:rPr sz="1450" spc="10" dirty="0">
                <a:latin typeface="Times New Roman"/>
                <a:cs typeface="Times New Roman"/>
              </a:rPr>
              <a:t>G. </a:t>
            </a:r>
            <a:r>
              <a:rPr sz="1450" spc="-5" dirty="0">
                <a:latin typeface="Times New Roman"/>
                <a:cs typeface="Times New Roman"/>
              </a:rPr>
              <a:t>Jadhav, </a:t>
            </a:r>
            <a:r>
              <a:rPr sz="1450" spc="10" dirty="0">
                <a:latin typeface="Times New Roman"/>
                <a:cs typeface="Times New Roman"/>
              </a:rPr>
              <a:t>Rahul </a:t>
            </a:r>
            <a:r>
              <a:rPr sz="1450" spc="5" dirty="0">
                <a:latin typeface="Times New Roman"/>
                <a:cs typeface="Times New Roman"/>
              </a:rPr>
              <a:t>S. </a:t>
            </a:r>
            <a:r>
              <a:rPr sz="1450" spc="-10" dirty="0">
                <a:latin typeface="Times New Roman"/>
                <a:cs typeface="Times New Roman"/>
              </a:rPr>
              <a:t>Tendolkar, </a:t>
            </a:r>
            <a:r>
              <a:rPr sz="1450" spc="5" dirty="0">
                <a:latin typeface="Times New Roman"/>
                <a:cs typeface="Times New Roman"/>
              </a:rPr>
              <a:t>“Raspberry </a:t>
            </a:r>
            <a:r>
              <a:rPr sz="1450" spc="10" dirty="0">
                <a:latin typeface="Times New Roman"/>
                <a:cs typeface="Times New Roman"/>
              </a:rPr>
              <a:t>pi based Intelligent Reader for </a:t>
            </a:r>
            <a:r>
              <a:rPr sz="1450" spc="-5" dirty="0">
                <a:latin typeface="Times New Roman"/>
                <a:cs typeface="Times New Roman"/>
              </a:rPr>
              <a:t>Visually </a:t>
            </a:r>
            <a:r>
              <a:rPr sz="1450" spc="10" dirty="0">
                <a:latin typeface="Times New Roman"/>
                <a:cs typeface="Times New Roman"/>
              </a:rPr>
              <a:t>Impaired </a:t>
            </a:r>
            <a:r>
              <a:rPr sz="1450" spc="5" dirty="0">
                <a:latin typeface="Times New Roman"/>
                <a:cs typeface="Times New Roman"/>
              </a:rPr>
              <a:t>Persons”, </a:t>
            </a:r>
            <a:r>
              <a:rPr sz="1450" spc="15" dirty="0">
                <a:latin typeface="Times New Roman"/>
                <a:cs typeface="Times New Roman"/>
              </a:rPr>
              <a:t>2nd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International</a:t>
            </a:r>
            <a:r>
              <a:rPr sz="1450" spc="5" dirty="0">
                <a:latin typeface="Times New Roman"/>
                <a:cs typeface="Times New Roman"/>
              </a:rPr>
              <a:t> Conference </a:t>
            </a:r>
            <a:r>
              <a:rPr sz="1450" spc="15" dirty="0">
                <a:latin typeface="Times New Roman"/>
                <a:cs typeface="Times New Roman"/>
              </a:rPr>
              <a:t>on</a:t>
            </a:r>
            <a:r>
              <a:rPr sz="1450" spc="10" dirty="0">
                <a:latin typeface="Times New Roman"/>
                <a:cs typeface="Times New Roman"/>
              </a:rPr>
              <a:t> Innovative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Mechanisms for Industry</a:t>
            </a:r>
            <a:r>
              <a:rPr sz="1450" spc="-7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Applications</a:t>
            </a:r>
            <a:r>
              <a:rPr sz="1450" spc="10" dirty="0">
                <a:latin typeface="Times New Roman"/>
                <a:cs typeface="Times New Roman"/>
              </a:rPr>
              <a:t> (ICIMIA), </a:t>
            </a:r>
            <a:r>
              <a:rPr sz="1450" spc="15" dirty="0">
                <a:latin typeface="Times New Roman"/>
                <a:cs typeface="Times New Roman"/>
              </a:rPr>
              <a:t>2020</a:t>
            </a:r>
            <a:endParaRPr sz="1450">
              <a:latin typeface="Times New Roman"/>
              <a:cs typeface="Times New Roman"/>
            </a:endParaRPr>
          </a:p>
          <a:p>
            <a:pPr marL="12700" marR="18415" algn="just">
              <a:lnSpc>
                <a:spcPct val="132700"/>
              </a:lnSpc>
              <a:spcBef>
                <a:spcPts val="1135"/>
              </a:spcBef>
            </a:pPr>
            <a:r>
              <a:rPr sz="1450" spc="10" dirty="0">
                <a:latin typeface="Times New Roman"/>
                <a:cs typeface="Times New Roman"/>
              </a:rPr>
              <a:t>[7] </a:t>
            </a:r>
            <a:r>
              <a:rPr sz="1450" spc="5" dirty="0">
                <a:latin typeface="Times New Roman"/>
                <a:cs typeface="Times New Roman"/>
              </a:rPr>
              <a:t>Javavrinda Vrindavanam,</a:t>
            </a:r>
            <a:r>
              <a:rPr sz="1450" spc="10" dirty="0">
                <a:latin typeface="Times New Roman"/>
                <a:cs typeface="Times New Roman"/>
              </a:rPr>
              <a:t> Raghunandan </a:t>
            </a:r>
            <a:r>
              <a:rPr sz="1450" spc="5" dirty="0">
                <a:latin typeface="Times New Roman"/>
                <a:cs typeface="Times New Roman"/>
              </a:rPr>
              <a:t>Srinath, </a:t>
            </a:r>
            <a:r>
              <a:rPr sz="1450" spc="10" dirty="0">
                <a:latin typeface="Times New Roman"/>
                <a:cs typeface="Times New Roman"/>
              </a:rPr>
              <a:t>Anisa </a:t>
            </a:r>
            <a:r>
              <a:rPr sz="1450" spc="5" dirty="0">
                <a:latin typeface="Times New Roman"/>
                <a:cs typeface="Times New Roman"/>
              </a:rPr>
              <a:t>Fathima,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S. Arpitha,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Chaitanya  </a:t>
            </a:r>
            <a:r>
              <a:rPr sz="1450" spc="15" dirty="0">
                <a:latin typeface="Times New Roman"/>
                <a:cs typeface="Times New Roman"/>
              </a:rPr>
              <a:t>S </a:t>
            </a:r>
            <a:r>
              <a:rPr sz="1450" spc="10" dirty="0">
                <a:latin typeface="Times New Roman"/>
                <a:cs typeface="Times New Roman"/>
              </a:rPr>
              <a:t>Rao, </a:t>
            </a:r>
            <a:r>
              <a:rPr sz="1450" spc="-45" dirty="0">
                <a:latin typeface="Times New Roman"/>
                <a:cs typeface="Times New Roman"/>
              </a:rPr>
              <a:t>T. 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Kavya,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“Machine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Learning</a:t>
            </a:r>
            <a:r>
              <a:rPr sz="1450" spc="10" dirty="0">
                <a:latin typeface="Times New Roman"/>
                <a:cs typeface="Times New Roman"/>
              </a:rPr>
              <a:t> based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approach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to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Image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Description</a:t>
            </a:r>
            <a:r>
              <a:rPr sz="1450" spc="10" dirty="0">
                <a:latin typeface="Times New Roman"/>
                <a:cs typeface="Times New Roman"/>
              </a:rPr>
              <a:t> for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the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Visually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Impaired”, </a:t>
            </a:r>
            <a:r>
              <a:rPr sz="1450" spc="5" dirty="0">
                <a:latin typeface="Times New Roman"/>
                <a:cs typeface="Times New Roman"/>
              </a:rPr>
              <a:t>Asian 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Conference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on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Innovation</a:t>
            </a:r>
            <a:r>
              <a:rPr sz="1450" spc="5" dirty="0">
                <a:latin typeface="Times New Roman"/>
                <a:cs typeface="Times New Roman"/>
              </a:rPr>
              <a:t> in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Technology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(ASIANCON),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2021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400050"/>
            <a:ext cx="7886700" cy="571500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pc="-5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575" y="753075"/>
            <a:ext cx="7962900" cy="468630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584200" algn="ctr">
              <a:lnSpc>
                <a:spcPct val="100000"/>
              </a:lnSpc>
              <a:spcBef>
                <a:spcPts val="320"/>
              </a:spcBef>
            </a:pPr>
            <a:r>
              <a:rPr sz="2400" spc="10" dirty="0"/>
              <a:t>OBJECTIVES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76850" y="1675180"/>
            <a:ext cx="779780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1500" dirty="0">
                <a:latin typeface="MS UI Gothic"/>
                <a:cs typeface="MS UI Gothic"/>
              </a:rPr>
              <a:t>❏	</a:t>
            </a:r>
            <a:r>
              <a:rPr sz="1500" spc="-55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Develop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lang="en-IN" sz="1500" spc="-5" dirty="0">
                <a:latin typeface="Times New Roman"/>
                <a:cs typeface="Times New Roman"/>
              </a:rPr>
              <a:t>website </a:t>
            </a:r>
            <a:r>
              <a:rPr sz="1500" spc="-5" dirty="0">
                <a:latin typeface="Times New Roman"/>
                <a:cs typeface="Times New Roman"/>
              </a:rPr>
              <a:t>that converts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images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 audio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descriptions</a:t>
            </a:r>
            <a:r>
              <a:rPr sz="1500" spc="-5" dirty="0">
                <a:latin typeface="Times New Roman"/>
                <a:cs typeface="Times New Roman"/>
              </a:rPr>
              <a:t> that can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5" dirty="0">
                <a:latin typeface="Times New Roman"/>
                <a:cs typeface="Times New Roman"/>
              </a:rPr>
              <a:t> easily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understood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visually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impaired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individuals.</a:t>
            </a:r>
            <a:endParaRPr sz="1500" dirty="0">
              <a:latin typeface="Times New Roman"/>
              <a:cs typeface="Times New Roman"/>
            </a:endParaRPr>
          </a:p>
          <a:p>
            <a:pPr marL="431800" marR="219710" indent="-419100">
              <a:lnSpc>
                <a:spcPct val="200000"/>
              </a:lnSpc>
              <a:tabLst>
                <a:tab pos="431165" algn="l"/>
              </a:tabLst>
            </a:pPr>
            <a:r>
              <a:rPr sz="1500" dirty="0">
                <a:latin typeface="MS UI Gothic"/>
                <a:cs typeface="MS UI Gothic"/>
              </a:rPr>
              <a:t>❏	</a:t>
            </a:r>
            <a:r>
              <a:rPr sz="1500" spc="-55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Create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user-friendly interface that allows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visually </a:t>
            </a:r>
            <a:r>
              <a:rPr sz="1500" spc="-5" dirty="0">
                <a:latin typeface="Times New Roman"/>
                <a:cs typeface="Times New Roman"/>
              </a:rPr>
              <a:t>impaired individuals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 assistance to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easily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input an image and </a:t>
            </a:r>
            <a:r>
              <a:rPr sz="1500" dirty="0">
                <a:latin typeface="Times New Roman"/>
                <a:cs typeface="Times New Roman"/>
              </a:rPr>
              <a:t>receive</a:t>
            </a:r>
            <a:r>
              <a:rPr sz="1500" spc="-5" dirty="0">
                <a:latin typeface="Times New Roman"/>
                <a:cs typeface="Times New Roman"/>
              </a:rPr>
              <a:t> an audio </a:t>
            </a:r>
            <a:r>
              <a:rPr sz="1500" dirty="0">
                <a:latin typeface="Times New Roman"/>
                <a:cs typeface="Times New Roman"/>
              </a:rPr>
              <a:t>description.</a:t>
            </a:r>
          </a:p>
          <a:p>
            <a:pPr marL="431800" marR="5080" indent="-419100">
              <a:lnSpc>
                <a:spcPct val="200000"/>
              </a:lnSpc>
              <a:tabLst>
                <a:tab pos="431165" algn="l"/>
              </a:tabLst>
            </a:pPr>
            <a:r>
              <a:rPr sz="1500" dirty="0">
                <a:latin typeface="MS UI Gothic"/>
                <a:cs typeface="MS UI Gothic"/>
              </a:rPr>
              <a:t>❏	</a:t>
            </a:r>
            <a:r>
              <a:rPr sz="1500" spc="-55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Collaborate with organizations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serve </a:t>
            </a:r>
            <a:r>
              <a:rPr sz="1500" dirty="0">
                <a:latin typeface="Times New Roman"/>
                <a:cs typeface="Times New Roman"/>
              </a:rPr>
              <a:t>visually </a:t>
            </a:r>
            <a:r>
              <a:rPr sz="1500" spc="-5" dirty="0">
                <a:latin typeface="Times New Roman"/>
                <a:cs typeface="Times New Roman"/>
              </a:rPr>
              <a:t>impaired individuals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 ensure the software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meeting their </a:t>
            </a:r>
            <a:r>
              <a:rPr sz="1500" dirty="0">
                <a:latin typeface="Times New Roman"/>
                <a:cs typeface="Times New Roman"/>
              </a:rPr>
              <a:t>needs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addressing their </a:t>
            </a:r>
            <a:r>
              <a:rPr sz="1500" dirty="0">
                <a:latin typeface="Times New Roman"/>
                <a:cs typeface="Times New Roman"/>
              </a:rPr>
              <a:t>unique </a:t>
            </a:r>
            <a:r>
              <a:rPr sz="1500" spc="-5" dirty="0">
                <a:latin typeface="Times New Roman"/>
                <a:cs typeface="Times New Roman"/>
              </a:rPr>
              <a:t>challenges.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050" y="774699"/>
            <a:ext cx="8117840" cy="441325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R="222885" algn="ctr">
              <a:lnSpc>
                <a:spcPct val="100000"/>
              </a:lnSpc>
              <a:spcBef>
                <a:spcPts val="210"/>
              </a:spcBef>
            </a:pPr>
            <a:r>
              <a:rPr sz="2400" spc="15" dirty="0"/>
              <a:t>INTRODUCTION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74287" y="1262705"/>
            <a:ext cx="7846695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4170">
              <a:lnSpc>
                <a:spcPct val="150000"/>
              </a:lnSpc>
              <a:spcBef>
                <a:spcPts val="10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latin typeface="Times New Roman"/>
                <a:cs typeface="Times New Roman"/>
              </a:rPr>
              <a:t>Advances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made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new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technologies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have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boosted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development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systems</a:t>
            </a:r>
            <a:r>
              <a:rPr sz="1500" spc="2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assist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daily</a:t>
            </a:r>
            <a:r>
              <a:rPr sz="1500" spc="-5" dirty="0">
                <a:latin typeface="Times New Roman"/>
                <a:cs typeface="Times New Roman"/>
              </a:rPr>
              <a:t> lives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visually </a:t>
            </a:r>
            <a:r>
              <a:rPr sz="1500" spc="-5" dirty="0">
                <a:latin typeface="Times New Roman"/>
                <a:cs typeface="Times New Roman"/>
              </a:rPr>
              <a:t>impaired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people.</a:t>
            </a:r>
            <a:endParaRPr sz="1500">
              <a:latin typeface="Times New Roman"/>
              <a:cs typeface="Times New Roman"/>
            </a:endParaRPr>
          </a:p>
          <a:p>
            <a:pPr marL="356235" marR="8890" indent="-344170">
              <a:lnSpc>
                <a:spcPct val="150000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These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systems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intend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help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providing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their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user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some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critical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information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about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their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environment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 </a:t>
            </a:r>
            <a:r>
              <a:rPr sz="1500" spc="-5" dirty="0">
                <a:latin typeface="Times New Roman"/>
                <a:cs typeface="Times New Roman"/>
              </a:rPr>
              <a:t>senses they can still </a:t>
            </a:r>
            <a:r>
              <a:rPr sz="1500" dirty="0">
                <a:latin typeface="Times New Roman"/>
                <a:cs typeface="Times New Roman"/>
              </a:rPr>
              <a:t>use.</a:t>
            </a:r>
            <a:endParaRPr sz="1500">
              <a:latin typeface="Times New Roman"/>
              <a:cs typeface="Times New Roman"/>
            </a:endParaRPr>
          </a:p>
          <a:p>
            <a:pPr marL="356235" marR="8890" indent="-344170">
              <a:lnSpc>
                <a:spcPct val="150000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latin typeface="Times New Roman"/>
                <a:cs typeface="Times New Roman"/>
              </a:rPr>
              <a:t>Blind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people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face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number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challenges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when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interacting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their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environments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because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much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information is encoded </a:t>
            </a:r>
            <a:r>
              <a:rPr sz="1500" spc="-15" dirty="0">
                <a:latin typeface="Times New Roman"/>
                <a:cs typeface="Times New Roman"/>
              </a:rPr>
              <a:t>visually.</a:t>
            </a:r>
            <a:endParaRPr sz="1500">
              <a:latin typeface="Times New Roman"/>
              <a:cs typeface="Times New Roman"/>
            </a:endParaRPr>
          </a:p>
          <a:p>
            <a:pPr marL="356235" indent="-344170">
              <a:lnSpc>
                <a:spcPct val="100000"/>
              </a:lnSpc>
              <a:spcBef>
                <a:spcPts val="90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proposed</a:t>
            </a:r>
            <a:r>
              <a:rPr sz="1500" spc="-5" dirty="0">
                <a:latin typeface="Times New Roman"/>
                <a:cs typeface="Times New Roman"/>
              </a:rPr>
              <a:t> method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enables 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visually</a:t>
            </a:r>
            <a:r>
              <a:rPr sz="1500" spc="-5" dirty="0">
                <a:latin typeface="Times New Roman"/>
                <a:cs typeface="Times New Roman"/>
              </a:rPr>
              <a:t> impaired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people </a:t>
            </a:r>
            <a:r>
              <a:rPr sz="1500" spc="-5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 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help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ears.</a:t>
            </a:r>
            <a:endParaRPr sz="1500">
              <a:latin typeface="Times New Roman"/>
              <a:cs typeface="Times New Roman"/>
            </a:endParaRPr>
          </a:p>
          <a:p>
            <a:pPr marL="356235" marR="10160" indent="-344170">
              <a:lnSpc>
                <a:spcPct val="150000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novelty</a:t>
            </a:r>
            <a:r>
              <a:rPr sz="1500" spc="3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paper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</a:t>
            </a:r>
            <a:r>
              <a:rPr sz="1500" spc="3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convert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3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image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sound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3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3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methodology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detection.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4350" y="768875"/>
            <a:ext cx="5804649" cy="3605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999" y="239823"/>
            <a:ext cx="7922895" cy="401320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2400" dirty="0"/>
              <a:t>SURVEY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99" y="239823"/>
            <a:ext cx="7922895" cy="401320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2400" dirty="0"/>
              <a:t>SURVEY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1499" y="921975"/>
            <a:ext cx="5992676" cy="3299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325" y="1183639"/>
            <a:ext cx="798703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179705" indent="-419100" algn="just">
              <a:lnSpc>
                <a:spcPct val="114999"/>
              </a:lnSpc>
              <a:spcBef>
                <a:spcPts val="100"/>
              </a:spcBef>
            </a:pPr>
            <a:r>
              <a:rPr sz="1500" dirty="0">
                <a:latin typeface="MS UI Gothic"/>
                <a:cs typeface="MS UI Gothic"/>
              </a:rPr>
              <a:t>❏</a:t>
            </a:r>
            <a:r>
              <a:rPr sz="1500" spc="5" dirty="0">
                <a:latin typeface="MS UI Gothic"/>
                <a:cs typeface="MS UI Gothic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There are several existing systems </a:t>
            </a:r>
            <a:r>
              <a:rPr sz="1500" dirty="0">
                <a:latin typeface="Times New Roman"/>
                <a:cs typeface="Times New Roman"/>
              </a:rPr>
              <a:t>for </a:t>
            </a:r>
            <a:r>
              <a:rPr sz="1500" spc="-5" dirty="0">
                <a:latin typeface="Times New Roman"/>
                <a:cs typeface="Times New Roman"/>
              </a:rPr>
              <a:t>image-to-audio conversion, and each </a:t>
            </a:r>
            <a:r>
              <a:rPr sz="1500" dirty="0">
                <a:latin typeface="Times New Roman"/>
                <a:cs typeface="Times New Roman"/>
              </a:rPr>
              <a:t>has </a:t>
            </a:r>
            <a:r>
              <a:rPr sz="1500" spc="-5" dirty="0">
                <a:latin typeface="Times New Roman"/>
                <a:cs typeface="Times New Roman"/>
              </a:rPr>
              <a:t>its </a:t>
            </a:r>
            <a:r>
              <a:rPr sz="1500" dirty="0">
                <a:latin typeface="Times New Roman"/>
                <a:cs typeface="Times New Roman"/>
              </a:rPr>
              <a:t>own </a:t>
            </a:r>
            <a:r>
              <a:rPr sz="1500" spc="-5" dirty="0">
                <a:latin typeface="Times New Roman"/>
                <a:cs typeface="Times New Roman"/>
              </a:rPr>
              <a:t>strengths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weaknesses.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 NLP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based </a:t>
            </a:r>
            <a:r>
              <a:rPr sz="1500" spc="-5" dirty="0">
                <a:latin typeface="Times New Roman"/>
                <a:cs typeface="Times New Roman"/>
              </a:rPr>
              <a:t>models </a:t>
            </a:r>
            <a:r>
              <a:rPr sz="1500" dirty="0">
                <a:latin typeface="Times New Roman"/>
                <a:cs typeface="Times New Roman"/>
              </a:rPr>
              <a:t>have</a:t>
            </a:r>
            <a:r>
              <a:rPr sz="1500" spc="-5" dirty="0">
                <a:latin typeface="Times New Roman"/>
                <a:cs typeface="Times New Roman"/>
              </a:rPr>
              <a:t> several </a:t>
            </a:r>
            <a:r>
              <a:rPr sz="1500" dirty="0">
                <a:latin typeface="Times New Roman"/>
                <a:cs typeface="Times New Roman"/>
              </a:rPr>
              <a:t>drawbacks, </a:t>
            </a:r>
            <a:r>
              <a:rPr sz="1500" spc="-5" dirty="0">
                <a:latin typeface="Times New Roman"/>
                <a:cs typeface="Times New Roman"/>
              </a:rPr>
              <a:t>including:</a:t>
            </a:r>
            <a:endParaRPr sz="1500">
              <a:latin typeface="Times New Roman"/>
              <a:cs typeface="Times New Roman"/>
            </a:endParaRPr>
          </a:p>
          <a:p>
            <a:pPr marL="431800" marR="5080" indent="-419100" algn="just">
              <a:lnSpc>
                <a:spcPct val="114999"/>
              </a:lnSpc>
            </a:pPr>
            <a:r>
              <a:rPr sz="1500" dirty="0">
                <a:latin typeface="MS UI Gothic"/>
                <a:cs typeface="MS UI Gothic"/>
              </a:rPr>
              <a:t>❏</a:t>
            </a:r>
            <a:r>
              <a:rPr sz="1500" spc="5" dirty="0">
                <a:latin typeface="MS UI Gothic"/>
                <a:cs typeface="MS UI Gothic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Limited diversity </a:t>
            </a:r>
            <a:r>
              <a:rPr sz="1500" b="1" dirty="0">
                <a:latin typeface="Times New Roman"/>
                <a:cs typeface="Times New Roman"/>
              </a:rPr>
              <a:t>of output</a:t>
            </a:r>
            <a:r>
              <a:rPr sz="1500" dirty="0">
                <a:latin typeface="Times New Roman"/>
                <a:cs typeface="Times New Roman"/>
              </a:rPr>
              <a:t>: </a:t>
            </a:r>
            <a:r>
              <a:rPr sz="1500" spc="-5" dirty="0">
                <a:latin typeface="Times New Roman"/>
                <a:cs typeface="Times New Roman"/>
              </a:rPr>
              <a:t>Deep learning models are trained </a:t>
            </a:r>
            <a:r>
              <a:rPr sz="1500" dirty="0">
                <a:latin typeface="Times New Roman"/>
                <a:cs typeface="Times New Roman"/>
              </a:rPr>
              <a:t>on a fixed </a:t>
            </a:r>
            <a:r>
              <a:rPr sz="1500" spc="-5" dirty="0">
                <a:latin typeface="Times New Roman"/>
                <a:cs typeface="Times New Roman"/>
              </a:rPr>
              <a:t>set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input-output </a:t>
            </a:r>
            <a:r>
              <a:rPr sz="1500" dirty="0">
                <a:latin typeface="Times New Roman"/>
                <a:cs typeface="Times New Roman"/>
              </a:rPr>
              <a:t>pairs,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which limits the </a:t>
            </a:r>
            <a:r>
              <a:rPr sz="1500" dirty="0">
                <a:latin typeface="Times New Roman"/>
                <a:cs typeface="Times New Roman"/>
              </a:rPr>
              <a:t>diversity of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output </a:t>
            </a:r>
            <a:r>
              <a:rPr sz="1500" spc="-5" dirty="0">
                <a:latin typeface="Times New Roman"/>
                <a:cs typeface="Times New Roman"/>
              </a:rPr>
              <a:t>that they can </a:t>
            </a:r>
            <a:r>
              <a:rPr sz="1500" dirty="0">
                <a:latin typeface="Times New Roman"/>
                <a:cs typeface="Times New Roman"/>
              </a:rPr>
              <a:t>generate. </a:t>
            </a:r>
            <a:r>
              <a:rPr sz="1500" spc="-5" dirty="0">
                <a:latin typeface="Times New Roman"/>
                <a:cs typeface="Times New Roman"/>
              </a:rPr>
              <a:t>As </a:t>
            </a:r>
            <a:r>
              <a:rPr sz="1500" dirty="0">
                <a:latin typeface="Times New Roman"/>
                <a:cs typeface="Times New Roman"/>
              </a:rPr>
              <a:t>a result,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generated </a:t>
            </a:r>
            <a:r>
              <a:rPr sz="1500" spc="-5" dirty="0">
                <a:latin typeface="Times New Roman"/>
                <a:cs typeface="Times New Roman"/>
              </a:rPr>
              <a:t>audio may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lack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variety </a:t>
            </a:r>
            <a:r>
              <a:rPr sz="1500" spc="-5" dirty="0">
                <a:latin typeface="Times New Roman"/>
                <a:cs typeface="Times New Roman"/>
              </a:rPr>
              <a:t>and sound similar to each </a:t>
            </a:r>
            <a:r>
              <a:rPr sz="1500" spc="-15" dirty="0">
                <a:latin typeface="Times New Roman"/>
                <a:cs typeface="Times New Roman"/>
              </a:rPr>
              <a:t>other.</a:t>
            </a:r>
            <a:endParaRPr sz="1500">
              <a:latin typeface="Times New Roman"/>
              <a:cs typeface="Times New Roman"/>
            </a:endParaRPr>
          </a:p>
          <a:p>
            <a:pPr marL="431800" marR="276860" indent="-419100">
              <a:lnSpc>
                <a:spcPct val="114999"/>
              </a:lnSpc>
              <a:tabLst>
                <a:tab pos="431165" algn="l"/>
              </a:tabLst>
            </a:pPr>
            <a:r>
              <a:rPr sz="1500" dirty="0">
                <a:latin typeface="MS UI Gothic"/>
                <a:cs typeface="MS UI Gothic"/>
              </a:rPr>
              <a:t>❏	</a:t>
            </a:r>
            <a:r>
              <a:rPr sz="1500" b="1" spc="-5" dirty="0">
                <a:latin typeface="Times New Roman"/>
                <a:cs typeface="Times New Roman"/>
              </a:rPr>
              <a:t>Poor quality </a:t>
            </a:r>
            <a:r>
              <a:rPr sz="1500" b="1" dirty="0">
                <a:latin typeface="Times New Roman"/>
                <a:cs typeface="Times New Roman"/>
              </a:rPr>
              <a:t>of output</a:t>
            </a:r>
            <a:r>
              <a:rPr sz="1500" dirty="0">
                <a:latin typeface="Times New Roman"/>
                <a:cs typeface="Times New Roman"/>
              </a:rPr>
              <a:t>: </a:t>
            </a:r>
            <a:r>
              <a:rPr sz="1500" spc="-5" dirty="0">
                <a:latin typeface="Times New Roman"/>
                <a:cs typeface="Times New Roman"/>
              </a:rPr>
              <a:t>Deep learning models may </a:t>
            </a:r>
            <a:r>
              <a:rPr sz="1500" dirty="0">
                <a:latin typeface="Times New Roman"/>
                <a:cs typeface="Times New Roman"/>
              </a:rPr>
              <a:t>generate </a:t>
            </a:r>
            <a:r>
              <a:rPr sz="1500" spc="-5" dirty="0">
                <a:latin typeface="Times New Roman"/>
                <a:cs typeface="Times New Roman"/>
              </a:rPr>
              <a:t>low-quality audio that contains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artifacts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noise.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particularly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problematic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5" dirty="0">
                <a:latin typeface="Times New Roman"/>
                <a:cs typeface="Times New Roman"/>
              </a:rPr>
              <a:t> applications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require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high-fidelity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audio,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such as music composition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5" dirty="0">
                <a:latin typeface="Times New Roman"/>
                <a:cs typeface="Times New Roman"/>
              </a:rPr>
              <a:t> audio editing.</a:t>
            </a:r>
            <a:endParaRPr sz="1500">
              <a:latin typeface="Times New Roman"/>
              <a:cs typeface="Times New Roman"/>
            </a:endParaRPr>
          </a:p>
          <a:p>
            <a:pPr marL="431800" marR="187325" indent="-419100">
              <a:lnSpc>
                <a:spcPct val="114999"/>
              </a:lnSpc>
              <a:tabLst>
                <a:tab pos="431165" algn="l"/>
              </a:tabLst>
            </a:pPr>
            <a:r>
              <a:rPr sz="1500" dirty="0">
                <a:latin typeface="MS UI Gothic"/>
                <a:cs typeface="MS UI Gothic"/>
              </a:rPr>
              <a:t>❏	</a:t>
            </a:r>
            <a:r>
              <a:rPr sz="1500" b="1" spc="-5" dirty="0">
                <a:latin typeface="Times New Roman"/>
                <a:cs typeface="Times New Roman"/>
              </a:rPr>
              <a:t>Complexity </a:t>
            </a:r>
            <a:r>
              <a:rPr sz="1500" b="1" dirty="0">
                <a:latin typeface="Times New Roman"/>
                <a:cs typeface="Times New Roman"/>
              </a:rPr>
              <a:t>of the model</a:t>
            </a:r>
            <a:r>
              <a:rPr sz="1500" dirty="0">
                <a:latin typeface="Times New Roman"/>
                <a:cs typeface="Times New Roman"/>
              </a:rPr>
              <a:t>: </a:t>
            </a:r>
            <a:r>
              <a:rPr sz="1500" spc="-5" dirty="0">
                <a:latin typeface="Times New Roman"/>
                <a:cs typeface="Times New Roman"/>
              </a:rPr>
              <a:t>Deep learning models </a:t>
            </a:r>
            <a:r>
              <a:rPr sz="1500" dirty="0">
                <a:latin typeface="Times New Roman"/>
                <a:cs typeface="Times New Roman"/>
              </a:rPr>
              <a:t>for </a:t>
            </a:r>
            <a:r>
              <a:rPr sz="1500" spc="-5" dirty="0">
                <a:latin typeface="Times New Roman"/>
                <a:cs typeface="Times New Roman"/>
              </a:rPr>
              <a:t>image-to-audio conversion can </a:t>
            </a:r>
            <a:r>
              <a:rPr sz="1500" dirty="0">
                <a:latin typeface="Times New Roman"/>
                <a:cs typeface="Times New Roman"/>
              </a:rPr>
              <a:t>be </a:t>
            </a:r>
            <a:r>
              <a:rPr sz="1500" spc="-5" dirty="0">
                <a:latin typeface="Times New Roman"/>
                <a:cs typeface="Times New Roman"/>
              </a:rPr>
              <a:t>complex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require </a:t>
            </a:r>
            <a:r>
              <a:rPr sz="1500" spc="-10" dirty="0">
                <a:latin typeface="Times New Roman"/>
                <a:cs typeface="Times New Roman"/>
              </a:rPr>
              <a:t>large </a:t>
            </a:r>
            <a:r>
              <a:rPr sz="1500" spc="-5" dirty="0">
                <a:latin typeface="Times New Roman"/>
                <a:cs typeface="Times New Roman"/>
              </a:rPr>
              <a:t>amounts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computational </a:t>
            </a:r>
            <a:r>
              <a:rPr sz="1500" dirty="0">
                <a:latin typeface="Times New Roman"/>
                <a:cs typeface="Times New Roman"/>
              </a:rPr>
              <a:t>resources </a:t>
            </a:r>
            <a:r>
              <a:rPr sz="1500" spc="-5" dirty="0">
                <a:latin typeface="Times New Roman"/>
                <a:cs typeface="Times New Roman"/>
              </a:rPr>
              <a:t>to train and </a:t>
            </a:r>
            <a:r>
              <a:rPr sz="1500" dirty="0">
                <a:latin typeface="Times New Roman"/>
                <a:cs typeface="Times New Roman"/>
              </a:rPr>
              <a:t>run. </a:t>
            </a:r>
            <a:r>
              <a:rPr sz="1500" spc="-5" dirty="0">
                <a:latin typeface="Times New Roman"/>
                <a:cs typeface="Times New Roman"/>
              </a:rPr>
              <a:t>This can make them </a:t>
            </a:r>
            <a:r>
              <a:rPr sz="1500" dirty="0">
                <a:latin typeface="Times New Roman"/>
                <a:cs typeface="Times New Roman"/>
              </a:rPr>
              <a:t> unsuitable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 deployment on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resource-constrained devices.</a:t>
            </a:r>
            <a:endParaRPr sz="1500">
              <a:latin typeface="Times New Roman"/>
              <a:cs typeface="Times New Roman"/>
            </a:endParaRPr>
          </a:p>
          <a:p>
            <a:pPr marL="431800" marR="376555" indent="-419100" algn="just">
              <a:lnSpc>
                <a:spcPct val="114999"/>
              </a:lnSpc>
            </a:pPr>
            <a:r>
              <a:rPr sz="1500" dirty="0">
                <a:latin typeface="MS UI Gothic"/>
                <a:cs typeface="MS UI Gothic"/>
              </a:rPr>
              <a:t>❏</a:t>
            </a:r>
            <a:r>
              <a:rPr sz="1500" spc="5" dirty="0">
                <a:latin typeface="MS UI Gothic"/>
                <a:cs typeface="MS UI Gothic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Lack </a:t>
            </a:r>
            <a:r>
              <a:rPr sz="1500" b="1" dirty="0">
                <a:latin typeface="Times New Roman"/>
                <a:cs typeface="Times New Roman"/>
              </a:rPr>
              <a:t>of </a:t>
            </a:r>
            <a:r>
              <a:rPr sz="1500" b="1" spc="-5" dirty="0">
                <a:latin typeface="Times New Roman"/>
                <a:cs typeface="Times New Roman"/>
              </a:rPr>
              <a:t>interpretability</a:t>
            </a:r>
            <a:r>
              <a:rPr sz="1500" spc="-5" dirty="0">
                <a:latin typeface="Times New Roman"/>
                <a:cs typeface="Times New Roman"/>
              </a:rPr>
              <a:t>: Deep learning models can </a:t>
            </a:r>
            <a:r>
              <a:rPr sz="1500" dirty="0">
                <a:latin typeface="Times New Roman"/>
                <a:cs typeface="Times New Roman"/>
              </a:rPr>
              <a:t>be </a:t>
            </a:r>
            <a:r>
              <a:rPr sz="1500" spc="-5" dirty="0">
                <a:latin typeface="Times New Roman"/>
                <a:cs typeface="Times New Roman"/>
              </a:rPr>
              <a:t>difficult to interpret, making it </a:t>
            </a:r>
            <a:r>
              <a:rPr sz="1500" dirty="0">
                <a:latin typeface="Times New Roman"/>
                <a:cs typeface="Times New Roman"/>
              </a:rPr>
              <a:t>hard </a:t>
            </a:r>
            <a:r>
              <a:rPr sz="1500" spc="-5" dirty="0">
                <a:latin typeface="Times New Roman"/>
                <a:cs typeface="Times New Roman"/>
              </a:rPr>
              <a:t>to </a:t>
            </a:r>
            <a:r>
              <a:rPr sz="1500" dirty="0">
                <a:latin typeface="Times New Roman"/>
                <a:cs typeface="Times New Roman"/>
              </a:rPr>
              <a:t> understand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how</a:t>
            </a:r>
            <a:r>
              <a:rPr sz="1500" spc="-5" dirty="0">
                <a:latin typeface="Times New Roman"/>
                <a:cs typeface="Times New Roman"/>
              </a:rPr>
              <a:t> they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generate</a:t>
            </a:r>
            <a:r>
              <a:rPr sz="1500" spc="-5" dirty="0">
                <a:latin typeface="Times New Roman"/>
                <a:cs typeface="Times New Roman"/>
              </a:rPr>
              <a:t> 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output.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problematic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5" dirty="0">
                <a:latin typeface="Times New Roman"/>
                <a:cs typeface="Times New Roman"/>
              </a:rPr>
              <a:t> applications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require </a:t>
            </a:r>
            <a:r>
              <a:rPr sz="1500" spc="-3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transparency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spc="-15" dirty="0">
                <a:latin typeface="Times New Roman"/>
                <a:cs typeface="Times New Roman"/>
              </a:rPr>
              <a:t>explainability,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such as medical </a:t>
            </a:r>
            <a:r>
              <a:rPr sz="1500" dirty="0">
                <a:latin typeface="Times New Roman"/>
                <a:cs typeface="Times New Roman"/>
              </a:rPr>
              <a:t>diagnosis or </a:t>
            </a:r>
            <a:r>
              <a:rPr sz="1500" spc="-5" dirty="0">
                <a:latin typeface="Times New Roman"/>
                <a:cs typeface="Times New Roman"/>
              </a:rPr>
              <a:t>legal </a:t>
            </a:r>
            <a:r>
              <a:rPr sz="1500" dirty="0">
                <a:latin typeface="Times New Roman"/>
                <a:cs typeface="Times New Roman"/>
              </a:rPr>
              <a:t>decision-making.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074" y="4903977"/>
            <a:ext cx="7620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MS UI Gothic"/>
                <a:cs typeface="MS UI Gothic"/>
              </a:rPr>
              <a:t>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5574" y="598849"/>
            <a:ext cx="8168005" cy="429895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00330" algn="ctr">
              <a:lnSpc>
                <a:spcPct val="100000"/>
              </a:lnSpc>
              <a:spcBef>
                <a:spcPts val="165"/>
              </a:spcBef>
            </a:pPr>
            <a:r>
              <a:rPr sz="2400" spc="10" dirty="0"/>
              <a:t>EXISTING</a:t>
            </a:r>
            <a:r>
              <a:rPr sz="2400" spc="-30" dirty="0"/>
              <a:t> </a:t>
            </a:r>
            <a:r>
              <a:rPr sz="2400" spc="15" dirty="0"/>
              <a:t>SYSTEM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215880"/>
            <a:ext cx="8072120" cy="323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1780" algn="just">
              <a:lnSpc>
                <a:spcPct val="15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proposed </a:t>
            </a:r>
            <a:r>
              <a:rPr sz="1500" spc="-5" dirty="0">
                <a:latin typeface="Times New Roman"/>
                <a:cs typeface="Times New Roman"/>
              </a:rPr>
              <a:t>system </a:t>
            </a:r>
            <a:r>
              <a:rPr sz="1500" dirty="0">
                <a:latin typeface="Times New Roman"/>
                <a:cs typeface="Times New Roman"/>
              </a:rPr>
              <a:t>for </a:t>
            </a:r>
            <a:r>
              <a:rPr sz="1500" spc="-5" dirty="0">
                <a:latin typeface="Times New Roman"/>
                <a:cs typeface="Times New Roman"/>
              </a:rPr>
              <a:t>image-to-audio conversion </a:t>
            </a:r>
            <a:r>
              <a:rPr sz="1500" dirty="0">
                <a:latin typeface="Times New Roman"/>
                <a:cs typeface="Times New Roman"/>
              </a:rPr>
              <a:t>using a </a:t>
            </a:r>
            <a:r>
              <a:rPr sz="1500" spc="-5" dirty="0">
                <a:latin typeface="Times New Roman"/>
                <a:cs typeface="Times New Roman"/>
              </a:rPr>
              <a:t>convolutional </a:t>
            </a:r>
            <a:r>
              <a:rPr sz="1500" dirty="0">
                <a:latin typeface="Times New Roman"/>
                <a:cs typeface="Times New Roman"/>
              </a:rPr>
              <a:t>neural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network (CNN) has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several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advantages, including:</a:t>
            </a:r>
            <a:endParaRPr sz="1500">
              <a:latin typeface="Times New Roman"/>
              <a:cs typeface="Times New Roman"/>
            </a:endParaRPr>
          </a:p>
          <a:p>
            <a:pPr marL="469900" marR="5080" indent="-419100" algn="just">
              <a:lnSpc>
                <a:spcPct val="150000"/>
              </a:lnSpc>
              <a:spcBef>
                <a:spcPts val="1000"/>
              </a:spcBef>
            </a:pPr>
            <a:r>
              <a:rPr sz="1500" dirty="0">
                <a:latin typeface="MS UI Gothic"/>
                <a:cs typeface="MS UI Gothic"/>
              </a:rPr>
              <a:t>❏</a:t>
            </a:r>
            <a:r>
              <a:rPr sz="1500" spc="5" dirty="0">
                <a:latin typeface="MS UI Gothic"/>
                <a:cs typeface="MS UI Gothic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High </a:t>
            </a:r>
            <a:r>
              <a:rPr sz="1500" dirty="0">
                <a:latin typeface="Times New Roman"/>
                <a:cs typeface="Times New Roman"/>
              </a:rPr>
              <a:t>quality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diverse </a:t>
            </a:r>
            <a:r>
              <a:rPr sz="1500" spc="-5" dirty="0">
                <a:latin typeface="Times New Roman"/>
                <a:cs typeface="Times New Roman"/>
              </a:rPr>
              <a:t>audio </a:t>
            </a:r>
            <a:r>
              <a:rPr sz="1500" dirty="0">
                <a:latin typeface="Times New Roman"/>
                <a:cs typeface="Times New Roman"/>
              </a:rPr>
              <a:t>output: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proposed </a:t>
            </a:r>
            <a:r>
              <a:rPr sz="1500" spc="-5" dirty="0">
                <a:latin typeface="Times New Roman"/>
                <a:cs typeface="Times New Roman"/>
              </a:rPr>
              <a:t>system can </a:t>
            </a:r>
            <a:r>
              <a:rPr sz="1500" dirty="0">
                <a:latin typeface="Times New Roman"/>
                <a:cs typeface="Times New Roman"/>
              </a:rPr>
              <a:t>generate high-quality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diverse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audio </a:t>
            </a:r>
            <a:r>
              <a:rPr sz="1500" dirty="0">
                <a:latin typeface="Times New Roman"/>
                <a:cs typeface="Times New Roman"/>
              </a:rPr>
              <a:t>output from </a:t>
            </a:r>
            <a:r>
              <a:rPr sz="1500" spc="-5" dirty="0">
                <a:latin typeface="Times New Roman"/>
                <a:cs typeface="Times New Roman"/>
              </a:rPr>
              <a:t>input images, thanks to the </a:t>
            </a:r>
            <a:r>
              <a:rPr sz="1500" dirty="0">
                <a:latin typeface="Times New Roman"/>
                <a:cs typeface="Times New Roman"/>
              </a:rPr>
              <a:t>use of a </a:t>
            </a:r>
            <a:r>
              <a:rPr sz="1500" spc="-5" dirty="0">
                <a:latin typeface="Times New Roman"/>
                <a:cs typeface="Times New Roman"/>
              </a:rPr>
              <a:t>CNN model that is trained </a:t>
            </a:r>
            <a:r>
              <a:rPr sz="1500" dirty="0">
                <a:latin typeface="Times New Roman"/>
                <a:cs typeface="Times New Roman"/>
              </a:rPr>
              <a:t>on a </a:t>
            </a:r>
            <a:r>
              <a:rPr sz="1500" spc="-10" dirty="0">
                <a:latin typeface="Times New Roman"/>
                <a:cs typeface="Times New Roman"/>
              </a:rPr>
              <a:t>large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 diverse dataset of paired </a:t>
            </a:r>
            <a:r>
              <a:rPr sz="1500" spc="-5" dirty="0">
                <a:latin typeface="Times New Roman"/>
                <a:cs typeface="Times New Roman"/>
              </a:rPr>
              <a:t>images and audio signals. The system can also </a:t>
            </a:r>
            <a:r>
              <a:rPr sz="1500" dirty="0">
                <a:latin typeface="Times New Roman"/>
                <a:cs typeface="Times New Roman"/>
              </a:rPr>
              <a:t>generate </a:t>
            </a:r>
            <a:r>
              <a:rPr sz="1500" spc="-5" dirty="0">
                <a:latin typeface="Times New Roman"/>
                <a:cs typeface="Times New Roman"/>
              </a:rPr>
              <a:t>audio in different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styles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genres, </a:t>
            </a:r>
            <a:r>
              <a:rPr sz="1500" spc="-5" dirty="0">
                <a:latin typeface="Times New Roman"/>
                <a:cs typeface="Times New Roman"/>
              </a:rPr>
              <a:t>making it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suitable </a:t>
            </a:r>
            <a:r>
              <a:rPr sz="1500" dirty="0">
                <a:latin typeface="Times New Roman"/>
                <a:cs typeface="Times New Roman"/>
              </a:rPr>
              <a:t>for a</a:t>
            </a:r>
            <a:r>
              <a:rPr sz="1500" spc="-5" dirty="0">
                <a:latin typeface="Times New Roman"/>
                <a:cs typeface="Times New Roman"/>
              </a:rPr>
              <a:t> wide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range of </a:t>
            </a:r>
            <a:r>
              <a:rPr sz="1500" spc="-5" dirty="0">
                <a:latin typeface="Times New Roman"/>
                <a:cs typeface="Times New Roman"/>
              </a:rPr>
              <a:t>applications.</a:t>
            </a:r>
            <a:endParaRPr sz="1500">
              <a:latin typeface="Times New Roman"/>
              <a:cs typeface="Times New Roman"/>
            </a:endParaRPr>
          </a:p>
          <a:p>
            <a:pPr marL="469900" marR="12065" indent="-419100" algn="just">
              <a:lnSpc>
                <a:spcPct val="150000"/>
              </a:lnSpc>
            </a:pPr>
            <a:r>
              <a:rPr sz="1500" dirty="0">
                <a:latin typeface="MS UI Gothic"/>
                <a:cs typeface="MS UI Gothic"/>
              </a:rPr>
              <a:t>❏</a:t>
            </a:r>
            <a:r>
              <a:rPr sz="1500" spc="5" dirty="0">
                <a:latin typeface="MS UI Gothic"/>
                <a:cs typeface="MS UI Gothic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Efficiency: The </a:t>
            </a:r>
            <a:r>
              <a:rPr sz="1500" dirty="0">
                <a:latin typeface="Times New Roman"/>
                <a:cs typeface="Times New Roman"/>
              </a:rPr>
              <a:t>proposed </a:t>
            </a:r>
            <a:r>
              <a:rPr sz="1500" spc="-5" dirty="0">
                <a:latin typeface="Times New Roman"/>
                <a:cs typeface="Times New Roman"/>
              </a:rPr>
              <a:t>system is computationally efficient and can </a:t>
            </a:r>
            <a:r>
              <a:rPr sz="1500" dirty="0">
                <a:latin typeface="Times New Roman"/>
                <a:cs typeface="Times New Roman"/>
              </a:rPr>
              <a:t>run on resource-constrained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devices.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makes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suitable</a:t>
            </a:r>
            <a:r>
              <a:rPr sz="1500" dirty="0">
                <a:latin typeface="Times New Roman"/>
                <a:cs typeface="Times New Roman"/>
              </a:rPr>
              <a:t> for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real-time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applications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such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assistive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technology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accessibility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visually </a:t>
            </a:r>
            <a:r>
              <a:rPr sz="1500" spc="-5" dirty="0">
                <a:latin typeface="Times New Roman"/>
                <a:cs typeface="Times New Roman"/>
              </a:rPr>
              <a:t>impaired.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350" y="540250"/>
            <a:ext cx="8307705" cy="431800"/>
          </a:xfrm>
          <a:prstGeom prst="rect">
            <a:avLst/>
          </a:prstGeom>
          <a:ln w="19049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270"/>
              </a:spcBef>
            </a:pPr>
            <a:r>
              <a:rPr sz="2300" spc="15" dirty="0"/>
              <a:t>PROPOSED</a:t>
            </a:r>
            <a:r>
              <a:rPr sz="2300" spc="-40" dirty="0"/>
              <a:t> </a:t>
            </a:r>
            <a:r>
              <a:rPr sz="2300" spc="15" dirty="0"/>
              <a:t>SYSTEM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91223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0" spc="5" dirty="0">
                <a:solidFill>
                  <a:srgbClr val="000000"/>
                </a:solidFill>
                <a:latin typeface="Arial MT"/>
                <a:cs typeface="Arial MT"/>
              </a:rPr>
              <a:t>SYSTE</a:t>
            </a:r>
            <a:r>
              <a:rPr b="0" spc="15" dirty="0">
                <a:solidFill>
                  <a:srgbClr val="000000"/>
                </a:solidFill>
                <a:latin typeface="Arial MT"/>
                <a:cs typeface="Arial MT"/>
              </a:rPr>
              <a:t>M</a:t>
            </a:r>
            <a:r>
              <a:rPr b="0" spc="-1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5" dirty="0">
                <a:solidFill>
                  <a:srgbClr val="000000"/>
                </a:solidFill>
                <a:latin typeface="Arial MT"/>
                <a:cs typeface="Arial MT"/>
              </a:rPr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487" y="1385271"/>
            <a:ext cx="7439024" cy="3428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1998</Words>
  <Application>Microsoft Office PowerPoint</Application>
  <PresentationFormat>On-screen Show (16:9)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MS UI Gothic</vt:lpstr>
      <vt:lpstr>Arial</vt:lpstr>
      <vt:lpstr>Arial MT</vt:lpstr>
      <vt:lpstr>Calibri</vt:lpstr>
      <vt:lpstr>Times New Roman</vt:lpstr>
      <vt:lpstr>Office Theme</vt:lpstr>
      <vt:lpstr>Image to Audio Conversion to aid Visually Impaired People</vt:lpstr>
      <vt:lpstr>ABSTRACT</vt:lpstr>
      <vt:lpstr>OBJECTIVES</vt:lpstr>
      <vt:lpstr>INTRODUCTION</vt:lpstr>
      <vt:lpstr>SURVEY</vt:lpstr>
      <vt:lpstr>SURVEY</vt:lpstr>
      <vt:lpstr>EXISTING SYSTEM</vt:lpstr>
      <vt:lpstr>PROPOSED SYSTEM</vt:lpstr>
      <vt:lpstr>SYSTEM ARCHITECTURE</vt:lpstr>
      <vt:lpstr>ER DIAGRAM</vt:lpstr>
      <vt:lpstr>USE-CASE DIAGRAM</vt:lpstr>
      <vt:lpstr>DFD-0 DIAGRAM</vt:lpstr>
      <vt:lpstr>DFD-1 DIAGRAM</vt:lpstr>
      <vt:lpstr>ALGORITHM USED</vt:lpstr>
      <vt:lpstr>EXPECTED OUTCOMES</vt:lpstr>
      <vt:lpstr>SPECIFICATIONS</vt:lpstr>
      <vt:lpstr>MODULES DESCRIPTION - IMAGE PRE-PROCESSING</vt:lpstr>
      <vt:lpstr>MODULES DESCRIPTION – CNN-LSTM</vt:lpstr>
      <vt:lpstr>MODULES DESCRIPTION – POST PROCESSING</vt:lpstr>
      <vt:lpstr>SCREENSHOTS AND RESULTS</vt:lpstr>
      <vt:lpstr>SCREENSHOTS AND RESULTS</vt:lpstr>
      <vt:lpstr>SCREENSHOTS AND RESULTS</vt:lpstr>
      <vt:lpstr>SCREENSHOTS AND RESULTS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PPT 2ND REVIEW</dc:title>
  <cp:lastModifiedBy>Dhinesh S P</cp:lastModifiedBy>
  <cp:revision>3</cp:revision>
  <dcterms:created xsi:type="dcterms:W3CDTF">2023-07-07T09:58:07Z</dcterms:created>
  <dcterms:modified xsi:type="dcterms:W3CDTF">2023-07-07T10:05:06Z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