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1" r:id="rId5"/>
    <p:sldId id="262" r:id="rId6"/>
    <p:sldId id="258" r:id="rId7"/>
    <p:sldId id="273" r:id="rId8"/>
    <p:sldId id="274" r:id="rId10"/>
    <p:sldId id="260" r:id="rId11"/>
    <p:sldId id="263" r:id="rId12"/>
    <p:sldId id="276" r:id="rId13"/>
    <p:sldId id="277" r:id="rId14"/>
    <p:sldId id="280" r:id="rId15"/>
    <p:sldId id="278" r:id="rId16"/>
    <p:sldId id="279"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4" r:id="rId31"/>
    <p:sldId id="265" r:id="rId32"/>
    <p:sldId id="266" r:id="rId33"/>
    <p:sldId id="269" r:id="rId34"/>
    <p:sldId id="270"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4EFEE0-0CD7-45A5-A730-5EC8BDE0D8D9}" type="datetime1">
              <a:rPr lang="en-IN" smtClean="0"/>
            </a:fld>
            <a:endParaRPr lang="en-IN"/>
          </a:p>
        </p:txBody>
      </p:sp>
      <p:sp>
        <p:nvSpPr>
          <p:cNvPr id="5" name="Footer Placeholder 4"/>
          <p:cNvSpPr>
            <a:spLocks noGrp="1"/>
          </p:cNvSpPr>
          <p:nvPr>
            <p:ph type="ftr" sz="quarter" idx="11"/>
          </p:nvPr>
        </p:nvSpPr>
        <p:spPr/>
        <p:txBody>
          <a:bodyPr/>
          <a:lstStyle/>
          <a:p>
            <a:r>
              <a:rPr lang="en-IN" smtClean="0"/>
              <a:t>CS6501 Project I PGP, ICER, VIT Bangalore</a:t>
            </a:r>
            <a:endParaRPr lang="en-IN"/>
          </a:p>
        </p:txBody>
      </p:sp>
      <p:sp>
        <p:nvSpPr>
          <p:cNvPr id="6" name="Slide Number Placeholder 5"/>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E14653BA-939B-4E91-B3F4-265E71AFADD6}" type="datetime1">
              <a:rPr lang="en-IN" smtClean="0"/>
            </a:fld>
            <a:endParaRPr lang="en-IN"/>
          </a:p>
        </p:txBody>
      </p:sp>
      <p:sp>
        <p:nvSpPr>
          <p:cNvPr id="5" name="Footer Placeholder 4"/>
          <p:cNvSpPr>
            <a:spLocks noGrp="1"/>
          </p:cNvSpPr>
          <p:nvPr>
            <p:ph type="ftr" sz="quarter" idx="11"/>
          </p:nvPr>
        </p:nvSpPr>
        <p:spPr/>
        <p:txBody>
          <a:bodyPr/>
          <a:lstStyle/>
          <a:p>
            <a:r>
              <a:rPr lang="en-IN" smtClean="0"/>
              <a:t>CS6501 Project I PGP, ICER, VIT Bangalore</a:t>
            </a:r>
            <a:endParaRPr lang="en-IN"/>
          </a:p>
        </p:txBody>
      </p:sp>
      <p:sp>
        <p:nvSpPr>
          <p:cNvPr id="6" name="Slide Number Placeholder 5"/>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ACCF933-5EA4-4E01-9CD8-F0B091D3891D}" type="datetime1">
              <a:rPr lang="en-IN" smtClean="0"/>
            </a:fld>
            <a:endParaRPr lang="en-IN"/>
          </a:p>
        </p:txBody>
      </p:sp>
      <p:sp>
        <p:nvSpPr>
          <p:cNvPr id="5" name="Footer Placeholder 4"/>
          <p:cNvSpPr>
            <a:spLocks noGrp="1"/>
          </p:cNvSpPr>
          <p:nvPr>
            <p:ph type="ftr" sz="quarter" idx="11"/>
          </p:nvPr>
        </p:nvSpPr>
        <p:spPr/>
        <p:txBody>
          <a:bodyPr/>
          <a:lstStyle/>
          <a:p>
            <a:r>
              <a:rPr lang="en-IN" smtClean="0"/>
              <a:t>CS6501 Project I PGP, ICER, VIT Bangalore</a:t>
            </a:r>
            <a:endParaRPr lang="en-IN"/>
          </a:p>
        </p:txBody>
      </p:sp>
      <p:sp>
        <p:nvSpPr>
          <p:cNvPr id="6" name="Slide Number Placeholder 5"/>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FB7DE58-FC96-420A-ACEA-15241A896A4C}" type="datetime1">
              <a:rPr lang="en-IN" smtClean="0"/>
            </a:fld>
            <a:endParaRPr lang="en-IN"/>
          </a:p>
        </p:txBody>
      </p:sp>
      <p:sp>
        <p:nvSpPr>
          <p:cNvPr id="5" name="Footer Placeholder 4"/>
          <p:cNvSpPr>
            <a:spLocks noGrp="1"/>
          </p:cNvSpPr>
          <p:nvPr>
            <p:ph type="ftr" sz="quarter" idx="11"/>
          </p:nvPr>
        </p:nvSpPr>
        <p:spPr/>
        <p:txBody>
          <a:bodyPr/>
          <a:lstStyle/>
          <a:p>
            <a:r>
              <a:rPr lang="en-IN" smtClean="0"/>
              <a:t>CS6501 Project I PGP, ICER, VIT Bangalore</a:t>
            </a:r>
            <a:endParaRPr lang="en-IN"/>
          </a:p>
        </p:txBody>
      </p:sp>
      <p:sp>
        <p:nvSpPr>
          <p:cNvPr id="6" name="Slide Number Placeholder 5"/>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22649E9C-B3B6-46FE-A568-B9D577388D42}" type="datetime1">
              <a:rPr lang="en-IN" smtClean="0"/>
            </a:fld>
            <a:endParaRPr lang="en-IN"/>
          </a:p>
        </p:txBody>
      </p:sp>
      <p:sp>
        <p:nvSpPr>
          <p:cNvPr id="5" name="Footer Placeholder 4"/>
          <p:cNvSpPr>
            <a:spLocks noGrp="1"/>
          </p:cNvSpPr>
          <p:nvPr>
            <p:ph type="ftr" sz="quarter" idx="11"/>
          </p:nvPr>
        </p:nvSpPr>
        <p:spPr/>
        <p:txBody>
          <a:bodyPr/>
          <a:lstStyle/>
          <a:p>
            <a:r>
              <a:rPr lang="en-IN" smtClean="0"/>
              <a:t>CS6501 Project I PGP, ICER, VIT Bangalore</a:t>
            </a:r>
            <a:endParaRPr lang="en-IN"/>
          </a:p>
        </p:txBody>
      </p:sp>
      <p:sp>
        <p:nvSpPr>
          <p:cNvPr id="6" name="Slide Number Placeholder 5"/>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323CA508-102F-45DB-994A-FCDA0CAE14C8}" type="datetime1">
              <a:rPr lang="en-IN" smtClean="0"/>
            </a:fld>
            <a:endParaRPr lang="en-IN"/>
          </a:p>
        </p:txBody>
      </p:sp>
      <p:sp>
        <p:nvSpPr>
          <p:cNvPr id="6" name="Footer Placeholder 5"/>
          <p:cNvSpPr>
            <a:spLocks noGrp="1"/>
          </p:cNvSpPr>
          <p:nvPr>
            <p:ph type="ftr" sz="quarter" idx="11"/>
          </p:nvPr>
        </p:nvSpPr>
        <p:spPr/>
        <p:txBody>
          <a:bodyPr/>
          <a:lstStyle/>
          <a:p>
            <a:r>
              <a:rPr lang="en-IN" smtClean="0"/>
              <a:t>CS6501 Project I PGP, ICER, VIT Bangalore</a:t>
            </a:r>
            <a:endParaRPr lang="en-IN"/>
          </a:p>
        </p:txBody>
      </p:sp>
      <p:sp>
        <p:nvSpPr>
          <p:cNvPr id="7" name="Slide Number Placeholder 6"/>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F2CC774E-B8A2-4F5C-B5FA-D785A0C05A2E}" type="datetime1">
              <a:rPr lang="en-IN" smtClean="0"/>
            </a:fld>
            <a:endParaRPr lang="en-IN"/>
          </a:p>
        </p:txBody>
      </p:sp>
      <p:sp>
        <p:nvSpPr>
          <p:cNvPr id="8" name="Footer Placeholder 7"/>
          <p:cNvSpPr>
            <a:spLocks noGrp="1"/>
          </p:cNvSpPr>
          <p:nvPr>
            <p:ph type="ftr" sz="quarter" idx="11"/>
          </p:nvPr>
        </p:nvSpPr>
        <p:spPr/>
        <p:txBody>
          <a:bodyPr/>
          <a:lstStyle/>
          <a:p>
            <a:r>
              <a:rPr lang="en-IN" smtClean="0"/>
              <a:t>CS6501 Project I PGP, ICER, VIT Bangalore</a:t>
            </a:r>
            <a:endParaRPr lang="en-IN"/>
          </a:p>
        </p:txBody>
      </p:sp>
      <p:sp>
        <p:nvSpPr>
          <p:cNvPr id="9" name="Slide Number Placeholder 8"/>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9F70BE-0155-47E7-8509-A88648CCEC82}" type="datetime1">
              <a:rPr lang="en-IN" smtClean="0"/>
            </a:fld>
            <a:endParaRPr lang="en-IN"/>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7DE71-85FA-4296-BD22-FA3717DCA8E2}" type="datetime1">
              <a:rPr lang="en-IN" smtClean="0"/>
            </a:fld>
            <a:endParaRPr lang="en-IN"/>
          </a:p>
        </p:txBody>
      </p:sp>
      <p:sp>
        <p:nvSpPr>
          <p:cNvPr id="3" name="Footer Placeholder 2"/>
          <p:cNvSpPr>
            <a:spLocks noGrp="1"/>
          </p:cNvSpPr>
          <p:nvPr>
            <p:ph type="ftr" sz="quarter" idx="11"/>
          </p:nvPr>
        </p:nvSpPr>
        <p:spPr/>
        <p:txBody>
          <a:bodyPr/>
          <a:lstStyle/>
          <a:p>
            <a:r>
              <a:rPr lang="en-IN" smtClean="0"/>
              <a:t>CS6501 Project I PGP, ICER, VIT Bangalore</a:t>
            </a:r>
            <a:endParaRPr lang="en-IN"/>
          </a:p>
        </p:txBody>
      </p:sp>
      <p:sp>
        <p:nvSpPr>
          <p:cNvPr id="4" name="Slide Number Placeholder 3"/>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C2EEF0E-D1E3-413E-934B-8549D7D1A21A}" type="datetime1">
              <a:rPr lang="en-IN" smtClean="0"/>
            </a:fld>
            <a:endParaRPr lang="en-IN"/>
          </a:p>
        </p:txBody>
      </p:sp>
      <p:sp>
        <p:nvSpPr>
          <p:cNvPr id="6" name="Footer Placeholder 5"/>
          <p:cNvSpPr>
            <a:spLocks noGrp="1"/>
          </p:cNvSpPr>
          <p:nvPr>
            <p:ph type="ftr" sz="quarter" idx="11"/>
          </p:nvPr>
        </p:nvSpPr>
        <p:spPr/>
        <p:txBody>
          <a:bodyPr/>
          <a:lstStyle/>
          <a:p>
            <a:r>
              <a:rPr lang="en-IN" smtClean="0"/>
              <a:t>CS6501 Project I PGP, ICER, VIT Bangalore</a:t>
            </a:r>
            <a:endParaRPr lang="en-IN"/>
          </a:p>
        </p:txBody>
      </p:sp>
      <p:sp>
        <p:nvSpPr>
          <p:cNvPr id="7" name="Slide Number Placeholder 6"/>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E472768-1913-4B51-9959-F62F8ED684BE}" type="datetime1">
              <a:rPr lang="en-IN" smtClean="0"/>
            </a:fld>
            <a:endParaRPr lang="en-IN"/>
          </a:p>
        </p:txBody>
      </p:sp>
      <p:sp>
        <p:nvSpPr>
          <p:cNvPr id="6" name="Footer Placeholder 5"/>
          <p:cNvSpPr>
            <a:spLocks noGrp="1"/>
          </p:cNvSpPr>
          <p:nvPr>
            <p:ph type="ftr" sz="quarter" idx="11"/>
          </p:nvPr>
        </p:nvSpPr>
        <p:spPr/>
        <p:txBody>
          <a:bodyPr/>
          <a:lstStyle/>
          <a:p>
            <a:r>
              <a:rPr lang="en-IN" smtClean="0"/>
              <a:t>CS6501 Project I PGP, ICER, VIT Bangalore</a:t>
            </a:r>
            <a:endParaRPr lang="en-IN"/>
          </a:p>
        </p:txBody>
      </p:sp>
      <p:sp>
        <p:nvSpPr>
          <p:cNvPr id="7" name="Slide Number Placeholder 6"/>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838B7-DBF2-4351-ADC6-B01D4416F11D}"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CS6501 Project I PGP, ICER, VIT Bangalore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www.kaggle.com/datasets/aslanahmedov/walmart-sales-foreca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24194"/>
          </a:xfrm>
        </p:spPr>
        <p:txBody>
          <a:bodyPr/>
          <a:lstStyle/>
          <a:p>
            <a:r>
              <a:rPr lang="en-US" sz="4800" dirty="0" smtClean="0">
                <a:latin typeface="Arial Narrow" panose="020B0606020202030204" pitchFamily="34" charset="0"/>
              </a:rPr>
              <a:t>Project Title:</a:t>
            </a:r>
            <a:r>
              <a:rPr lang="en-US" sz="4800" b="1" dirty="0" smtClean="0">
                <a:latin typeface="Arial Narrow" panose="020B0606020202030204" pitchFamily="34" charset="0"/>
              </a:rPr>
              <a:t>Kidney Disease Prediction</a:t>
            </a:r>
            <a:r>
              <a:rPr lang="en-IN" altLang="en-US" sz="4800" b="1" dirty="0" smtClean="0">
                <a:latin typeface="Arial Narrow" panose="020B0606020202030204" pitchFamily="34" charset="0"/>
              </a:rPr>
              <a:t> using Machine Learning</a:t>
            </a:r>
            <a:br>
              <a:rPr lang="en-US" sz="5400" dirty="0" smtClean="0">
                <a:latin typeface="Arial Narrow" panose="020B0606020202030204" pitchFamily="34" charset="0"/>
              </a:rPr>
            </a:br>
            <a:r>
              <a:rPr lang="en-US" sz="3600" dirty="0" smtClean="0">
                <a:latin typeface="Arial Narrow" panose="020B0606020202030204" pitchFamily="34" charset="0"/>
              </a:rPr>
              <a:t>Domain:</a:t>
            </a:r>
            <a:r>
              <a:rPr lang="en-IN" altLang="en-US" sz="3600" dirty="0" smtClean="0">
                <a:latin typeface="Arial Narrow" panose="020B0606020202030204" pitchFamily="34" charset="0"/>
              </a:rPr>
              <a:t> </a:t>
            </a:r>
            <a:r>
              <a:rPr lang="en-IN" altLang="en-US" sz="3600" b="1" dirty="0" smtClean="0">
                <a:latin typeface="Arial Narrow" panose="020B0606020202030204" pitchFamily="34" charset="0"/>
              </a:rPr>
              <a:t>Healthcare</a:t>
            </a:r>
            <a:br>
              <a:rPr lang="en-US" b="1" dirty="0" smtClean="0">
                <a:latin typeface="Arial Narrow" panose="020B0606020202030204" pitchFamily="34" charset="0"/>
              </a:rPr>
            </a:br>
            <a:r>
              <a:rPr lang="en-US" dirty="0" smtClean="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smtClean="0">
                <a:latin typeface="Arial Narrow" panose="020B0606020202030204" pitchFamily="34" charset="0"/>
              </a:rPr>
              <a:t>Register Number:</a:t>
            </a:r>
            <a:r>
              <a:rPr lang="en-IN" altLang="en-US" dirty="0" smtClean="0">
                <a:latin typeface="Arial Narrow" panose="020B0606020202030204" pitchFamily="34" charset="0"/>
              </a:rPr>
              <a:t>23MSP3090</a:t>
            </a:r>
            <a:endParaRPr lang="en-US" dirty="0" smtClean="0">
              <a:latin typeface="Arial Narrow" panose="020B0606020202030204" pitchFamily="34" charset="0"/>
            </a:endParaRPr>
          </a:p>
          <a:p>
            <a:pPr algn="r"/>
            <a:r>
              <a:rPr lang="en-US" dirty="0" smtClean="0">
                <a:latin typeface="Arial Narrow" panose="020B0606020202030204" pitchFamily="34" charset="0"/>
              </a:rPr>
              <a:t>Name:</a:t>
            </a:r>
            <a:r>
              <a:rPr lang="en-IN" altLang="en-US" dirty="0" smtClean="0">
                <a:latin typeface="Arial Narrow" panose="020B0606020202030204" pitchFamily="34" charset="0"/>
              </a:rPr>
              <a:t>Deepika.G</a:t>
            </a:r>
            <a:endParaRPr lang="en-US" dirty="0" smtClean="0">
              <a:latin typeface="Arial Narrow" panose="020B0606020202030204" pitchFamily="34" charset="0"/>
            </a:endParaRPr>
          </a:p>
          <a:p>
            <a:pPr algn="r"/>
            <a:r>
              <a:rPr lang="en-US" dirty="0" smtClean="0">
                <a:latin typeface="Arial Narrow" panose="020B0606020202030204" pitchFamily="34" charset="0"/>
              </a:rPr>
              <a:t>Date:</a:t>
            </a:r>
            <a:r>
              <a:rPr lang="en-IN" altLang="en-US" dirty="0" smtClean="0">
                <a:latin typeface="Arial Narrow" panose="020B0606020202030204" pitchFamily="34" charset="0"/>
              </a:rPr>
              <a:t>23.02.2024</a:t>
            </a:r>
            <a:endParaRPr lang="en-IN" altLang="en-US" dirty="0" smtClean="0">
              <a:latin typeface="Arial Narrow" panose="020B060602020203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5" name="Rectangle 4"/>
          <p:cNvSpPr/>
          <p:nvPr/>
        </p:nvSpPr>
        <p:spPr>
          <a:xfrm>
            <a:off x="4227227" y="1816676"/>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latin typeface="Arial Narrow" panose="020B0606020202030204" pitchFamily="34" charset="0"/>
              </a:rPr>
              <a:t>First Review</a:t>
            </a:r>
            <a:endParaRPr lang="en-IN" sz="3200" b="1" dirty="0">
              <a:latin typeface="Arial Narrow" panose="020B0606020202030204" pitchFamily="34" charset="0"/>
            </a:endParaRPr>
          </a:p>
        </p:txBody>
      </p:sp>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smtClean="0">
                <a:latin typeface="Arial Narrow" panose="020B0606020202030204" pitchFamily="34" charset="0"/>
              </a:rPr>
              <a:t>Course Code</a:t>
            </a:r>
            <a:r>
              <a:rPr lang="en-US" b="1" smtClean="0">
                <a:latin typeface="Arial Narrow" panose="020B0606020202030204" pitchFamily="34" charset="0"/>
              </a:rPr>
              <a:t>: </a:t>
            </a:r>
            <a:r>
              <a:rPr lang="en-US" smtClean="0">
                <a:latin typeface="Arial Narrow" panose="020B0606020202030204" pitchFamily="34" charset="0"/>
              </a:rPr>
              <a:t>CS7510</a:t>
            </a:r>
            <a:endParaRPr lang="en-US" dirty="0" smtClean="0">
              <a:latin typeface="Arial Narrow" panose="020B0606020202030204" pitchFamily="34" charset="0"/>
            </a:endParaRPr>
          </a:p>
          <a:p>
            <a:r>
              <a:rPr lang="en-US" b="1" dirty="0" smtClean="0">
                <a:latin typeface="Arial Narrow" panose="020B0606020202030204" pitchFamily="34" charset="0"/>
              </a:rPr>
              <a:t>Course Title:  </a:t>
            </a:r>
            <a:r>
              <a:rPr lang="en-US" dirty="0" smtClean="0">
                <a:latin typeface="Arial Narrow" panose="020B0606020202030204" pitchFamily="34" charset="0"/>
              </a:rPr>
              <a:t>Project 1</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smtClean="0">
                <a:latin typeface="Arial Narrow" panose="020B0606020202030204" pitchFamily="34" charset="0"/>
              </a:rPr>
              <a:t>CS6501 Project I , PGP, ICER, VIT Bangalore</a:t>
            </a:r>
            <a:endParaRPr lang="en-IN" b="1" dirty="0">
              <a:latin typeface="Arial Narrow" panose="020B0606020202030204" pitchFamily="34" charset="0"/>
            </a:endParaRPr>
          </a:p>
        </p:txBody>
      </p:sp>
      <p:sp>
        <p:nvSpPr>
          <p:cNvPr id="8" name="Slide Number Placeholder 7"/>
          <p:cNvSpPr>
            <a:spLocks noGrp="1"/>
          </p:cNvSpPr>
          <p:nvPr>
            <p:ph type="sldNum" sz="quarter" idx="12"/>
          </p:nvPr>
        </p:nvSpPr>
        <p:spPr/>
        <p:txBody>
          <a:bodyPr/>
          <a:lstStyle/>
          <a:p>
            <a:fld id="{90EDC104-672A-4227-99C4-0E2CC007FDBA}" type="slidenum">
              <a:rPr lang="en-IN" smtClean="0"/>
            </a:fld>
            <a:endParaRPr lang="en-IN" dirty="0"/>
          </a:p>
        </p:txBody>
      </p:sp>
      <p:sp>
        <p:nvSpPr>
          <p:cNvPr id="9" name="Text Box 8"/>
          <p:cNvSpPr txBox="1"/>
          <p:nvPr/>
        </p:nvSpPr>
        <p:spPr>
          <a:xfrm>
            <a:off x="7932420" y="346202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838200" y="1691005"/>
            <a:ext cx="1016127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838200" y="1999615"/>
            <a:ext cx="10515600" cy="3125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2175510" y="1690370"/>
            <a:ext cx="3213735" cy="4351655"/>
          </a:xfrm>
          <a:prstGeom prst="rect">
            <a:avLst/>
          </a:prstGeom>
        </p:spPr>
      </p:pic>
      <p:pic>
        <p:nvPicPr>
          <p:cNvPr id="7" name="Picture 6"/>
          <p:cNvPicPr>
            <a:picLocks noChangeAspect="1"/>
          </p:cNvPicPr>
          <p:nvPr/>
        </p:nvPicPr>
        <p:blipFill>
          <a:blip r:embed="rId2"/>
          <a:stretch>
            <a:fillRect/>
          </a:stretch>
        </p:blipFill>
        <p:spPr>
          <a:xfrm>
            <a:off x="6285230" y="1690370"/>
            <a:ext cx="283083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8" name="Content Placeholder 7"/>
          <p:cNvPicPr>
            <a:picLocks noChangeAspect="1"/>
          </p:cNvPicPr>
          <p:nvPr>
            <p:ph idx="1"/>
          </p:nvPr>
        </p:nvPicPr>
        <p:blipFill>
          <a:blip r:embed="rId1"/>
          <a:stretch>
            <a:fillRect/>
          </a:stretch>
        </p:blipFill>
        <p:spPr>
          <a:xfrm>
            <a:off x="1068070" y="1548130"/>
            <a:ext cx="853122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291590" y="1691005"/>
            <a:ext cx="8983980" cy="3154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609090" y="1691005"/>
            <a:ext cx="728789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99515"/>
          </a:xfrm>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286510" y="1803400"/>
            <a:ext cx="8694420" cy="37490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838200" y="1764030"/>
            <a:ext cx="6106160" cy="2997200"/>
          </a:xfrm>
          <a:prstGeom prst="rect">
            <a:avLst/>
          </a:prstGeom>
        </p:spPr>
      </p:pic>
      <p:pic>
        <p:nvPicPr>
          <p:cNvPr id="7" name="Picture 6"/>
          <p:cNvPicPr>
            <a:picLocks noChangeAspect="1"/>
          </p:cNvPicPr>
          <p:nvPr/>
        </p:nvPicPr>
        <p:blipFill>
          <a:blip r:embed="rId2"/>
          <a:stretch>
            <a:fillRect/>
          </a:stretch>
        </p:blipFill>
        <p:spPr>
          <a:xfrm>
            <a:off x="7513955" y="1128395"/>
            <a:ext cx="2636520" cy="4739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163955" y="1605915"/>
            <a:ext cx="9377680" cy="44088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2484755" y="1691005"/>
            <a:ext cx="6793230" cy="3807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445" algn="l"/>
              </a:tabLst>
            </a:pPr>
            <a:r>
              <a:rPr lang="en-US" b="1" dirty="0" smtClean="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IN"/>
              <a:t>Predicting kidney disease using machine learning models to analyze patient data, aiding in early diagnosis and treatment. </a:t>
            </a:r>
            <a:endParaRPr lang="en-IN"/>
          </a:p>
          <a:p>
            <a:r>
              <a:rPr lang="en-IN"/>
              <a:t>Utilizing clinical attributes such as age, blood pressure, and biochemical markers to build predictive models. Objective: Improve healthcare outcomes by identifying individuals at risk of kidney disease progression. </a:t>
            </a:r>
            <a:endParaRPr lang="en-IN"/>
          </a:p>
          <a:p>
            <a:r>
              <a:rPr lang="en-IN"/>
              <a:t>Employing algorithms to classify patients into disease categories for targeted interventions and monitoring</a:t>
            </a:r>
            <a:endParaRPr lang="en-IN"/>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7" name="Content Placeholder 6"/>
          <p:cNvPicPr>
            <a:picLocks noChangeAspect="1"/>
          </p:cNvPicPr>
          <p:nvPr>
            <p:ph idx="1"/>
          </p:nvPr>
        </p:nvPicPr>
        <p:blipFill>
          <a:blip r:embed="rId1"/>
          <a:stretch>
            <a:fillRect/>
          </a:stretch>
        </p:blipFill>
        <p:spPr>
          <a:xfrm>
            <a:off x="1434465" y="1691005"/>
            <a:ext cx="942276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7730"/>
          </a:xfrm>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838200" y="1252855"/>
            <a:ext cx="9986645" cy="2886075"/>
          </a:xfrm>
          <a:prstGeom prst="rect">
            <a:avLst/>
          </a:prstGeom>
        </p:spPr>
      </p:pic>
      <p:pic>
        <p:nvPicPr>
          <p:cNvPr id="7" name="Picture 6"/>
          <p:cNvPicPr>
            <a:picLocks noChangeAspect="1"/>
          </p:cNvPicPr>
          <p:nvPr/>
        </p:nvPicPr>
        <p:blipFill>
          <a:blip r:embed="rId2"/>
          <a:stretch>
            <a:fillRect/>
          </a:stretch>
        </p:blipFill>
        <p:spPr>
          <a:xfrm>
            <a:off x="977265" y="4443730"/>
            <a:ext cx="4533900" cy="1831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6160"/>
          </a:xfrm>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111250" y="1468120"/>
            <a:ext cx="9829800"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2672080" y="2141220"/>
            <a:ext cx="5480685" cy="30137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113155" y="1537335"/>
            <a:ext cx="9999345" cy="46399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3295015" y="1502410"/>
            <a:ext cx="5600700" cy="4351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2350135" y="2633345"/>
            <a:ext cx="7630160" cy="2227580"/>
          </a:xfrm>
          <a:prstGeom prst="rect">
            <a:avLst/>
          </a:prstGeom>
        </p:spPr>
      </p:pic>
      <p:pic>
        <p:nvPicPr>
          <p:cNvPr id="7" name="Picture 6"/>
          <p:cNvPicPr>
            <a:picLocks noChangeAspect="1"/>
          </p:cNvPicPr>
          <p:nvPr/>
        </p:nvPicPr>
        <p:blipFill>
          <a:blip r:embed="rId2"/>
          <a:stretch>
            <a:fillRect/>
          </a:stretch>
        </p:blipFill>
        <p:spPr>
          <a:xfrm>
            <a:off x="1368425" y="1530985"/>
            <a:ext cx="9501505" cy="47523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Exploratory Data Analysis</a:t>
            </a:r>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3127375" y="1525905"/>
            <a:ext cx="5798185"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72870"/>
          </a:xfrm>
        </p:spPr>
        <p:txBody>
          <a:bodyPr/>
          <a:lstStyle/>
          <a:p>
            <a:r>
              <a:rPr lang="en-US" b="1" dirty="0" smtClean="0"/>
              <a:t>Next Step of Research Focus</a:t>
            </a:r>
            <a:endParaRPr lang="en-IN" b="1" dirty="0"/>
          </a:p>
        </p:txBody>
      </p:sp>
      <p:sp>
        <p:nvSpPr>
          <p:cNvPr id="3" name="Content Placeholder 2"/>
          <p:cNvSpPr>
            <a:spLocks noGrp="1"/>
          </p:cNvSpPr>
          <p:nvPr>
            <p:ph idx="1"/>
          </p:nvPr>
        </p:nvSpPr>
        <p:spPr>
          <a:xfrm>
            <a:off x="838200" y="1218565"/>
            <a:ext cx="10515600" cy="4958715"/>
          </a:xfrm>
        </p:spPr>
        <p:txBody>
          <a:bodyPr>
            <a:noAutofit/>
          </a:bodyPr>
          <a:lstStyle/>
          <a:p>
            <a:r>
              <a:rPr lang="en-IN" sz="2200" b="1"/>
              <a:t>Feature Selection and Engineering:</a:t>
            </a:r>
            <a:r>
              <a:rPr lang="en-IN" sz="2200"/>
              <a:t> Identify the most relevant features for prediction and potentially create new features to enhance model performance.</a:t>
            </a:r>
            <a:endParaRPr lang="en-IN" sz="2200"/>
          </a:p>
          <a:p>
            <a:endParaRPr lang="en-IN" sz="2200" b="1"/>
          </a:p>
          <a:p>
            <a:r>
              <a:rPr lang="en-IN" sz="2200" b="1"/>
              <a:t>Model Selection and Evaluation: </a:t>
            </a:r>
            <a:r>
              <a:rPr lang="en-IN" sz="2200"/>
              <a:t>Explore various machine learning algorithms (e.g., logistic regression, random forests, neural networks) to determine the most suitable models for predicting kidney disease. Evaluate model performance using appropriate metrics (e.g., accuracy, sensitivity, specificity) through cross-validation.</a:t>
            </a:r>
            <a:endParaRPr lang="en-IN" sz="2200"/>
          </a:p>
          <a:p>
            <a:endParaRPr lang="en-IN" sz="2200"/>
          </a:p>
          <a:p>
            <a:r>
              <a:rPr lang="en-IN" sz="2200" b="1"/>
              <a:t>Hyperparameter Tuning:</a:t>
            </a:r>
            <a:r>
              <a:rPr lang="en-IN" sz="2200"/>
              <a:t> Optimize model performance by fine-tuning hyperparameters using techniques such as grid search or randomized search.</a:t>
            </a:r>
            <a:endParaRPr lang="en-IN" sz="2200"/>
          </a:p>
          <a:p>
            <a:endParaRPr lang="en-IN" sz="2200"/>
          </a:p>
          <a:p>
            <a:r>
              <a:rPr lang="en-IN" sz="2200" b="1"/>
              <a:t>Validation and External Validation:</a:t>
            </a:r>
            <a:r>
              <a:rPr lang="en-IN" sz="2200"/>
              <a:t> Validate the predictive models on independent datasets to assess generalization performance and ensure robustness. External validation on datasets from different populations or settings can further validate the model's applicability.</a:t>
            </a:r>
            <a:endParaRPr lang="en-IN" sz="2200"/>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b="1" dirty="0"/>
          </a:p>
        </p:txBody>
      </p:sp>
      <p:sp>
        <p:nvSpPr>
          <p:cNvPr id="3" name="Content Placeholder 2"/>
          <p:cNvSpPr>
            <a:spLocks noGrp="1"/>
          </p:cNvSpPr>
          <p:nvPr>
            <p:ph idx="1"/>
          </p:nvPr>
        </p:nvSpPr>
        <p:spPr>
          <a:xfrm>
            <a:off x="838200" y="1363345"/>
            <a:ext cx="10515600" cy="4813935"/>
          </a:xfrm>
        </p:spPr>
        <p:txBody>
          <a:bodyPr>
            <a:normAutofit/>
          </a:bodyPr>
          <a:lstStyle/>
          <a:p>
            <a:endParaRPr lang="en-IN"/>
          </a:p>
          <a:p>
            <a:r>
              <a:rPr lang="en-IN"/>
              <a:t>In conclusion, the development and application of predictive models for kidney disease offer promising avenues for improving healthcare outcomes. </a:t>
            </a:r>
            <a:endParaRPr lang="en-IN"/>
          </a:p>
          <a:p>
            <a:r>
              <a:rPr lang="en-IN"/>
              <a:t>By leveraging machine learning algorithms and patient data, early detection and intervention strategies can be implemented, leading to better patient care and management. </a:t>
            </a:r>
            <a:endParaRPr lang="en-IN"/>
          </a:p>
          <a:p>
            <a:r>
              <a:rPr lang="en-IN"/>
              <a:t>Ultimately, the integration of predictive analytics holds the potential to significantly impact kidney disease diagnosis, treatment, and patient prognosis, contributing to a healthier population overall.</a:t>
            </a:r>
            <a:endParaRPr lang="en-IN"/>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Objectives</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lnSpcReduction="10000"/>
          </a:bodyPr>
          <a:lstStyle/>
          <a:p>
            <a:r>
              <a:rPr lang="en-IN"/>
              <a:t>Develop accurate predictive models leveraging patient data to diagnose kidney disease at an early stage.</a:t>
            </a:r>
            <a:endParaRPr lang="en-IN"/>
          </a:p>
          <a:p>
            <a:r>
              <a:rPr lang="en-IN"/>
              <a:t>Enhance patient outcomes by identifying risk factors and patterns associated with kidney disease progression.</a:t>
            </a:r>
            <a:endParaRPr lang="en-IN"/>
          </a:p>
          <a:p>
            <a:r>
              <a:rPr lang="en-IN"/>
              <a:t>Employ machine learning algorithms to assist healthcare professionals in making timely and informed clinical decisions.</a:t>
            </a:r>
            <a:endParaRPr lang="en-IN"/>
          </a:p>
          <a:p>
            <a:r>
              <a:rPr lang="en-IN"/>
              <a:t>Improve patient care through personalized treatment plans and targeted interventions based on predictive analytics.</a:t>
            </a:r>
            <a:endParaRPr lang="en-IN"/>
          </a:p>
          <a:p>
            <a:r>
              <a:rPr lang="en-IN"/>
              <a:t>Foster proactive healthcare management strategies aimed at reducing the burden of kidney disease and optimizing patient well-being.</a:t>
            </a:r>
            <a:endParaRPr lang="en-IN"/>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 </a:t>
            </a:r>
            <a:endParaRPr lang="en-US" b="1" dirty="0" smtClean="0"/>
          </a:p>
        </p:txBody>
      </p:sp>
      <p:sp>
        <p:nvSpPr>
          <p:cNvPr id="3" name="Content Placeholder 2"/>
          <p:cNvSpPr>
            <a:spLocks noGrp="1"/>
          </p:cNvSpPr>
          <p:nvPr>
            <p:ph idx="1"/>
          </p:nvPr>
        </p:nvSpPr>
        <p:spPr/>
        <p:txBody>
          <a:bodyPr>
            <a:normAutofit lnSpcReduction="10000"/>
          </a:bodyPr>
          <a:lstStyle/>
          <a:p>
            <a:pPr marL="0" indent="0">
              <a:buNone/>
            </a:pPr>
            <a:r>
              <a:rPr lang="en-IN" sz="2400"/>
              <a:t>1. Chittora Pankaj, Sandeep Chaurasia, Prasun Chakrabarti, Gaurav Kumawat, Tulika Chakrabarti, Zbigniew Leonowicz, Michal Jasiński et al., "Prediction of chronic kidney disease-a machine learning perspective", IEEE Access, vol. 9, pp. 17312-17334, 2021.</a:t>
            </a:r>
            <a:endParaRPr lang="en-IN" sz="2400"/>
          </a:p>
          <a:p>
            <a:pPr marL="0" indent="0">
              <a:buNone/>
            </a:pPr>
            <a:endParaRPr lang="en-IN" sz="2400"/>
          </a:p>
          <a:p>
            <a:pPr marL="0" indent="0">
              <a:buNone/>
            </a:pPr>
            <a:r>
              <a:rPr lang="en-IN" sz="2400"/>
              <a:t>2. Tangri Navdeep, Lesley A. Stevens, John Griffith, Hocine Tighiouart, Ognjenka Djurdjev, David Naimark, et al., "A predictive model for progression of chronic kidney disease to kidney failure", Jama, vol. 305, no. 15, pp. 1553-1559, 2011.</a:t>
            </a:r>
            <a:endParaRPr lang="en-IN" sz="2400"/>
          </a:p>
          <a:p>
            <a:pPr marL="0" indent="0">
              <a:buNone/>
            </a:pPr>
            <a:endParaRPr lang="en-IN" sz="2400"/>
          </a:p>
          <a:p>
            <a:pPr marL="0" indent="0">
              <a:buNone/>
            </a:pPr>
            <a:r>
              <a:rPr lang="en-IN" sz="2400"/>
              <a:t>3.Aqlan Faisal, Ryan Markle and Abdulrahman Shamsan, "Data mining for chronic kidney disease prediction", IIE Annual Conference. Proceedings, pp. 1789-1794, 2017.</a:t>
            </a:r>
            <a:endParaRPr lang="en-IN" sz="2400"/>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9065"/>
            <a:ext cx="10515600" cy="988060"/>
          </a:xfrm>
        </p:spPr>
        <p:txBody>
          <a:bodyPr/>
          <a:p>
            <a:r>
              <a:rPr lang="en-US" b="1" dirty="0" smtClean="0">
                <a:sym typeface="+mn-ea"/>
              </a:rPr>
              <a:t>References : </a:t>
            </a:r>
            <a:endParaRPr lang="en-US"/>
          </a:p>
        </p:txBody>
      </p:sp>
      <p:sp>
        <p:nvSpPr>
          <p:cNvPr id="3" name="Content Placeholder 2"/>
          <p:cNvSpPr>
            <a:spLocks noGrp="1"/>
          </p:cNvSpPr>
          <p:nvPr>
            <p:ph idx="1"/>
          </p:nvPr>
        </p:nvSpPr>
        <p:spPr>
          <a:xfrm>
            <a:off x="838200" y="1043940"/>
            <a:ext cx="10515600" cy="5133340"/>
          </a:xfrm>
        </p:spPr>
        <p:txBody>
          <a:bodyPr>
            <a:noAutofit/>
          </a:bodyPr>
          <a:p>
            <a:pPr marL="0" indent="0">
              <a:buNone/>
            </a:pPr>
            <a:r>
              <a:rPr lang="en-US" sz="2400"/>
              <a:t>4.</a:t>
            </a:r>
            <a:r>
              <a:rPr lang="en-IN" altLang="en-US" sz="2400"/>
              <a:t> </a:t>
            </a:r>
            <a:r>
              <a:rPr lang="en-US" sz="2400"/>
              <a:t>Dibaba Adeba Debal and Tilahun Melak Sitote, "Chronic kidney disease prediction using machine learning techniques", Journal of Big Data, vol. 9, no. 1, pp. 1-19, 2022.</a:t>
            </a:r>
            <a:endParaRPr lang="en-US" sz="2400"/>
          </a:p>
          <a:p>
            <a:pPr marL="0" indent="0">
              <a:buNone/>
            </a:pPr>
            <a:endParaRPr lang="en-US" sz="2400"/>
          </a:p>
          <a:p>
            <a:pPr marL="0" indent="0">
              <a:buNone/>
            </a:pPr>
            <a:r>
              <a:rPr lang="en-US" sz="2400"/>
              <a:t>5.</a:t>
            </a:r>
            <a:r>
              <a:rPr lang="en-IN" altLang="en-US" sz="2400"/>
              <a:t> </a:t>
            </a:r>
            <a:r>
              <a:rPr lang="en-US" sz="2400"/>
              <a:t>S. R. Burri, A. Kumar, A. Baliyan and T. A. Kumar, "Transforming Payment Processes: A Discussion of AI-Enabled Routing Optimization", 2023 2nd International Conference on Smart Technologies and Systems for Next Generation Computing (ICSTSN) Villupuram India, pp. 1-7, 2023.</a:t>
            </a:r>
            <a:endParaRPr lang="en-US" sz="2400"/>
          </a:p>
          <a:p>
            <a:pPr marL="0" indent="0">
              <a:buNone/>
            </a:pPr>
            <a:endParaRPr lang="en-US" sz="2400"/>
          </a:p>
          <a:p>
            <a:pPr marL="0" indent="0">
              <a:buNone/>
            </a:pPr>
            <a:r>
              <a:rPr lang="en-IN" altLang="en-US" sz="2400"/>
              <a:t>6. S. R. Burri, S. Ahuja, A. Kumar and A. Baliyan, "Exploring the Effectiveness of Optimized Convolutional Neural Network in Transfer Learning for Image Classification: A Practical Approach", 2023 International Conference on Advancement in Computation &amp; Computer Technologies (InCACCT), pp. 598-602, 2023.</a:t>
            </a:r>
            <a:endParaRPr lang="en-IN" altLang="en-US" sz="2400"/>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References : </a:t>
            </a:r>
            <a:endParaRPr lang="en-US"/>
          </a:p>
        </p:txBody>
      </p:sp>
      <p:sp>
        <p:nvSpPr>
          <p:cNvPr id="3" name="Content Placeholder 2"/>
          <p:cNvSpPr>
            <a:spLocks noGrp="1"/>
          </p:cNvSpPr>
          <p:nvPr>
            <p:ph idx="1"/>
          </p:nvPr>
        </p:nvSpPr>
        <p:spPr/>
        <p:txBody>
          <a:bodyPr>
            <a:normAutofit/>
          </a:bodyPr>
          <a:p>
            <a:r>
              <a:rPr lang="en-IN" altLang="en-US" sz="2400"/>
              <a:t>7. Guneet Kaur, "Predict Chronic Kidney Disease using Data Mining in Hadoop", International Conference on Inventive Computing and Informatics, 2017.</a:t>
            </a:r>
            <a:endParaRPr lang="en-IN" altLang="en-US" sz="2400"/>
          </a:p>
          <a:p>
            <a:endParaRPr lang="en-IN" altLang="en-US" sz="2400"/>
          </a:p>
          <a:p>
            <a:r>
              <a:rPr lang="en-IN" altLang="en-US" sz="2400"/>
              <a:t>8. Siddeshwar Tekale, "Prediction of Chronic Kidney Disease Using Machine Learning", International Journal of Advanced Research in Computer and Communication Engineering, 2018.</a:t>
            </a:r>
            <a:endParaRPr lang="en-IN" altLang="en-US" sz="2400"/>
          </a:p>
          <a:p>
            <a:endParaRPr lang="en-IN" altLang="en-US" sz="2400"/>
          </a:p>
          <a:p>
            <a:r>
              <a:rPr lang="en-IN" altLang="en-US" sz="2400">
                <a:sym typeface="+mn-ea"/>
              </a:rPr>
              <a:t>9. Baisakhi Chakraborty, "Development of Chronic Kidney Disease Prediction Using Machine Learning", International Conference on Intelligent Data Communication Technologies, 2019.</a:t>
            </a:r>
            <a:endParaRPr lang="en-IN" altLang="en-US" sz="2400"/>
          </a:p>
          <a:p>
            <a:endParaRPr lang="en-IN" altLang="en-US" sz="2400"/>
          </a:p>
          <a:p>
            <a:endParaRPr lang="en-IN" altLang="en-US" sz="2400"/>
          </a:p>
          <a:p>
            <a:endParaRPr lang="en-IN" altLang="en-US" sz="2400"/>
          </a:p>
          <a:p>
            <a:endParaRPr lang="en-IN" altLang="en-US" sz="2400"/>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References : </a:t>
            </a:r>
            <a:endParaRPr lang="en-US"/>
          </a:p>
        </p:txBody>
      </p:sp>
      <p:sp>
        <p:nvSpPr>
          <p:cNvPr id="3" name="Content Placeholder 2"/>
          <p:cNvSpPr>
            <a:spLocks noGrp="1"/>
          </p:cNvSpPr>
          <p:nvPr>
            <p:ph idx="1"/>
          </p:nvPr>
        </p:nvSpPr>
        <p:spPr/>
        <p:txBody>
          <a:bodyPr/>
          <a:p>
            <a:pPr marL="0" indent="0">
              <a:buNone/>
            </a:pPr>
            <a:r>
              <a:rPr lang="en-IN" altLang="en-US" sz="2400">
                <a:sym typeface="+mn-ea"/>
              </a:rPr>
              <a:t>10. J. Snegha, "Chronic Kidney Disease Prediction using Data Mining", International Conference on Emerging Trends, 2020.</a:t>
            </a:r>
            <a:endParaRPr lang="en-IN" altLang="en-US" sz="2400"/>
          </a:p>
          <a:p>
            <a:endParaRPr lang="en-US" sz="2400"/>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Review of Related Literature</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90000" lnSpcReduction="10000"/>
          </a:bodyPr>
          <a:lstStyle/>
          <a:p>
            <a:r>
              <a:rPr lang="en-US" b="1" dirty="0" smtClean="0">
                <a:solidFill>
                  <a:schemeClr val="tx1"/>
                </a:solidFill>
              </a:rPr>
              <a:t>Base Paper </a:t>
            </a:r>
            <a:r>
              <a:rPr lang="en-IN" altLang="en-US" b="1" dirty="0" smtClean="0">
                <a:solidFill>
                  <a:schemeClr val="tx1"/>
                </a:solidFill>
              </a:rPr>
              <a:t>:</a:t>
            </a:r>
            <a:r>
              <a:rPr lang="en-IN" altLang="en-US" dirty="0" smtClean="0">
                <a:solidFill>
                  <a:schemeClr val="tx1"/>
                </a:solidFill>
              </a:rPr>
              <a:t> Chronic Kidney Disease Prediction Using Robust Approach in Machine Learning</a:t>
            </a:r>
            <a:endParaRPr lang="en-IN" altLang="en-US" dirty="0" smtClean="0">
              <a:solidFill>
                <a:schemeClr val="tx1"/>
              </a:solidFill>
            </a:endParaRPr>
          </a:p>
          <a:p>
            <a:r>
              <a:rPr lang="en-US" b="1" dirty="0" smtClean="0">
                <a:solidFill>
                  <a:schemeClr val="tx1"/>
                </a:solidFill>
              </a:rPr>
              <a:t>Author Name, Title of the Paper, Journal Title, Year of Publication</a:t>
            </a:r>
            <a:r>
              <a:rPr lang="en-IN" altLang="en-US" b="1" dirty="0" smtClean="0">
                <a:solidFill>
                  <a:schemeClr val="tx1"/>
                </a:solidFill>
              </a:rPr>
              <a:t>:</a:t>
            </a:r>
            <a:endParaRPr lang="en-IN" altLang="en-US" b="1" dirty="0" smtClean="0">
              <a:solidFill>
                <a:schemeClr val="tx1"/>
              </a:solidFill>
            </a:endParaRPr>
          </a:p>
          <a:p>
            <a:pPr marL="0" indent="0">
              <a:buNone/>
            </a:pPr>
            <a:r>
              <a:rPr lang="en-US" dirty="0" smtClean="0">
                <a:solidFill>
                  <a:schemeClr val="tx1"/>
                </a:solidFill>
              </a:rPr>
              <a:t>Anurag, N. Vyas, V. Sharma and D. Balla, "Chronic Kidney Disease Prediction Using Robust Approach in Machine Learning," 2023 3rd International Conference on Innovative Sustainable Computational Technologies (CISCT), Dehradun, India, 2023, pp. 1-5, doi: 10.1109/CISCT57197.2023.10351277.</a:t>
            </a:r>
            <a:endParaRPr lang="en-US" dirty="0" smtClean="0">
              <a:solidFill>
                <a:schemeClr val="tx1"/>
              </a:solidFill>
            </a:endParaRPr>
          </a:p>
          <a:p>
            <a:r>
              <a:rPr lang="en-US" b="1" dirty="0" smtClean="0">
                <a:solidFill>
                  <a:schemeClr val="tx1"/>
                </a:solidFill>
              </a:rPr>
              <a:t>Methodology used:</a:t>
            </a:r>
            <a:r>
              <a:rPr lang="en-IN" altLang="en-US" b="1" dirty="0" smtClean="0">
                <a:solidFill>
                  <a:schemeClr val="tx1"/>
                </a:solidFill>
              </a:rPr>
              <a:t> </a:t>
            </a:r>
            <a:r>
              <a:rPr lang="en-IN" altLang="en-US" dirty="0" smtClean="0">
                <a:solidFill>
                  <a:schemeClr val="tx1"/>
                </a:solidFill>
              </a:rPr>
              <a:t>Machine Learning models are used to predict</a:t>
            </a:r>
            <a:endParaRPr lang="en-US" dirty="0" smtClean="0">
              <a:solidFill>
                <a:schemeClr val="tx1"/>
              </a:solidFill>
            </a:endParaRPr>
          </a:p>
          <a:p>
            <a:r>
              <a:rPr lang="en-US" b="1" dirty="0" smtClean="0">
                <a:solidFill>
                  <a:schemeClr val="tx1"/>
                </a:solidFill>
              </a:rPr>
              <a:t>Outcomes:</a:t>
            </a:r>
            <a:r>
              <a:rPr lang="en-IN" altLang="en-US" b="1" dirty="0" smtClean="0">
                <a:solidFill>
                  <a:schemeClr val="tx1"/>
                </a:solidFill>
              </a:rPr>
              <a:t> </a:t>
            </a:r>
            <a:r>
              <a:rPr lang="en-IN" altLang="en-US" dirty="0" smtClean="0">
                <a:sym typeface="+mn-ea"/>
              </a:rPr>
              <a:t>accuracy, precision, recall, f1-score</a:t>
            </a:r>
            <a:endParaRPr lang="en-US" dirty="0" smtClean="0">
              <a:solidFill>
                <a:schemeClr val="tx1"/>
              </a:solidFill>
            </a:endParaRPr>
          </a:p>
          <a:p>
            <a:r>
              <a:rPr lang="en-US" b="1" dirty="0" smtClean="0">
                <a:solidFill>
                  <a:schemeClr val="tx1"/>
                </a:solidFill>
              </a:rPr>
              <a:t>Point taken into consideration for your methodology</a:t>
            </a:r>
            <a:r>
              <a:rPr lang="en-IN" altLang="en-US" b="1" dirty="0" smtClean="0">
                <a:solidFill>
                  <a:schemeClr val="tx1"/>
                </a:solidFill>
              </a:rPr>
              <a:t>:</a:t>
            </a:r>
            <a:r>
              <a:rPr lang="en-IN" altLang="en-US" dirty="0" smtClean="0">
                <a:solidFill>
                  <a:schemeClr val="tx1"/>
                </a:solidFill>
              </a:rPr>
              <a:t> B</a:t>
            </a:r>
            <a:r>
              <a:rPr lang="en-IN" altLang="en-US" dirty="0" smtClean="0">
                <a:sym typeface="+mn-ea"/>
              </a:rPr>
              <a:t>uilding ML Models with good accuracy</a:t>
            </a:r>
            <a:endParaRPr lang="en-IN" altLang="en-US" dirty="0" smtClean="0">
              <a:solidFill>
                <a:schemeClr val="tx1"/>
              </a:solidFill>
            </a:endParaRPr>
          </a:p>
          <a:p>
            <a:endParaRPr lang="en-IN" altLang="en-US" dirty="0" smtClean="0">
              <a:solidFill>
                <a:schemeClr val="tx1"/>
              </a:solidFill>
            </a:endParaRPr>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40"/>
            <a:ext cx="10515600" cy="1097915"/>
          </a:xfrm>
        </p:spPr>
        <p:txBody>
          <a:bodyPr/>
          <a:lstStyle/>
          <a:p>
            <a:r>
              <a:rPr lang="en-US" b="1" dirty="0" smtClean="0">
                <a:latin typeface="Arial Narrow" panose="020B0606020202030204" pitchFamily="34" charset="0"/>
              </a:rPr>
              <a:t>Dataset</a:t>
            </a:r>
            <a:endParaRPr lang="en-IN" b="1" dirty="0">
              <a:latin typeface="Arial Narrow" panose="020B0606020202030204" pitchFamily="34" charset="0"/>
            </a:endParaRPr>
          </a:p>
        </p:txBody>
      </p:sp>
      <p:sp>
        <p:nvSpPr>
          <p:cNvPr id="3" name="Content Placeholder 2"/>
          <p:cNvSpPr>
            <a:spLocks noGrp="1"/>
          </p:cNvSpPr>
          <p:nvPr>
            <p:ph idx="1"/>
          </p:nvPr>
        </p:nvSpPr>
        <p:spPr>
          <a:xfrm>
            <a:off x="838200" y="1087755"/>
            <a:ext cx="10515600" cy="5089525"/>
          </a:xfrm>
        </p:spPr>
        <p:txBody>
          <a:bodyPr/>
          <a:lstStyle/>
          <a:p>
            <a:r>
              <a:rPr lang="en-US" b="1" dirty="0" smtClean="0">
                <a:latin typeface="Arial Narrow" panose="020B0606020202030204" pitchFamily="34" charset="0"/>
              </a:rPr>
              <a:t>Source of the Dataset</a:t>
            </a:r>
            <a:r>
              <a:rPr lang="en-IN" altLang="en-US" b="1" dirty="0" smtClean="0">
                <a:latin typeface="Arial Narrow" panose="020B0606020202030204" pitchFamily="34" charset="0"/>
              </a:rPr>
              <a:t>: </a:t>
            </a:r>
            <a:r>
              <a:rPr lang="en-IN" altLang="en-US" dirty="0">
                <a:sym typeface="+mn-ea"/>
                <a:hlinkClick r:id="rId1"/>
              </a:rPr>
              <a:t> Chronic Kidney Disease Prediction</a:t>
            </a:r>
            <a:r>
              <a:rPr lang="en-IN" altLang="en-US" dirty="0">
                <a:sym typeface="+mn-ea"/>
              </a:rPr>
              <a:t> </a:t>
            </a:r>
            <a:r>
              <a:rPr lang="en-US" dirty="0">
                <a:sym typeface="+mn-ea"/>
                <a:hlinkClick r:id="rId1"/>
              </a:rPr>
              <a:t>(kaggle.com)</a:t>
            </a:r>
            <a:endParaRPr lang="en-US" dirty="0"/>
          </a:p>
          <a:p>
            <a:r>
              <a:rPr lang="en-US" b="1" dirty="0" smtClean="0">
                <a:latin typeface="Arial Narrow" panose="020B0606020202030204" pitchFamily="34" charset="0"/>
              </a:rPr>
              <a:t>No. of Observations</a:t>
            </a:r>
            <a:r>
              <a:rPr lang="en-IN" altLang="en-US" b="1" dirty="0" smtClean="0">
                <a:latin typeface="Arial Narrow" panose="020B0606020202030204" pitchFamily="34" charset="0"/>
              </a:rPr>
              <a:t>: </a:t>
            </a:r>
            <a:r>
              <a:rPr lang="en-IN" altLang="en-US" dirty="0" smtClean="0">
                <a:latin typeface="Arial Narrow" panose="020B0606020202030204" pitchFamily="34" charset="0"/>
              </a:rPr>
              <a:t>Rows - 400,  Columns - 26</a:t>
            </a:r>
            <a:endParaRPr lang="en-IN" altLang="en-US" dirty="0" smtClean="0">
              <a:latin typeface="Arial Narrow" panose="020B0606020202030204" pitchFamily="34" charset="0"/>
            </a:endParaRPr>
          </a:p>
          <a:p>
            <a:r>
              <a:rPr lang="en-US" b="1" dirty="0" smtClean="0">
                <a:latin typeface="Arial Narrow" panose="020B0606020202030204" pitchFamily="34" charset="0"/>
                <a:sym typeface="+mn-ea"/>
              </a:rPr>
              <a:t>Screenshot of the dataset</a:t>
            </a:r>
            <a:r>
              <a:rPr lang="en-IN" altLang="en-US" b="1" dirty="0" smtClean="0">
                <a:latin typeface="Arial Narrow" panose="020B0606020202030204" pitchFamily="34" charset="0"/>
                <a:sym typeface="+mn-ea"/>
              </a:rPr>
              <a:t>:</a:t>
            </a:r>
            <a:endParaRPr lang="en-IN" altLang="en-US" dirty="0" smtClean="0">
              <a:latin typeface="Arial Narrow" panose="020B0606020202030204" pitchFamily="34" charset="0"/>
            </a:endParaRPr>
          </a:p>
          <a:p>
            <a:endParaRPr lang="en-US" b="1" dirty="0" smtClean="0">
              <a:latin typeface="Arial Narrow" panose="020B0606020202030204" pitchFamily="34" charset="0"/>
            </a:endParaRPr>
          </a:p>
          <a:p>
            <a:endParaRPr lang="en-IN" altLang="en-US" b="1" dirty="0" smtClean="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pic>
        <p:nvPicPr>
          <p:cNvPr id="6" name="Content Placeholder 5"/>
          <p:cNvPicPr>
            <a:picLocks noChangeAspect="1"/>
          </p:cNvPicPr>
          <p:nvPr/>
        </p:nvPicPr>
        <p:blipFill>
          <a:blip r:embed="rId2"/>
          <a:stretch>
            <a:fillRect/>
          </a:stretch>
        </p:blipFill>
        <p:spPr>
          <a:xfrm>
            <a:off x="1172845" y="2641600"/>
            <a:ext cx="10515600" cy="37141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887730"/>
          </a:xfrm>
        </p:spPr>
        <p:txBody>
          <a:bodyPr/>
          <a:p>
            <a:r>
              <a:rPr lang="en-US" b="1" dirty="0" smtClean="0">
                <a:latin typeface="Arial Narrow" panose="020B0606020202030204" pitchFamily="34" charset="0"/>
                <a:sym typeface="+mn-ea"/>
              </a:rPr>
              <a:t>Dataset</a:t>
            </a:r>
            <a:endParaRPr lang="en-US"/>
          </a:p>
        </p:txBody>
      </p:sp>
      <p:sp>
        <p:nvSpPr>
          <p:cNvPr id="3" name="Content Placeholder 2"/>
          <p:cNvSpPr>
            <a:spLocks noGrp="1"/>
          </p:cNvSpPr>
          <p:nvPr>
            <p:ph idx="1"/>
          </p:nvPr>
        </p:nvSpPr>
        <p:spPr>
          <a:xfrm>
            <a:off x="838200" y="1137285"/>
            <a:ext cx="10515600" cy="5039995"/>
          </a:xfrm>
        </p:spPr>
        <p:txBody>
          <a:bodyPr>
            <a:normAutofit fontScale="25000"/>
          </a:bodyPr>
          <a:p>
            <a:pPr marL="0" indent="0">
              <a:buNone/>
            </a:pPr>
            <a:r>
              <a:rPr lang="en-US" sz="11200" b="1" dirty="0" smtClean="0">
                <a:latin typeface="Arial Narrow" panose="020B0606020202030204" pitchFamily="34" charset="0"/>
                <a:sym typeface="+mn-ea"/>
              </a:rPr>
              <a:t>Column/Feature Details</a:t>
            </a:r>
            <a:r>
              <a:rPr lang="en-IN" altLang="en-US" sz="11200" b="1" dirty="0" smtClean="0">
                <a:latin typeface="Arial Narrow" panose="020B0606020202030204" pitchFamily="34" charset="0"/>
                <a:sym typeface="+mn-ea"/>
              </a:rPr>
              <a:t>:</a:t>
            </a:r>
            <a:endParaRPr lang="en-IN" altLang="en-US" sz="11200" b="1"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age</a:t>
            </a:r>
            <a:r>
              <a:rPr lang="en-IN" altLang="en-US" sz="7200" dirty="0" smtClean="0">
                <a:latin typeface="Arial Narrow" panose="020B0606020202030204" pitchFamily="34" charset="0"/>
                <a:sym typeface="+mn-ea"/>
              </a:rPr>
              <a:t> : Patient's age.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id:</a:t>
            </a:r>
            <a:r>
              <a:rPr lang="en-IN" altLang="en-US" sz="7200" dirty="0" smtClean="0">
                <a:latin typeface="Arial Narrow" panose="020B0606020202030204" pitchFamily="34" charset="0"/>
                <a:sym typeface="+mn-ea"/>
              </a:rPr>
              <a:t> Unique identifier for each patient.</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blood pressure:</a:t>
            </a:r>
            <a:r>
              <a:rPr lang="en-IN" altLang="en-US" sz="7200" dirty="0" smtClean="0">
                <a:latin typeface="Arial Narrow" panose="020B0606020202030204" pitchFamily="34" charset="0"/>
                <a:sym typeface="+mn-ea"/>
              </a:rPr>
              <a:t> Blood pressure measurement.</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specific gravity:</a:t>
            </a:r>
            <a:r>
              <a:rPr lang="en-IN" altLang="en-US" sz="7200" dirty="0" smtClean="0">
                <a:latin typeface="Arial Narrow" panose="020B0606020202030204" pitchFamily="34" charset="0"/>
                <a:sym typeface="+mn-ea"/>
              </a:rPr>
              <a:t> Specific gravity of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albumin</a:t>
            </a:r>
            <a:r>
              <a:rPr lang="en-IN" altLang="en-US" sz="7200" dirty="0" smtClean="0">
                <a:latin typeface="Arial Narrow" panose="020B0606020202030204" pitchFamily="34" charset="0"/>
                <a:sym typeface="+mn-ea"/>
              </a:rPr>
              <a:t>: Presence of albumin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sugar:</a:t>
            </a:r>
            <a:r>
              <a:rPr lang="en-IN" altLang="en-US" sz="7200" dirty="0" smtClean="0">
                <a:latin typeface="Arial Narrow" panose="020B0606020202030204" pitchFamily="34" charset="0"/>
                <a:sym typeface="+mn-ea"/>
              </a:rPr>
              <a:t> Presence of sugar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red blood cells</a:t>
            </a:r>
            <a:r>
              <a:rPr lang="en-IN" altLang="en-US" sz="7200" dirty="0" smtClean="0">
                <a:latin typeface="Arial Narrow" panose="020B0606020202030204" pitchFamily="34" charset="0"/>
                <a:sym typeface="+mn-ea"/>
              </a:rPr>
              <a:t>: Presence of red blood cells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pus cell:</a:t>
            </a:r>
            <a:r>
              <a:rPr lang="en-IN" altLang="en-US" sz="7200" dirty="0" smtClean="0">
                <a:latin typeface="Arial Narrow" panose="020B0606020202030204" pitchFamily="34" charset="0"/>
                <a:sym typeface="+mn-ea"/>
              </a:rPr>
              <a:t> Presence of pus cells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pus cell clumps:</a:t>
            </a:r>
            <a:r>
              <a:rPr lang="en-IN" altLang="en-US" sz="7200" dirty="0" smtClean="0">
                <a:latin typeface="Arial Narrow" panose="020B0606020202030204" pitchFamily="34" charset="0"/>
                <a:sym typeface="+mn-ea"/>
              </a:rPr>
              <a:t> Presence of pus cell clumps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bacteria</a:t>
            </a:r>
            <a:r>
              <a:rPr lang="en-IN" altLang="en-US" sz="7200" dirty="0" smtClean="0">
                <a:latin typeface="Arial Narrow" panose="020B0606020202030204" pitchFamily="34" charset="0"/>
                <a:sym typeface="+mn-ea"/>
              </a:rPr>
              <a:t>: Presence of bacteria in urine.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blood glucose random:</a:t>
            </a:r>
            <a:r>
              <a:rPr lang="en-IN" altLang="en-US" sz="7200" dirty="0" smtClean="0">
                <a:latin typeface="Arial Narrow" panose="020B0606020202030204" pitchFamily="34" charset="0"/>
                <a:sym typeface="+mn-ea"/>
              </a:rPr>
              <a:t> Random blood glucose measurement.</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blood urea: </a:t>
            </a:r>
            <a:r>
              <a:rPr lang="en-IN" altLang="en-US" sz="7200" dirty="0" smtClean="0">
                <a:latin typeface="Arial Narrow" panose="020B0606020202030204" pitchFamily="34" charset="0"/>
                <a:sym typeface="+mn-ea"/>
              </a:rPr>
              <a:t>Blood urea nitrogen level.</a:t>
            </a:r>
            <a:endParaRPr lang="en-IN" altLang="en-US" sz="7200" dirty="0" smtClean="0">
              <a:latin typeface="Arial Narrow" panose="020B0606020202030204" pitchFamily="34" charset="0"/>
              <a:sym typeface="+mn-ea"/>
            </a:endParaRPr>
          </a:p>
          <a:p>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8760"/>
            <a:ext cx="10515600" cy="1003935"/>
          </a:xfrm>
        </p:spPr>
        <p:txBody>
          <a:bodyPr/>
          <a:p>
            <a:r>
              <a:rPr lang="en-US" b="1" dirty="0" smtClean="0">
                <a:latin typeface="Arial Narrow" panose="020B0606020202030204" pitchFamily="34" charset="0"/>
                <a:sym typeface="+mn-ea"/>
              </a:rPr>
              <a:t>Dataset</a:t>
            </a:r>
            <a:endParaRPr lang="en-US"/>
          </a:p>
        </p:txBody>
      </p:sp>
      <p:sp>
        <p:nvSpPr>
          <p:cNvPr id="3" name="Content Placeholder 2"/>
          <p:cNvSpPr>
            <a:spLocks noGrp="1"/>
          </p:cNvSpPr>
          <p:nvPr>
            <p:ph idx="1"/>
          </p:nvPr>
        </p:nvSpPr>
        <p:spPr>
          <a:xfrm>
            <a:off x="838200" y="1133475"/>
            <a:ext cx="10515600" cy="5043805"/>
          </a:xfrm>
        </p:spPr>
        <p:txBody>
          <a:bodyPr>
            <a:normAutofit fontScale="25000"/>
          </a:bodyPr>
          <a:p>
            <a:r>
              <a:rPr lang="en-IN" altLang="en-US" sz="7200" b="1" dirty="0" smtClean="0">
                <a:latin typeface="Arial Narrow" panose="020B0606020202030204" pitchFamily="34" charset="0"/>
                <a:sym typeface="+mn-ea"/>
              </a:rPr>
              <a:t>serum creatinine:</a:t>
            </a:r>
            <a:r>
              <a:rPr lang="en-IN" altLang="en-US" sz="7200" dirty="0" smtClean="0">
                <a:latin typeface="Arial Narrow" panose="020B0606020202030204" pitchFamily="34" charset="0"/>
                <a:sym typeface="+mn-ea"/>
              </a:rPr>
              <a:t> Serum creatinine level.</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sodium:</a:t>
            </a:r>
            <a:r>
              <a:rPr lang="en-IN" altLang="en-US" sz="7200" dirty="0" smtClean="0">
                <a:latin typeface="Arial Narrow" panose="020B0606020202030204" pitchFamily="34" charset="0"/>
                <a:sym typeface="+mn-ea"/>
              </a:rPr>
              <a:t> Sodium level in blood.</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potassium</a:t>
            </a:r>
            <a:r>
              <a:rPr lang="en-IN" altLang="en-US" sz="7200" dirty="0" smtClean="0">
                <a:latin typeface="Arial Narrow" panose="020B0606020202030204" pitchFamily="34" charset="0"/>
                <a:sym typeface="+mn-ea"/>
              </a:rPr>
              <a:t>: Potassium level in blood.</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haemoglobin</a:t>
            </a:r>
            <a:r>
              <a:rPr lang="en-IN" altLang="en-US" sz="7200" dirty="0" smtClean="0">
                <a:latin typeface="Arial Narrow" panose="020B0606020202030204" pitchFamily="34" charset="0"/>
                <a:sym typeface="+mn-ea"/>
              </a:rPr>
              <a:t>: Hemoglobin level in blood.</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packed cell volume</a:t>
            </a:r>
            <a:r>
              <a:rPr lang="en-IN" altLang="en-US" sz="7200" dirty="0" smtClean="0">
                <a:latin typeface="Arial Narrow" panose="020B0606020202030204" pitchFamily="34" charset="0"/>
                <a:sym typeface="+mn-ea"/>
              </a:rPr>
              <a:t>: Packed cell volume in blood.</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white blood cell count</a:t>
            </a:r>
            <a:r>
              <a:rPr lang="en-IN" altLang="en-US" sz="7200" dirty="0" smtClean="0">
                <a:latin typeface="Arial Narrow" panose="020B0606020202030204" pitchFamily="34" charset="0"/>
                <a:sym typeface="+mn-ea"/>
              </a:rPr>
              <a:t>: White blood cell count.</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red blood cell count</a:t>
            </a:r>
            <a:r>
              <a:rPr lang="en-IN" altLang="en-US" sz="7200" dirty="0" smtClean="0">
                <a:latin typeface="Arial Narrow" panose="020B0606020202030204" pitchFamily="34" charset="0"/>
                <a:sym typeface="+mn-ea"/>
              </a:rPr>
              <a:t>: Red blood cell count.</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hypertension:</a:t>
            </a:r>
            <a:r>
              <a:rPr lang="en-IN" altLang="en-US" sz="7200" dirty="0" smtClean="0">
                <a:latin typeface="Arial Narrow" panose="020B0606020202030204" pitchFamily="34" charset="0"/>
                <a:sym typeface="+mn-ea"/>
              </a:rPr>
              <a:t> Presence of hypertension.</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diabetes mellitus</a:t>
            </a:r>
            <a:r>
              <a:rPr lang="en-IN" altLang="en-US" sz="7200" dirty="0" smtClean="0">
                <a:latin typeface="Arial Narrow" panose="020B0606020202030204" pitchFamily="34" charset="0"/>
                <a:sym typeface="+mn-ea"/>
              </a:rPr>
              <a:t>: Presence of diabetes mellitus.</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coronary artery disease</a:t>
            </a:r>
            <a:r>
              <a:rPr lang="en-IN" altLang="en-US" sz="7200" dirty="0" smtClean="0">
                <a:latin typeface="Arial Narrow" panose="020B0606020202030204" pitchFamily="34" charset="0"/>
                <a:sym typeface="+mn-ea"/>
              </a:rPr>
              <a:t>: Presence of coronary artery disease.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appetite</a:t>
            </a:r>
            <a:r>
              <a:rPr lang="en-IN" altLang="en-US" sz="7200" dirty="0" smtClean="0">
                <a:latin typeface="Arial Narrow" panose="020B0606020202030204" pitchFamily="34" charset="0"/>
                <a:sym typeface="+mn-ea"/>
              </a:rPr>
              <a:t>: Assessment of appetite.</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peda edema:</a:t>
            </a:r>
            <a:r>
              <a:rPr lang="en-IN" altLang="en-US" sz="7200" dirty="0" smtClean="0">
                <a:latin typeface="Arial Narrow" panose="020B0606020202030204" pitchFamily="34" charset="0"/>
                <a:sym typeface="+mn-ea"/>
              </a:rPr>
              <a:t> Presence of pedal edema.</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aanemia: </a:t>
            </a:r>
            <a:r>
              <a:rPr lang="en-IN" altLang="en-US" sz="7200" dirty="0" smtClean="0">
                <a:latin typeface="Arial Narrow" panose="020B0606020202030204" pitchFamily="34" charset="0"/>
                <a:sym typeface="+mn-ea"/>
              </a:rPr>
              <a:t>Presence of anemia.</a:t>
            </a:r>
            <a:endParaRPr lang="en-IN" altLang="en-US" sz="7200" dirty="0" smtClean="0">
              <a:latin typeface="Arial Narrow" panose="020B0606020202030204" pitchFamily="34" charset="0"/>
              <a:sym typeface="+mn-ea"/>
            </a:endParaRPr>
          </a:p>
          <a:p>
            <a:r>
              <a:rPr lang="en-IN" altLang="en-US" sz="7200" b="1" dirty="0" smtClean="0">
                <a:latin typeface="Arial Narrow" panose="020B0606020202030204" pitchFamily="34" charset="0"/>
                <a:sym typeface="+mn-ea"/>
              </a:rPr>
              <a:t>class:</a:t>
            </a:r>
            <a:r>
              <a:rPr lang="en-IN" altLang="en-US" sz="7200" dirty="0" smtClean="0">
                <a:latin typeface="Arial Narrow" panose="020B0606020202030204" pitchFamily="34" charset="0"/>
                <a:sym typeface="+mn-ea"/>
              </a:rPr>
              <a:t> Diagnosis of kidney disease (target variable).</a:t>
            </a:r>
            <a:endParaRPr lang="en-IN" altLang="en-US" sz="7200" dirty="0" smtClean="0">
              <a:latin typeface="Arial Narrow" panose="020B0606020202030204" pitchFamily="34" charset="0"/>
              <a:sym typeface="+mn-ea"/>
            </a:endParaRPr>
          </a:p>
          <a:p>
            <a:endParaRPr lang="en-IN" altLang="en-US" b="1" dirty="0" smtClean="0">
              <a:latin typeface="Arial Narrow" panose="020B0606020202030204" pitchFamily="34" charset="0"/>
              <a:sym typeface="+mn-ea"/>
            </a:endParaRPr>
          </a:p>
          <a:p>
            <a:endParaRPr lang="en-IN" altLang="en-US" b="1" dirty="0" smtClean="0">
              <a:latin typeface="Arial Narrow" panose="020B0606020202030204" pitchFamily="34" charset="0"/>
              <a:sym typeface="+mn-ea"/>
            </a:endParaRPr>
          </a:p>
          <a:p>
            <a:endParaRPr lang="en-IN" altLang="en-US" b="1" dirty="0" smtClean="0">
              <a:latin typeface="Arial Narrow" panose="020B0606020202030204" pitchFamily="34" charset="0"/>
              <a:sym typeface="+mn-ea"/>
            </a:endParaRPr>
          </a:p>
          <a:p>
            <a:endParaRPr lang="en-US"/>
          </a:p>
          <a:p>
            <a:endParaRPr lang="en-US"/>
          </a:p>
        </p:txBody>
      </p:sp>
      <p:sp>
        <p:nvSpPr>
          <p:cNvPr id="4" name="Footer Placeholder 3"/>
          <p:cNvSpPr>
            <a:spLocks noGrp="1"/>
          </p:cNvSpPr>
          <p:nvPr>
            <p:ph type="ftr" sz="quarter" idx="11"/>
          </p:nvPr>
        </p:nvSpPr>
        <p:spPr/>
        <p:txBody>
          <a:bodyPr/>
          <a:p>
            <a:r>
              <a:rPr lang="en-IN" smtClean="0"/>
              <a:t>CS6501 Project I PGP, ICER, VIT Bangalore</a:t>
            </a:r>
            <a:endParaRPr lang="en-IN"/>
          </a:p>
        </p:txBody>
      </p:sp>
      <p:sp>
        <p:nvSpPr>
          <p:cNvPr id="5" name="Slide Number Placeholder 4"/>
          <p:cNvSpPr>
            <a:spLocks noGrp="1"/>
          </p:cNvSpPr>
          <p:nvPr>
            <p:ph type="sldNum" sz="quarter" idx="12"/>
          </p:nvPr>
        </p:nvSpPr>
        <p:spPr/>
        <p:txBody>
          <a:bodyPr/>
          <a:p>
            <a:fld id="{90EDC104-672A-4227-99C4-0E2CC007FDBA}"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b="1" dirty="0" smtClean="0">
                <a:latin typeface="Arial Narrow" panose="020B0606020202030204" pitchFamily="34" charset="0"/>
              </a:rPr>
              <a:t>Proposed Methodology</a:t>
            </a:r>
            <a:endParaRPr lang="en-IN" b="1" dirty="0">
              <a:latin typeface="Arial Narrow" panose="020B0606020202030204" pitchFamily="34" charset="0"/>
            </a:endParaRPr>
          </a:p>
        </p:txBody>
      </p:sp>
      <p:sp>
        <p:nvSpPr>
          <p:cNvPr id="3" name="Content Placeholder 2"/>
          <p:cNvSpPr>
            <a:spLocks noGrp="1"/>
          </p:cNvSpPr>
          <p:nvPr>
            <p:ph idx="1"/>
          </p:nvPr>
        </p:nvSpPr>
        <p:spPr>
          <a:xfrm>
            <a:off x="838200" y="1386840"/>
            <a:ext cx="10515600" cy="4790440"/>
          </a:xfrm>
        </p:spPr>
        <p:txBody>
          <a:bodyPr/>
          <a:lstStyle/>
          <a:p>
            <a:r>
              <a:rPr lang="en-US" dirty="0" smtClean="0"/>
              <a:t>Architecture Diagram</a:t>
            </a:r>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pic>
        <p:nvPicPr>
          <p:cNvPr id="7" name="Picture 6"/>
          <p:cNvPicPr>
            <a:picLocks noChangeAspect="1"/>
          </p:cNvPicPr>
          <p:nvPr/>
        </p:nvPicPr>
        <p:blipFill>
          <a:blip r:embed="rId1"/>
          <a:stretch>
            <a:fillRect/>
          </a:stretch>
        </p:blipFill>
        <p:spPr>
          <a:xfrm>
            <a:off x="1268730" y="1937385"/>
            <a:ext cx="9654540" cy="44189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 </a:t>
            </a:r>
            <a:endParaRPr lang="en-IN" b="1" dirty="0"/>
          </a:p>
        </p:txBody>
      </p:sp>
      <p:sp>
        <p:nvSpPr>
          <p:cNvPr id="4" name="Footer Placeholder 3"/>
          <p:cNvSpPr>
            <a:spLocks noGrp="1"/>
          </p:cNvSpPr>
          <p:nvPr>
            <p:ph type="ftr" sz="quarter" idx="11"/>
          </p:nvPr>
        </p:nvSpPr>
        <p:spPr/>
        <p:txBody>
          <a:bodyPr/>
          <a:lstStyle/>
          <a:p>
            <a:r>
              <a:rPr lang="en-IN" smtClean="0"/>
              <a:t>CS6501 Project I PGP, ICER, VIT Bangalore</a:t>
            </a:r>
            <a:endParaRPr lang="en-IN"/>
          </a:p>
        </p:txBody>
      </p:sp>
      <p:sp>
        <p:nvSpPr>
          <p:cNvPr id="5" name="Slide Number Placeholder 4"/>
          <p:cNvSpPr>
            <a:spLocks noGrp="1"/>
          </p:cNvSpPr>
          <p:nvPr>
            <p:ph type="sldNum" sz="quarter" idx="12"/>
          </p:nvPr>
        </p:nvSpPr>
        <p:spPr/>
        <p:txBody>
          <a:bodyPr/>
          <a:lstStyle/>
          <a:p>
            <a:fld id="{90EDC104-672A-4227-99C4-0E2CC007FDBA}"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080770" y="1490980"/>
            <a:ext cx="10143490" cy="45935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8607</Words>
  <Application>WPS Presentation</Application>
  <PresentationFormat>Widescreen</PresentationFormat>
  <Paragraphs>306</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SimSun</vt:lpstr>
      <vt:lpstr>Wingdings</vt:lpstr>
      <vt:lpstr>Arial Narrow</vt:lpstr>
      <vt:lpstr>Calibri</vt:lpstr>
      <vt:lpstr>Microsoft YaHei</vt:lpstr>
      <vt:lpstr>Arial Unicode MS</vt:lpstr>
      <vt:lpstr>Calibri Light</vt:lpstr>
      <vt:lpstr>Office Theme</vt:lpstr>
      <vt:lpstr>Project Title: Domain:  </vt:lpstr>
      <vt:lpstr>Problem Statement</vt:lpstr>
      <vt:lpstr>Objectives</vt:lpstr>
      <vt:lpstr>Review of Related Literature</vt:lpstr>
      <vt:lpstr>Dataset</vt:lpstr>
      <vt:lpstr>PowerPoint 演示文稿</vt:lpstr>
      <vt:lpstr>PowerPoint 演示文稿</vt:lpstr>
      <vt:lpstr>Proposed Methodology</vt:lpstr>
      <vt:lpstr>Exploratory Data Analysis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Step of Research Focus</vt:lpstr>
      <vt:lpstr>Conclusion</vt:lpstr>
      <vt:lpstr>References : APA format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KESORE</cp:lastModifiedBy>
  <cp:revision>14</cp:revision>
  <dcterms:created xsi:type="dcterms:W3CDTF">2023-11-15T14:09:00Z</dcterms:created>
  <dcterms:modified xsi:type="dcterms:W3CDTF">2024-02-24T19:57:52Z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64D5332435ED4B22AC75BA0A0EDD6CF9_13</vt:lpwstr>
  </property>
  <property fmtid="{D5CDD505-2E9C-101B-9397-08002B2CF9AE}" pid="3" name="KSOProductBuildVer">
    <vt:lpwstr>1033-12.2.0.13489</vt:lpwstr>
  </property>
</Properties>
</file>