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61" r:id="rId4"/>
    <p:sldId id="258" r:id="rId5"/>
    <p:sldId id="269" r:id="rId6"/>
    <p:sldId id="262" r:id="rId7"/>
    <p:sldId id="260" r:id="rId8"/>
    <p:sldId id="263"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64" r:id="rId32"/>
    <p:sldId id="265" r:id="rId33"/>
    <p:sldId id="266" r:id="rId34"/>
    <p:sldId id="2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58BF-5E3A-4811-B791-3537E5F14C31}"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1CF65-329B-4FC0-BD81-F7BF02420C6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74EFEE0-0CD7-45A5-A730-5EC8BDE0D8D9}" type="datetime1">
              <a:rPr lang="en-IN" smtClean="0"/>
              <a:t>28-11-2023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4653BA-939B-4E91-B3F4-265E71AFADD6}" type="datetime1">
              <a:rPr lang="en-IN" smtClean="0"/>
              <a:t>28-11-2023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CF933-5EA4-4E01-9CD8-F0B091D3891D}" type="datetime1">
              <a:rPr lang="en-IN" smtClean="0"/>
              <a:t>28-11-2023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B7DE58-FC96-420A-ACEA-15241A896A4C}" type="datetime1">
              <a:rPr lang="en-IN" smtClean="0"/>
              <a:t>28-11-2023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649E9C-B3B6-46FE-A568-B9D577388D42}" type="datetime1">
              <a:rPr lang="en-IN" smtClean="0"/>
              <a:t>28-11-2023</a:t>
            </a:fld>
            <a:endParaRPr lang="en-IN"/>
          </a:p>
        </p:txBody>
      </p:sp>
      <p:sp>
        <p:nvSpPr>
          <p:cNvPr id="5" name="Footer Placeholder 4"/>
          <p:cNvSpPr>
            <a:spLocks noGrp="1"/>
          </p:cNvSpPr>
          <p:nvPr>
            <p:ph type="ftr" sz="quarter" idx="11"/>
          </p:nvPr>
        </p:nvSpPr>
        <p:spPr/>
        <p:txBody>
          <a:bodyPr/>
          <a:lstStyle/>
          <a:p>
            <a:r>
              <a:rPr lang="en-IN"/>
              <a:t>CS6501 Project 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3CA508-102F-45DB-994A-FCDA0CAE14C8}" type="datetime1">
              <a:rPr lang="en-IN" smtClean="0"/>
              <a:t>28-11-2023</a:t>
            </a:fld>
            <a:endParaRPr lang="en-IN"/>
          </a:p>
        </p:txBody>
      </p:sp>
      <p:sp>
        <p:nvSpPr>
          <p:cNvPr id="6" name="Footer Placeholder 5"/>
          <p:cNvSpPr>
            <a:spLocks noGrp="1"/>
          </p:cNvSpPr>
          <p:nvPr>
            <p:ph type="ftr" sz="quarter" idx="11"/>
          </p:nvPr>
        </p:nvSpPr>
        <p:spPr/>
        <p:txBody>
          <a:bodyPr/>
          <a:lstStyle/>
          <a:p>
            <a:r>
              <a:rPr lang="en-IN"/>
              <a:t>CS6501 Project 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2CC774E-B8A2-4F5C-B5FA-D785A0C05A2E}" type="datetime1">
              <a:rPr lang="en-IN" smtClean="0"/>
              <a:t>28-11-2023</a:t>
            </a:fld>
            <a:endParaRPr lang="en-IN"/>
          </a:p>
        </p:txBody>
      </p:sp>
      <p:sp>
        <p:nvSpPr>
          <p:cNvPr id="8" name="Footer Placeholder 7"/>
          <p:cNvSpPr>
            <a:spLocks noGrp="1"/>
          </p:cNvSpPr>
          <p:nvPr>
            <p:ph type="ftr" sz="quarter" idx="11"/>
          </p:nvPr>
        </p:nvSpPr>
        <p:spPr/>
        <p:txBody>
          <a:bodyPr/>
          <a:lstStyle/>
          <a:p>
            <a:r>
              <a:rPr lang="en-IN"/>
              <a:t>CS6501 Project I PGP, ICER, VIT Bangalore</a:t>
            </a:r>
          </a:p>
        </p:txBody>
      </p:sp>
      <p:sp>
        <p:nvSpPr>
          <p:cNvPr id="9" name="Slide Number Placeholder 8"/>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09F70BE-0155-47E7-8509-A88648CCEC82}" type="datetime1">
              <a:rPr lang="en-IN" smtClean="0"/>
              <a:t>28-11-2023</a:t>
            </a:fld>
            <a:endParaRPr lang="en-IN"/>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7DE71-85FA-4296-BD22-FA3717DCA8E2}" type="datetime1">
              <a:rPr lang="en-IN" smtClean="0"/>
              <a:t>28-11-2023</a:t>
            </a:fld>
            <a:endParaRPr lang="en-IN"/>
          </a:p>
        </p:txBody>
      </p:sp>
      <p:sp>
        <p:nvSpPr>
          <p:cNvPr id="3" name="Footer Placeholder 2"/>
          <p:cNvSpPr>
            <a:spLocks noGrp="1"/>
          </p:cNvSpPr>
          <p:nvPr>
            <p:ph type="ftr" sz="quarter" idx="11"/>
          </p:nvPr>
        </p:nvSpPr>
        <p:spPr/>
        <p:txBody>
          <a:bodyPr/>
          <a:lstStyle/>
          <a:p>
            <a:r>
              <a:rPr lang="en-IN"/>
              <a:t>CS6501 Project I PGP, ICER, VIT Bangalore</a:t>
            </a:r>
          </a:p>
        </p:txBody>
      </p:sp>
      <p:sp>
        <p:nvSpPr>
          <p:cNvPr id="4" name="Slide Number Placeholder 3"/>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2EEF0E-D1E3-413E-934B-8549D7D1A21A}" type="datetime1">
              <a:rPr lang="en-IN" smtClean="0"/>
              <a:t>28-11-2023</a:t>
            </a:fld>
            <a:endParaRPr lang="en-IN"/>
          </a:p>
        </p:txBody>
      </p:sp>
      <p:sp>
        <p:nvSpPr>
          <p:cNvPr id="6" name="Footer Placeholder 5"/>
          <p:cNvSpPr>
            <a:spLocks noGrp="1"/>
          </p:cNvSpPr>
          <p:nvPr>
            <p:ph type="ftr" sz="quarter" idx="11"/>
          </p:nvPr>
        </p:nvSpPr>
        <p:spPr/>
        <p:txBody>
          <a:bodyPr/>
          <a:lstStyle/>
          <a:p>
            <a:r>
              <a:rPr lang="en-IN"/>
              <a:t>CS6501 Project 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472768-1913-4B51-9959-F62F8ED684BE}" type="datetime1">
              <a:rPr lang="en-IN" smtClean="0"/>
              <a:t>28-11-2023</a:t>
            </a:fld>
            <a:endParaRPr lang="en-IN"/>
          </a:p>
        </p:txBody>
      </p:sp>
      <p:sp>
        <p:nvSpPr>
          <p:cNvPr id="6" name="Footer Placeholder 5"/>
          <p:cNvSpPr>
            <a:spLocks noGrp="1"/>
          </p:cNvSpPr>
          <p:nvPr>
            <p:ph type="ftr" sz="quarter" idx="11"/>
          </p:nvPr>
        </p:nvSpPr>
        <p:spPr/>
        <p:txBody>
          <a:bodyPr/>
          <a:lstStyle/>
          <a:p>
            <a:r>
              <a:rPr lang="en-IN"/>
              <a:t>CS6501 Project 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838B7-DBF2-4351-ADC6-B01D4416F11D}" type="datetime1">
              <a:rPr lang="en-IN" smtClean="0"/>
              <a:t>28-11-2023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CS6501 Project I PGP, ICER, VIT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DC104-672A-4227-99C4-0E2CC007FDB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slanahmedov/walmart-sales-foreca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at.openai.com/c/www.semanticscholar.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124194"/>
          </a:xfrm>
        </p:spPr>
        <p:txBody>
          <a:bodyPr/>
          <a:lstStyle/>
          <a:p>
            <a:r>
              <a:rPr lang="en-US" sz="6000" dirty="0">
                <a:latin typeface="Arial Narrow" panose="020B0606020202030204" pitchFamily="34" charset="0"/>
              </a:rPr>
              <a:t>Walmart Transaction Fraud      Detection System</a:t>
            </a:r>
            <a:br>
              <a:rPr lang="en-US" dirty="0">
                <a:latin typeface="Arial Narrow" panose="020B0606020202030204" pitchFamily="34" charset="0"/>
              </a:rPr>
            </a:br>
            <a:r>
              <a:rPr lang="en-US" sz="4400" dirty="0">
                <a:latin typeface="Arial Narrow" panose="020B0606020202030204" pitchFamily="34" charset="0"/>
              </a:rPr>
              <a:t>Domain: Marketing &amp; Business</a:t>
            </a:r>
            <a:br>
              <a:rPr lang="en-US" dirty="0">
                <a:latin typeface="Arial Narrow" panose="020B0606020202030204" pitchFamily="34" charset="0"/>
              </a:rPr>
            </a:br>
            <a:r>
              <a:rPr lang="en-US" dirty="0">
                <a:latin typeface="Arial Narrow" panose="020B0606020202030204" pitchFamily="34" charset="0"/>
              </a:rPr>
              <a:t> </a:t>
            </a:r>
            <a:endParaRPr lang="en-IN" dirty="0">
              <a:latin typeface="Arial Narrow" panose="020B0606020202030204" pitchFamily="34" charset="0"/>
            </a:endParaRPr>
          </a:p>
        </p:txBody>
      </p:sp>
      <p:sp>
        <p:nvSpPr>
          <p:cNvPr id="3" name="Subtitle 2"/>
          <p:cNvSpPr>
            <a:spLocks noGrp="1"/>
          </p:cNvSpPr>
          <p:nvPr>
            <p:ph type="subTitle" idx="1"/>
          </p:nvPr>
        </p:nvSpPr>
        <p:spPr>
          <a:xfrm>
            <a:off x="689548" y="4921173"/>
            <a:ext cx="10952813" cy="1655762"/>
          </a:xfrm>
        </p:spPr>
        <p:txBody>
          <a:bodyPr/>
          <a:lstStyle/>
          <a:p>
            <a:pPr algn="r"/>
            <a:r>
              <a:rPr lang="en-US" dirty="0">
                <a:latin typeface="Arial Narrow" panose="020B0606020202030204" pitchFamily="34" charset="0"/>
              </a:rPr>
              <a:t>Register Number:23MSP3032</a:t>
            </a:r>
          </a:p>
          <a:p>
            <a:pPr algn="r"/>
            <a:r>
              <a:rPr lang="en-US" dirty="0">
                <a:latin typeface="Arial Narrow" panose="020B0606020202030204" pitchFamily="34" charset="0"/>
              </a:rPr>
              <a:t>Name:DHINESH.S.P</a:t>
            </a:r>
          </a:p>
          <a:p>
            <a:pPr algn="r"/>
            <a:r>
              <a:rPr lang="en-US" dirty="0">
                <a:latin typeface="Arial Narrow" panose="020B0606020202030204" pitchFamily="34" charset="0"/>
              </a:rPr>
              <a:t>Date:28.11.23</a:t>
            </a:r>
            <a:endParaRPr lang="en-IN"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365" y="158115"/>
            <a:ext cx="7621270" cy="1220470"/>
          </a:xfrm>
          <a:prstGeom prst="rect">
            <a:avLst/>
          </a:prstGeom>
        </p:spPr>
      </p:pic>
      <p:sp>
        <p:nvSpPr>
          <p:cNvPr id="5" name="Rectangle 4"/>
          <p:cNvSpPr/>
          <p:nvPr/>
        </p:nvSpPr>
        <p:spPr>
          <a:xfrm>
            <a:off x="4411980" y="1489710"/>
            <a:ext cx="3507740" cy="5308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Algerian" panose="04020705040A02060702" charset="0"/>
                <a:cs typeface="Algerian" panose="04020705040A02060702" charset="0"/>
              </a:rPr>
              <a:t>FIRST REVIEW</a:t>
            </a:r>
            <a:r>
              <a:rPr lang="en-US" sz="3200" b="1" dirty="0">
                <a:latin typeface="Arial Narrow" panose="020B0606020202030204" pitchFamily="34" charset="0"/>
              </a:rPr>
              <a:t> </a:t>
            </a:r>
            <a:endParaRPr lang="en-IN" sz="3200" b="1" dirty="0">
              <a:latin typeface="Arial Narrow" panose="020B0606020202030204" pitchFamily="34" charset="0"/>
            </a:endParaRPr>
          </a:p>
        </p:txBody>
      </p:sp>
      <p:sp>
        <p:nvSpPr>
          <p:cNvPr id="6" name="Rectangle 5"/>
          <p:cNvSpPr/>
          <p:nvPr/>
        </p:nvSpPr>
        <p:spPr>
          <a:xfrm>
            <a:off x="239843" y="4781862"/>
            <a:ext cx="4916773" cy="1795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Arial Narrow" panose="020B0606020202030204" pitchFamily="34" charset="0"/>
              </a:rPr>
              <a:t>Course Code: </a:t>
            </a:r>
            <a:r>
              <a:rPr lang="en-US" dirty="0">
                <a:latin typeface="Arial Narrow" panose="020B0606020202030204" pitchFamily="34" charset="0"/>
              </a:rPr>
              <a:t>CS6510</a:t>
            </a:r>
          </a:p>
          <a:p>
            <a:r>
              <a:rPr lang="en-US" b="1" dirty="0">
                <a:latin typeface="Arial Narrow" panose="020B0606020202030204" pitchFamily="34" charset="0"/>
              </a:rPr>
              <a:t>Course Title:  </a:t>
            </a:r>
            <a:r>
              <a:rPr lang="en-US">
                <a:latin typeface="Arial Narrow" panose="020B0606020202030204" pitchFamily="34" charset="0"/>
              </a:rPr>
              <a:t>Project 1</a:t>
            </a:r>
            <a:endParaRPr lang="en-IN" dirty="0">
              <a:latin typeface="Arial Narrow" panose="020B0606020202030204" pitchFamily="34" charset="0"/>
            </a:endParaRPr>
          </a:p>
        </p:txBody>
      </p:sp>
      <p:sp>
        <p:nvSpPr>
          <p:cNvPr id="7" name="Footer Placeholder 6"/>
          <p:cNvSpPr>
            <a:spLocks noGrp="1"/>
          </p:cNvSpPr>
          <p:nvPr>
            <p:ph type="ftr" sz="quarter" idx="11"/>
          </p:nvPr>
        </p:nvSpPr>
        <p:spPr/>
        <p:txBody>
          <a:bodyPr/>
          <a:lstStyle/>
          <a:p>
            <a:r>
              <a:rPr lang="en-IN" b="1" dirty="0">
                <a:latin typeface="Arial Narrow" panose="020B0606020202030204" pitchFamily="34" charset="0"/>
              </a:rPr>
              <a:t>CS6501 Project I , PGP, ICER, VIT Bangalore</a:t>
            </a:r>
          </a:p>
        </p:txBody>
      </p:sp>
      <p:sp>
        <p:nvSpPr>
          <p:cNvPr id="8" name="Slide Number Placeholder 7"/>
          <p:cNvSpPr>
            <a:spLocks noGrp="1"/>
          </p:cNvSpPr>
          <p:nvPr>
            <p:ph type="sldNum" sz="quarter" idx="12"/>
          </p:nvPr>
        </p:nvSpPr>
        <p:spPr/>
        <p:txBody>
          <a:bodyPr/>
          <a:lstStyle/>
          <a:p>
            <a:fld id="{90EDC104-672A-4227-99C4-0E2CC007FDBA}"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ED872E-A5A7-BBD3-AFD7-1125E811BF62}"/>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291193B7-3338-D27E-2DF8-6A5B4EF81104}"/>
              </a:ext>
            </a:extLst>
          </p:cNvPr>
          <p:cNvSpPr>
            <a:spLocks noGrp="1"/>
          </p:cNvSpPr>
          <p:nvPr>
            <p:ph type="sldNum" sz="quarter" idx="12"/>
          </p:nvPr>
        </p:nvSpPr>
        <p:spPr/>
        <p:txBody>
          <a:bodyPr/>
          <a:lstStyle/>
          <a:p>
            <a:fld id="{90EDC104-672A-4227-99C4-0E2CC007FDBA}" type="slidenum">
              <a:rPr lang="en-IN" smtClean="0"/>
              <a:t>10</a:t>
            </a:fld>
            <a:endParaRPr lang="en-IN"/>
          </a:p>
        </p:txBody>
      </p:sp>
      <p:pic>
        <p:nvPicPr>
          <p:cNvPr id="5" name="Picture 4">
            <a:extLst>
              <a:ext uri="{FF2B5EF4-FFF2-40B4-BE49-F238E27FC236}">
                <a16:creationId xmlns:a16="http://schemas.microsoft.com/office/drawing/2014/main" id="{7E607351-E6FE-3E6A-E923-85A354B33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609" y="364389"/>
            <a:ext cx="2987299" cy="624894"/>
          </a:xfrm>
          <a:prstGeom prst="rect">
            <a:avLst/>
          </a:prstGeom>
        </p:spPr>
      </p:pic>
      <p:pic>
        <p:nvPicPr>
          <p:cNvPr id="7" name="Picture 6">
            <a:extLst>
              <a:ext uri="{FF2B5EF4-FFF2-40B4-BE49-F238E27FC236}">
                <a16:creationId xmlns:a16="http://schemas.microsoft.com/office/drawing/2014/main" id="{35AF0639-90B5-74F8-FA8D-8F1B7E9D2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09" y="1299882"/>
            <a:ext cx="7491038" cy="4258235"/>
          </a:xfrm>
          <a:prstGeom prst="rect">
            <a:avLst/>
          </a:prstGeom>
        </p:spPr>
      </p:pic>
    </p:spTree>
    <p:extLst>
      <p:ext uri="{BB962C8B-B14F-4D97-AF65-F5344CB8AC3E}">
        <p14:creationId xmlns:p14="http://schemas.microsoft.com/office/powerpoint/2010/main" val="3035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ED8CDF-F913-3656-C8BE-4FE57513AB75}"/>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BB25A402-B49E-F2D2-D022-13520A7E289B}"/>
              </a:ext>
            </a:extLst>
          </p:cNvPr>
          <p:cNvSpPr>
            <a:spLocks noGrp="1"/>
          </p:cNvSpPr>
          <p:nvPr>
            <p:ph type="sldNum" sz="quarter" idx="12"/>
          </p:nvPr>
        </p:nvSpPr>
        <p:spPr/>
        <p:txBody>
          <a:bodyPr/>
          <a:lstStyle/>
          <a:p>
            <a:fld id="{90EDC104-672A-4227-99C4-0E2CC007FDBA}" type="slidenum">
              <a:rPr lang="en-IN" smtClean="0"/>
              <a:t>11</a:t>
            </a:fld>
            <a:endParaRPr lang="en-IN"/>
          </a:p>
        </p:txBody>
      </p:sp>
      <p:pic>
        <p:nvPicPr>
          <p:cNvPr id="4" name="Picture 3">
            <a:extLst>
              <a:ext uri="{FF2B5EF4-FFF2-40B4-BE49-F238E27FC236}">
                <a16:creationId xmlns:a16="http://schemas.microsoft.com/office/drawing/2014/main" id="{DAE51605-66E1-21E0-5F7F-B216B0FCA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47" y="136525"/>
            <a:ext cx="6236869" cy="2830793"/>
          </a:xfrm>
          <a:prstGeom prst="rect">
            <a:avLst/>
          </a:prstGeom>
        </p:spPr>
      </p:pic>
      <p:pic>
        <p:nvPicPr>
          <p:cNvPr id="6" name="Picture 5">
            <a:extLst>
              <a:ext uri="{FF2B5EF4-FFF2-40B4-BE49-F238E27FC236}">
                <a16:creationId xmlns:a16="http://schemas.microsoft.com/office/drawing/2014/main" id="{244950C9-866D-B09C-3787-19BAC89C8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65" y="3294541"/>
            <a:ext cx="7201524" cy="3061810"/>
          </a:xfrm>
          <a:prstGeom prst="rect">
            <a:avLst/>
          </a:prstGeom>
        </p:spPr>
      </p:pic>
    </p:spTree>
    <p:extLst>
      <p:ext uri="{BB962C8B-B14F-4D97-AF65-F5344CB8AC3E}">
        <p14:creationId xmlns:p14="http://schemas.microsoft.com/office/powerpoint/2010/main" val="322590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768E24-1916-A92D-B0EF-C3F76FA03830}"/>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0EBD5849-784A-2EE7-E593-814381BBBC6E}"/>
              </a:ext>
            </a:extLst>
          </p:cNvPr>
          <p:cNvSpPr>
            <a:spLocks noGrp="1"/>
          </p:cNvSpPr>
          <p:nvPr>
            <p:ph type="sldNum" sz="quarter" idx="12"/>
          </p:nvPr>
        </p:nvSpPr>
        <p:spPr/>
        <p:txBody>
          <a:bodyPr/>
          <a:lstStyle/>
          <a:p>
            <a:fld id="{90EDC104-672A-4227-99C4-0E2CC007FDBA}" type="slidenum">
              <a:rPr lang="en-IN" smtClean="0"/>
              <a:t>12</a:t>
            </a:fld>
            <a:endParaRPr lang="en-IN"/>
          </a:p>
        </p:txBody>
      </p:sp>
      <p:pic>
        <p:nvPicPr>
          <p:cNvPr id="5" name="Picture 4">
            <a:extLst>
              <a:ext uri="{FF2B5EF4-FFF2-40B4-BE49-F238E27FC236}">
                <a16:creationId xmlns:a16="http://schemas.microsoft.com/office/drawing/2014/main" id="{85A6DE07-20F1-CEDF-1612-20EE905DF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45" y="385694"/>
            <a:ext cx="11179509" cy="5441152"/>
          </a:xfrm>
          <a:prstGeom prst="rect">
            <a:avLst/>
          </a:prstGeom>
        </p:spPr>
      </p:pic>
    </p:spTree>
    <p:extLst>
      <p:ext uri="{BB962C8B-B14F-4D97-AF65-F5344CB8AC3E}">
        <p14:creationId xmlns:p14="http://schemas.microsoft.com/office/powerpoint/2010/main" val="317421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104C15-B5DE-489A-6500-24C3D9C64ACB}"/>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5299A3F1-4884-D989-316C-8D9451A802B5}"/>
              </a:ext>
            </a:extLst>
          </p:cNvPr>
          <p:cNvSpPr>
            <a:spLocks noGrp="1"/>
          </p:cNvSpPr>
          <p:nvPr>
            <p:ph type="sldNum" sz="quarter" idx="12"/>
          </p:nvPr>
        </p:nvSpPr>
        <p:spPr/>
        <p:txBody>
          <a:bodyPr/>
          <a:lstStyle/>
          <a:p>
            <a:fld id="{90EDC104-672A-4227-99C4-0E2CC007FDBA}" type="slidenum">
              <a:rPr lang="en-IN" smtClean="0"/>
              <a:t>13</a:t>
            </a:fld>
            <a:endParaRPr lang="en-IN"/>
          </a:p>
        </p:txBody>
      </p:sp>
      <p:pic>
        <p:nvPicPr>
          <p:cNvPr id="5" name="Picture 4">
            <a:extLst>
              <a:ext uri="{FF2B5EF4-FFF2-40B4-BE49-F238E27FC236}">
                <a16:creationId xmlns:a16="http://schemas.microsoft.com/office/drawing/2014/main" id="{CE3FA5D2-6D6F-3258-B7F8-7E48887E6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77" y="231533"/>
            <a:ext cx="7132648" cy="4143243"/>
          </a:xfrm>
          <a:prstGeom prst="rect">
            <a:avLst/>
          </a:prstGeom>
        </p:spPr>
      </p:pic>
    </p:spTree>
    <p:extLst>
      <p:ext uri="{BB962C8B-B14F-4D97-AF65-F5344CB8AC3E}">
        <p14:creationId xmlns:p14="http://schemas.microsoft.com/office/powerpoint/2010/main" val="191877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BA7D7E-13E9-632F-7EF1-1D44B8C64846}"/>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A3C1FA9F-9A62-AD53-FBAA-AB0EB59D492B}"/>
              </a:ext>
            </a:extLst>
          </p:cNvPr>
          <p:cNvSpPr>
            <a:spLocks noGrp="1"/>
          </p:cNvSpPr>
          <p:nvPr>
            <p:ph type="sldNum" sz="quarter" idx="12"/>
          </p:nvPr>
        </p:nvSpPr>
        <p:spPr/>
        <p:txBody>
          <a:bodyPr/>
          <a:lstStyle/>
          <a:p>
            <a:fld id="{90EDC104-672A-4227-99C4-0E2CC007FDBA}" type="slidenum">
              <a:rPr lang="en-IN" smtClean="0"/>
              <a:t>14</a:t>
            </a:fld>
            <a:endParaRPr lang="en-IN"/>
          </a:p>
        </p:txBody>
      </p:sp>
      <p:pic>
        <p:nvPicPr>
          <p:cNvPr id="4" name="Picture 3">
            <a:extLst>
              <a:ext uri="{FF2B5EF4-FFF2-40B4-BE49-F238E27FC236}">
                <a16:creationId xmlns:a16="http://schemas.microsoft.com/office/drawing/2014/main" id="{C46561FA-48FF-60AC-7481-566DD08FC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68" y="487128"/>
            <a:ext cx="6317527" cy="6370872"/>
          </a:xfrm>
          <a:prstGeom prst="rect">
            <a:avLst/>
          </a:prstGeom>
        </p:spPr>
      </p:pic>
    </p:spTree>
    <p:extLst>
      <p:ext uri="{BB962C8B-B14F-4D97-AF65-F5344CB8AC3E}">
        <p14:creationId xmlns:p14="http://schemas.microsoft.com/office/powerpoint/2010/main" val="233344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A7A0B3-5E51-D927-147E-0ADA242F0033}"/>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29EB6639-CDFE-507B-6C8D-EB26A61BE2A2}"/>
              </a:ext>
            </a:extLst>
          </p:cNvPr>
          <p:cNvSpPr>
            <a:spLocks noGrp="1"/>
          </p:cNvSpPr>
          <p:nvPr>
            <p:ph type="sldNum" sz="quarter" idx="12"/>
          </p:nvPr>
        </p:nvSpPr>
        <p:spPr/>
        <p:txBody>
          <a:bodyPr/>
          <a:lstStyle/>
          <a:p>
            <a:fld id="{90EDC104-672A-4227-99C4-0E2CC007FDBA}" type="slidenum">
              <a:rPr lang="en-IN" smtClean="0"/>
              <a:t>15</a:t>
            </a:fld>
            <a:endParaRPr lang="en-IN"/>
          </a:p>
        </p:txBody>
      </p:sp>
      <p:pic>
        <p:nvPicPr>
          <p:cNvPr id="5" name="Picture 4">
            <a:extLst>
              <a:ext uri="{FF2B5EF4-FFF2-40B4-BE49-F238E27FC236}">
                <a16:creationId xmlns:a16="http://schemas.microsoft.com/office/drawing/2014/main" id="{5988B4A6-ABC5-4DDB-4130-D6E35F9EF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82" y="232428"/>
            <a:ext cx="7094835" cy="2896254"/>
          </a:xfrm>
          <a:prstGeom prst="rect">
            <a:avLst/>
          </a:prstGeom>
        </p:spPr>
      </p:pic>
      <p:pic>
        <p:nvPicPr>
          <p:cNvPr id="7" name="Picture 6">
            <a:extLst>
              <a:ext uri="{FF2B5EF4-FFF2-40B4-BE49-F238E27FC236}">
                <a16:creationId xmlns:a16="http://schemas.microsoft.com/office/drawing/2014/main" id="{083352B6-477E-4B68-5661-E890A6903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82" y="3227294"/>
            <a:ext cx="6523285" cy="3129056"/>
          </a:xfrm>
          <a:prstGeom prst="rect">
            <a:avLst/>
          </a:prstGeom>
        </p:spPr>
      </p:pic>
    </p:spTree>
    <p:extLst>
      <p:ext uri="{BB962C8B-B14F-4D97-AF65-F5344CB8AC3E}">
        <p14:creationId xmlns:p14="http://schemas.microsoft.com/office/powerpoint/2010/main" val="396538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96B9FE-9918-8C9C-7377-3300198BF992}"/>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376609EF-450F-BD49-9525-6297DCAF7170}"/>
              </a:ext>
            </a:extLst>
          </p:cNvPr>
          <p:cNvSpPr>
            <a:spLocks noGrp="1"/>
          </p:cNvSpPr>
          <p:nvPr>
            <p:ph type="sldNum" sz="quarter" idx="12"/>
          </p:nvPr>
        </p:nvSpPr>
        <p:spPr/>
        <p:txBody>
          <a:bodyPr/>
          <a:lstStyle/>
          <a:p>
            <a:fld id="{90EDC104-672A-4227-99C4-0E2CC007FDBA}" type="slidenum">
              <a:rPr lang="en-IN" smtClean="0"/>
              <a:t>16</a:t>
            </a:fld>
            <a:endParaRPr lang="en-IN"/>
          </a:p>
        </p:txBody>
      </p:sp>
      <p:pic>
        <p:nvPicPr>
          <p:cNvPr id="5" name="Picture 4">
            <a:extLst>
              <a:ext uri="{FF2B5EF4-FFF2-40B4-BE49-F238E27FC236}">
                <a16:creationId xmlns:a16="http://schemas.microsoft.com/office/drawing/2014/main" id="{066E807D-D609-5C71-4EBE-2E1B37857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 y="136525"/>
            <a:ext cx="11932024" cy="5665036"/>
          </a:xfrm>
          <a:prstGeom prst="rect">
            <a:avLst/>
          </a:prstGeom>
        </p:spPr>
      </p:pic>
    </p:spTree>
    <p:extLst>
      <p:ext uri="{BB962C8B-B14F-4D97-AF65-F5344CB8AC3E}">
        <p14:creationId xmlns:p14="http://schemas.microsoft.com/office/powerpoint/2010/main" val="406157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5085B8-1C8A-0AF7-803D-0EAFF3A61C51}"/>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A81AF717-A1BE-1F11-CCE1-81E1384E4322}"/>
              </a:ext>
            </a:extLst>
          </p:cNvPr>
          <p:cNvSpPr>
            <a:spLocks noGrp="1"/>
          </p:cNvSpPr>
          <p:nvPr>
            <p:ph type="sldNum" sz="quarter" idx="12"/>
          </p:nvPr>
        </p:nvSpPr>
        <p:spPr/>
        <p:txBody>
          <a:bodyPr/>
          <a:lstStyle/>
          <a:p>
            <a:fld id="{90EDC104-672A-4227-99C4-0E2CC007FDBA}" type="slidenum">
              <a:rPr lang="en-IN" smtClean="0"/>
              <a:t>17</a:t>
            </a:fld>
            <a:endParaRPr lang="en-IN"/>
          </a:p>
        </p:txBody>
      </p:sp>
      <p:pic>
        <p:nvPicPr>
          <p:cNvPr id="5" name="Picture 4">
            <a:extLst>
              <a:ext uri="{FF2B5EF4-FFF2-40B4-BE49-F238E27FC236}">
                <a16:creationId xmlns:a16="http://schemas.microsoft.com/office/drawing/2014/main" id="{98F4E0B3-7330-BA4F-060B-5F80D6E73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47" y="432360"/>
            <a:ext cx="11555506" cy="4760433"/>
          </a:xfrm>
          <a:prstGeom prst="rect">
            <a:avLst/>
          </a:prstGeom>
        </p:spPr>
      </p:pic>
    </p:spTree>
    <p:extLst>
      <p:ext uri="{BB962C8B-B14F-4D97-AF65-F5344CB8AC3E}">
        <p14:creationId xmlns:p14="http://schemas.microsoft.com/office/powerpoint/2010/main" val="1887360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762F3A-E068-5AE4-968E-871AB52D8AC0}"/>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FC938219-ECA9-E512-293C-783569664A9B}"/>
              </a:ext>
            </a:extLst>
          </p:cNvPr>
          <p:cNvSpPr>
            <a:spLocks noGrp="1"/>
          </p:cNvSpPr>
          <p:nvPr>
            <p:ph type="sldNum" sz="quarter" idx="12"/>
          </p:nvPr>
        </p:nvSpPr>
        <p:spPr/>
        <p:txBody>
          <a:bodyPr/>
          <a:lstStyle/>
          <a:p>
            <a:fld id="{90EDC104-672A-4227-99C4-0E2CC007FDBA}" type="slidenum">
              <a:rPr lang="en-IN" smtClean="0"/>
              <a:t>18</a:t>
            </a:fld>
            <a:endParaRPr lang="en-IN"/>
          </a:p>
        </p:txBody>
      </p:sp>
      <p:pic>
        <p:nvPicPr>
          <p:cNvPr id="5" name="Picture 4">
            <a:extLst>
              <a:ext uri="{FF2B5EF4-FFF2-40B4-BE49-F238E27FC236}">
                <a16:creationId xmlns:a16="http://schemas.microsoft.com/office/drawing/2014/main" id="{39EB6616-C3CC-720E-1AAB-A4827D44E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57" y="136525"/>
            <a:ext cx="6271803" cy="6111770"/>
          </a:xfrm>
          <a:prstGeom prst="rect">
            <a:avLst/>
          </a:prstGeom>
        </p:spPr>
      </p:pic>
    </p:spTree>
    <p:extLst>
      <p:ext uri="{BB962C8B-B14F-4D97-AF65-F5344CB8AC3E}">
        <p14:creationId xmlns:p14="http://schemas.microsoft.com/office/powerpoint/2010/main" val="1218588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26C0EF-8ACE-607A-CA80-DD5E14811A83}"/>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4B387C81-480D-D8FB-D0F4-82D4E7952E59}"/>
              </a:ext>
            </a:extLst>
          </p:cNvPr>
          <p:cNvSpPr>
            <a:spLocks noGrp="1"/>
          </p:cNvSpPr>
          <p:nvPr>
            <p:ph type="sldNum" sz="quarter" idx="12"/>
          </p:nvPr>
        </p:nvSpPr>
        <p:spPr/>
        <p:txBody>
          <a:bodyPr/>
          <a:lstStyle/>
          <a:p>
            <a:fld id="{90EDC104-672A-4227-99C4-0E2CC007FDBA}" type="slidenum">
              <a:rPr lang="en-IN" smtClean="0"/>
              <a:t>19</a:t>
            </a:fld>
            <a:endParaRPr lang="en-IN"/>
          </a:p>
        </p:txBody>
      </p:sp>
      <p:pic>
        <p:nvPicPr>
          <p:cNvPr id="5" name="Picture 4">
            <a:extLst>
              <a:ext uri="{FF2B5EF4-FFF2-40B4-BE49-F238E27FC236}">
                <a16:creationId xmlns:a16="http://schemas.microsoft.com/office/drawing/2014/main" id="{2ABFC327-A48B-28F6-0809-568462CFA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24" y="262032"/>
            <a:ext cx="7064352" cy="2770450"/>
          </a:xfrm>
          <a:prstGeom prst="rect">
            <a:avLst/>
          </a:prstGeom>
        </p:spPr>
      </p:pic>
      <p:pic>
        <p:nvPicPr>
          <p:cNvPr id="7" name="Picture 6">
            <a:extLst>
              <a:ext uri="{FF2B5EF4-FFF2-40B4-BE49-F238E27FC236}">
                <a16:creationId xmlns:a16="http://schemas.microsoft.com/office/drawing/2014/main" id="{23CE792F-D898-50B9-B469-27F878732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65" y="3162131"/>
            <a:ext cx="6569009" cy="3433837"/>
          </a:xfrm>
          <a:prstGeom prst="rect">
            <a:avLst/>
          </a:prstGeom>
        </p:spPr>
      </p:pic>
    </p:spTree>
    <p:extLst>
      <p:ext uri="{BB962C8B-B14F-4D97-AF65-F5344CB8AC3E}">
        <p14:creationId xmlns:p14="http://schemas.microsoft.com/office/powerpoint/2010/main" val="291842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p:spPr>
        <p:txBody>
          <a:bodyPr/>
          <a:lstStyle/>
          <a:p>
            <a:pPr algn="ctr">
              <a:tabLst>
                <a:tab pos="1528445" algn="l"/>
              </a:tabLst>
            </a:pPr>
            <a:r>
              <a:rPr lang="en-US" altLang="en-IN" b="1" u="sng" dirty="0">
                <a:latin typeface="Algerian" panose="04020705040A02060702" charset="0"/>
                <a:cs typeface="Algerian" panose="04020705040A02060702" charset="0"/>
              </a:rPr>
              <a:t>PROBLEM STATEMENT </a:t>
            </a:r>
          </a:p>
        </p:txBody>
      </p:sp>
      <p:sp>
        <p:nvSpPr>
          <p:cNvPr id="3" name="Content Placeholder 2"/>
          <p:cNvSpPr>
            <a:spLocks noGrp="1"/>
          </p:cNvSpPr>
          <p:nvPr>
            <p:ph idx="1"/>
          </p:nvPr>
        </p:nvSpPr>
        <p:spPr/>
        <p:txBody>
          <a:bodyPr/>
          <a:lstStyle/>
          <a:p>
            <a:r>
              <a:rPr lang="en-US" b="0" i="0" dirty="0">
                <a:solidFill>
                  <a:srgbClr val="0F0F0F"/>
                </a:solidFill>
                <a:effectLst/>
                <a:latin typeface="Söhne"/>
              </a:rPr>
              <a:t>This study aims to develop a robust machine learning model to predict Walmart’s fraud transaction. </a:t>
            </a:r>
          </a:p>
          <a:p>
            <a:r>
              <a:rPr lang="en-US" b="0" i="0" dirty="0">
                <a:effectLst/>
                <a:latin typeface="Söhne"/>
              </a:rPr>
              <a:t>Walmart faces challenges associated with transaction fraud, where malicious actors attempt to make unauthorized or deceitful purchases. Fraudulent transactions can lead to financial losses for both Walmart and its customers, damage to the company's reputation, and potential legal issues. The task is to create a system that can effectively distinguish between legitimate and fraudulent transactions, providing a secure shopping experience for customers</a:t>
            </a:r>
            <a:endParaRPr lang="en-IN"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49DB84-5CAB-CF0F-A11E-D4C86825C68B}"/>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9C286DE6-1CDD-A152-D8B5-FEB79BC417C0}"/>
              </a:ext>
            </a:extLst>
          </p:cNvPr>
          <p:cNvSpPr>
            <a:spLocks noGrp="1"/>
          </p:cNvSpPr>
          <p:nvPr>
            <p:ph type="sldNum" sz="quarter" idx="12"/>
          </p:nvPr>
        </p:nvSpPr>
        <p:spPr/>
        <p:txBody>
          <a:bodyPr/>
          <a:lstStyle/>
          <a:p>
            <a:fld id="{90EDC104-672A-4227-99C4-0E2CC007FDBA}" type="slidenum">
              <a:rPr lang="en-IN" smtClean="0"/>
              <a:t>20</a:t>
            </a:fld>
            <a:endParaRPr lang="en-IN"/>
          </a:p>
        </p:txBody>
      </p:sp>
      <p:pic>
        <p:nvPicPr>
          <p:cNvPr id="5" name="Picture 4">
            <a:extLst>
              <a:ext uri="{FF2B5EF4-FFF2-40B4-BE49-F238E27FC236}">
                <a16:creationId xmlns:a16="http://schemas.microsoft.com/office/drawing/2014/main" id="{B6861409-B247-6493-1843-AA839460C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87" y="194796"/>
            <a:ext cx="5090601" cy="1867062"/>
          </a:xfrm>
          <a:prstGeom prst="rect">
            <a:avLst/>
          </a:prstGeom>
        </p:spPr>
      </p:pic>
      <p:pic>
        <p:nvPicPr>
          <p:cNvPr id="7" name="Picture 6">
            <a:extLst>
              <a:ext uri="{FF2B5EF4-FFF2-40B4-BE49-F238E27FC236}">
                <a16:creationId xmlns:a16="http://schemas.microsoft.com/office/drawing/2014/main" id="{86D5399C-912A-E563-77D8-5BD51355E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87" y="2332837"/>
            <a:ext cx="8352244" cy="4023513"/>
          </a:xfrm>
          <a:prstGeom prst="rect">
            <a:avLst/>
          </a:prstGeom>
        </p:spPr>
      </p:pic>
    </p:spTree>
    <p:extLst>
      <p:ext uri="{BB962C8B-B14F-4D97-AF65-F5344CB8AC3E}">
        <p14:creationId xmlns:p14="http://schemas.microsoft.com/office/powerpoint/2010/main" val="343353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68E438-F427-4746-161B-736C032621E9}"/>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D0EAF3D7-F8B3-D1C9-B402-38CBA727FE42}"/>
              </a:ext>
            </a:extLst>
          </p:cNvPr>
          <p:cNvSpPr>
            <a:spLocks noGrp="1"/>
          </p:cNvSpPr>
          <p:nvPr>
            <p:ph type="sldNum" sz="quarter" idx="12"/>
          </p:nvPr>
        </p:nvSpPr>
        <p:spPr/>
        <p:txBody>
          <a:bodyPr/>
          <a:lstStyle/>
          <a:p>
            <a:fld id="{90EDC104-672A-4227-99C4-0E2CC007FDBA}" type="slidenum">
              <a:rPr lang="en-IN" smtClean="0"/>
              <a:t>21</a:t>
            </a:fld>
            <a:endParaRPr lang="en-IN"/>
          </a:p>
        </p:txBody>
      </p:sp>
      <p:pic>
        <p:nvPicPr>
          <p:cNvPr id="5" name="Picture 4">
            <a:extLst>
              <a:ext uri="{FF2B5EF4-FFF2-40B4-BE49-F238E27FC236}">
                <a16:creationId xmlns:a16="http://schemas.microsoft.com/office/drawing/2014/main" id="{F414BC0E-B4E3-8B45-70D3-B359C7A75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48" y="227976"/>
            <a:ext cx="7644570" cy="3201024"/>
          </a:xfrm>
          <a:prstGeom prst="rect">
            <a:avLst/>
          </a:prstGeom>
        </p:spPr>
      </p:pic>
      <p:pic>
        <p:nvPicPr>
          <p:cNvPr id="7" name="Picture 6">
            <a:extLst>
              <a:ext uri="{FF2B5EF4-FFF2-40B4-BE49-F238E27FC236}">
                <a16:creationId xmlns:a16="http://schemas.microsoft.com/office/drawing/2014/main" id="{74FECE9E-44FF-59DD-D443-2189C372E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48" y="3543737"/>
            <a:ext cx="7986452" cy="2812613"/>
          </a:xfrm>
          <a:prstGeom prst="rect">
            <a:avLst/>
          </a:prstGeom>
        </p:spPr>
      </p:pic>
    </p:spTree>
    <p:extLst>
      <p:ext uri="{BB962C8B-B14F-4D97-AF65-F5344CB8AC3E}">
        <p14:creationId xmlns:p14="http://schemas.microsoft.com/office/powerpoint/2010/main" val="11244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E67E34-5F83-DF8A-091E-FF72170FEF7F}"/>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7E679564-F2AB-279E-ACC7-F0ACB5A45FA4}"/>
              </a:ext>
            </a:extLst>
          </p:cNvPr>
          <p:cNvSpPr>
            <a:spLocks noGrp="1"/>
          </p:cNvSpPr>
          <p:nvPr>
            <p:ph type="sldNum" sz="quarter" idx="12"/>
          </p:nvPr>
        </p:nvSpPr>
        <p:spPr/>
        <p:txBody>
          <a:bodyPr/>
          <a:lstStyle/>
          <a:p>
            <a:fld id="{90EDC104-672A-4227-99C4-0E2CC007FDBA}" type="slidenum">
              <a:rPr lang="en-IN" smtClean="0"/>
              <a:t>22</a:t>
            </a:fld>
            <a:endParaRPr lang="en-IN"/>
          </a:p>
        </p:txBody>
      </p:sp>
      <p:pic>
        <p:nvPicPr>
          <p:cNvPr id="5" name="Picture 4">
            <a:extLst>
              <a:ext uri="{FF2B5EF4-FFF2-40B4-BE49-F238E27FC236}">
                <a16:creationId xmlns:a16="http://schemas.microsoft.com/office/drawing/2014/main" id="{E626F47C-4B97-6B58-64F2-4981DF910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61" y="136526"/>
            <a:ext cx="6165114" cy="3126628"/>
          </a:xfrm>
          <a:prstGeom prst="rect">
            <a:avLst/>
          </a:prstGeom>
        </p:spPr>
      </p:pic>
      <p:pic>
        <p:nvPicPr>
          <p:cNvPr id="7" name="Picture 6">
            <a:extLst>
              <a:ext uri="{FF2B5EF4-FFF2-40B4-BE49-F238E27FC236}">
                <a16:creationId xmlns:a16="http://schemas.microsoft.com/office/drawing/2014/main" id="{32FB6673-7E56-4B0E-BCCB-8B9A615E8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61" y="3412283"/>
            <a:ext cx="8131245" cy="3126629"/>
          </a:xfrm>
          <a:prstGeom prst="rect">
            <a:avLst/>
          </a:prstGeom>
        </p:spPr>
      </p:pic>
    </p:spTree>
    <p:extLst>
      <p:ext uri="{BB962C8B-B14F-4D97-AF65-F5344CB8AC3E}">
        <p14:creationId xmlns:p14="http://schemas.microsoft.com/office/powerpoint/2010/main" val="2345599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3215DB-4D24-930B-562B-3EA2FCFCC517}"/>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B57BD850-7775-06E9-F945-89AE14AB169F}"/>
              </a:ext>
            </a:extLst>
          </p:cNvPr>
          <p:cNvSpPr>
            <a:spLocks noGrp="1"/>
          </p:cNvSpPr>
          <p:nvPr>
            <p:ph type="sldNum" sz="quarter" idx="12"/>
          </p:nvPr>
        </p:nvSpPr>
        <p:spPr/>
        <p:txBody>
          <a:bodyPr/>
          <a:lstStyle/>
          <a:p>
            <a:fld id="{90EDC104-672A-4227-99C4-0E2CC007FDBA}" type="slidenum">
              <a:rPr lang="en-IN" smtClean="0"/>
              <a:t>23</a:t>
            </a:fld>
            <a:endParaRPr lang="en-IN"/>
          </a:p>
        </p:txBody>
      </p:sp>
      <p:pic>
        <p:nvPicPr>
          <p:cNvPr id="5" name="Picture 4">
            <a:extLst>
              <a:ext uri="{FF2B5EF4-FFF2-40B4-BE49-F238E27FC236}">
                <a16:creationId xmlns:a16="http://schemas.microsoft.com/office/drawing/2014/main" id="{3F251867-42BA-7D15-7AB0-53AAC2241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54" y="136525"/>
            <a:ext cx="7308246" cy="3292475"/>
          </a:xfrm>
          <a:prstGeom prst="rect">
            <a:avLst/>
          </a:prstGeom>
        </p:spPr>
      </p:pic>
    </p:spTree>
    <p:extLst>
      <p:ext uri="{BB962C8B-B14F-4D97-AF65-F5344CB8AC3E}">
        <p14:creationId xmlns:p14="http://schemas.microsoft.com/office/powerpoint/2010/main" val="3743165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BFE870-6DD3-002B-F1E7-26D82AB7D3E5}"/>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CDDA337B-BA37-82E4-A955-065DE03879D9}"/>
              </a:ext>
            </a:extLst>
          </p:cNvPr>
          <p:cNvSpPr>
            <a:spLocks noGrp="1"/>
          </p:cNvSpPr>
          <p:nvPr>
            <p:ph type="sldNum" sz="quarter" idx="12"/>
          </p:nvPr>
        </p:nvSpPr>
        <p:spPr/>
        <p:txBody>
          <a:bodyPr/>
          <a:lstStyle/>
          <a:p>
            <a:fld id="{90EDC104-672A-4227-99C4-0E2CC007FDBA}" type="slidenum">
              <a:rPr lang="en-IN" smtClean="0"/>
              <a:t>24</a:t>
            </a:fld>
            <a:endParaRPr lang="en-IN"/>
          </a:p>
        </p:txBody>
      </p:sp>
      <p:pic>
        <p:nvPicPr>
          <p:cNvPr id="4" name="Picture 3">
            <a:extLst>
              <a:ext uri="{FF2B5EF4-FFF2-40B4-BE49-F238E27FC236}">
                <a16:creationId xmlns:a16="http://schemas.microsoft.com/office/drawing/2014/main" id="{DC9D7B26-82E7-805E-2D07-F0468025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42" y="461682"/>
            <a:ext cx="9220999" cy="5357324"/>
          </a:xfrm>
          <a:prstGeom prst="rect">
            <a:avLst/>
          </a:prstGeom>
        </p:spPr>
      </p:pic>
    </p:spTree>
    <p:extLst>
      <p:ext uri="{BB962C8B-B14F-4D97-AF65-F5344CB8AC3E}">
        <p14:creationId xmlns:p14="http://schemas.microsoft.com/office/powerpoint/2010/main" val="2873268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F87EC7-5911-5A9C-B680-E56A722EFBAE}"/>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F3B92941-3EEA-462E-11DA-E7C5BBDE9671}"/>
              </a:ext>
            </a:extLst>
          </p:cNvPr>
          <p:cNvSpPr>
            <a:spLocks noGrp="1"/>
          </p:cNvSpPr>
          <p:nvPr>
            <p:ph type="sldNum" sz="quarter" idx="12"/>
          </p:nvPr>
        </p:nvSpPr>
        <p:spPr/>
        <p:txBody>
          <a:bodyPr/>
          <a:lstStyle/>
          <a:p>
            <a:fld id="{90EDC104-672A-4227-99C4-0E2CC007FDBA}" type="slidenum">
              <a:rPr lang="en-IN" smtClean="0"/>
              <a:t>25</a:t>
            </a:fld>
            <a:endParaRPr lang="en-IN"/>
          </a:p>
        </p:txBody>
      </p:sp>
      <p:pic>
        <p:nvPicPr>
          <p:cNvPr id="5" name="Picture 4">
            <a:extLst>
              <a:ext uri="{FF2B5EF4-FFF2-40B4-BE49-F238E27FC236}">
                <a16:creationId xmlns:a16="http://schemas.microsoft.com/office/drawing/2014/main" id="{8860701A-E482-DCE6-AEB1-ED3BC8944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517" y="0"/>
            <a:ext cx="4625741" cy="1694329"/>
          </a:xfrm>
          <a:prstGeom prst="rect">
            <a:avLst/>
          </a:prstGeom>
        </p:spPr>
      </p:pic>
      <p:pic>
        <p:nvPicPr>
          <p:cNvPr id="7" name="Picture 6">
            <a:extLst>
              <a:ext uri="{FF2B5EF4-FFF2-40B4-BE49-F238E27FC236}">
                <a16:creationId xmlns:a16="http://schemas.microsoft.com/office/drawing/2014/main" id="{10ACD34C-F658-1F2B-6164-0AACEB70B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82" y="1802037"/>
            <a:ext cx="5997460" cy="4736875"/>
          </a:xfrm>
          <a:prstGeom prst="rect">
            <a:avLst/>
          </a:prstGeom>
        </p:spPr>
      </p:pic>
    </p:spTree>
    <p:extLst>
      <p:ext uri="{BB962C8B-B14F-4D97-AF65-F5344CB8AC3E}">
        <p14:creationId xmlns:p14="http://schemas.microsoft.com/office/powerpoint/2010/main" val="1645154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AA348-B9F9-C831-FC56-4A6080F6DE5A}"/>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CB35E054-C801-EB29-FEA3-C67E82C39EA0}"/>
              </a:ext>
            </a:extLst>
          </p:cNvPr>
          <p:cNvSpPr>
            <a:spLocks noGrp="1"/>
          </p:cNvSpPr>
          <p:nvPr>
            <p:ph type="sldNum" sz="quarter" idx="12"/>
          </p:nvPr>
        </p:nvSpPr>
        <p:spPr/>
        <p:txBody>
          <a:bodyPr/>
          <a:lstStyle/>
          <a:p>
            <a:fld id="{90EDC104-672A-4227-99C4-0E2CC007FDBA}" type="slidenum">
              <a:rPr lang="en-IN" smtClean="0"/>
              <a:t>26</a:t>
            </a:fld>
            <a:endParaRPr lang="en-IN"/>
          </a:p>
        </p:txBody>
      </p:sp>
      <p:pic>
        <p:nvPicPr>
          <p:cNvPr id="5" name="Picture 4">
            <a:extLst>
              <a:ext uri="{FF2B5EF4-FFF2-40B4-BE49-F238E27FC236}">
                <a16:creationId xmlns:a16="http://schemas.microsoft.com/office/drawing/2014/main" id="{AEA0A61B-A517-1FA1-556F-066471C05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91" y="136526"/>
            <a:ext cx="7422523" cy="3001122"/>
          </a:xfrm>
          <a:prstGeom prst="rect">
            <a:avLst/>
          </a:prstGeom>
        </p:spPr>
      </p:pic>
      <p:pic>
        <p:nvPicPr>
          <p:cNvPr id="7" name="Picture 6">
            <a:extLst>
              <a:ext uri="{FF2B5EF4-FFF2-40B4-BE49-F238E27FC236}">
                <a16:creationId xmlns:a16="http://schemas.microsoft.com/office/drawing/2014/main" id="{BB4D283D-2819-19F4-5AFF-1C0FB02B6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72" y="3359994"/>
            <a:ext cx="7940728" cy="3103559"/>
          </a:xfrm>
          <a:prstGeom prst="rect">
            <a:avLst/>
          </a:prstGeom>
        </p:spPr>
      </p:pic>
    </p:spTree>
    <p:extLst>
      <p:ext uri="{BB962C8B-B14F-4D97-AF65-F5344CB8AC3E}">
        <p14:creationId xmlns:p14="http://schemas.microsoft.com/office/powerpoint/2010/main" val="2244849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698AC8-DF7F-9363-527B-6901F472BC05}"/>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27D4D60C-7049-0470-0E9B-5556C6367B67}"/>
              </a:ext>
            </a:extLst>
          </p:cNvPr>
          <p:cNvSpPr>
            <a:spLocks noGrp="1"/>
          </p:cNvSpPr>
          <p:nvPr>
            <p:ph type="sldNum" sz="quarter" idx="12"/>
          </p:nvPr>
        </p:nvSpPr>
        <p:spPr/>
        <p:txBody>
          <a:bodyPr/>
          <a:lstStyle/>
          <a:p>
            <a:fld id="{90EDC104-672A-4227-99C4-0E2CC007FDBA}" type="slidenum">
              <a:rPr lang="en-IN" smtClean="0"/>
              <a:t>27</a:t>
            </a:fld>
            <a:endParaRPr lang="en-IN"/>
          </a:p>
        </p:txBody>
      </p:sp>
      <p:pic>
        <p:nvPicPr>
          <p:cNvPr id="5" name="Picture 4">
            <a:extLst>
              <a:ext uri="{FF2B5EF4-FFF2-40B4-BE49-F238E27FC236}">
                <a16:creationId xmlns:a16="http://schemas.microsoft.com/office/drawing/2014/main" id="{A7847B3A-5513-F4D2-B679-45A302AC6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70" y="136526"/>
            <a:ext cx="7529212" cy="2615640"/>
          </a:xfrm>
          <a:prstGeom prst="rect">
            <a:avLst/>
          </a:prstGeom>
        </p:spPr>
      </p:pic>
      <p:pic>
        <p:nvPicPr>
          <p:cNvPr id="7" name="Picture 6">
            <a:extLst>
              <a:ext uri="{FF2B5EF4-FFF2-40B4-BE49-F238E27FC236}">
                <a16:creationId xmlns:a16="http://schemas.microsoft.com/office/drawing/2014/main" id="{B1237D71-40B2-C82A-A280-13BA11DE3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770" y="2854914"/>
            <a:ext cx="7879763" cy="3501435"/>
          </a:xfrm>
          <a:prstGeom prst="rect">
            <a:avLst/>
          </a:prstGeom>
        </p:spPr>
      </p:pic>
    </p:spTree>
    <p:extLst>
      <p:ext uri="{BB962C8B-B14F-4D97-AF65-F5344CB8AC3E}">
        <p14:creationId xmlns:p14="http://schemas.microsoft.com/office/powerpoint/2010/main" val="127036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DE7B8A-626B-EAB0-9D01-06388F1D2BA8}"/>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6033A071-3B69-1A9B-678F-0FD4083CFE21}"/>
              </a:ext>
            </a:extLst>
          </p:cNvPr>
          <p:cNvSpPr>
            <a:spLocks noGrp="1"/>
          </p:cNvSpPr>
          <p:nvPr>
            <p:ph type="sldNum" sz="quarter" idx="12"/>
          </p:nvPr>
        </p:nvSpPr>
        <p:spPr/>
        <p:txBody>
          <a:bodyPr/>
          <a:lstStyle/>
          <a:p>
            <a:fld id="{90EDC104-672A-4227-99C4-0E2CC007FDBA}" type="slidenum">
              <a:rPr lang="en-IN" smtClean="0"/>
              <a:t>28</a:t>
            </a:fld>
            <a:endParaRPr lang="en-IN"/>
          </a:p>
        </p:txBody>
      </p:sp>
      <p:pic>
        <p:nvPicPr>
          <p:cNvPr id="5" name="Picture 4">
            <a:extLst>
              <a:ext uri="{FF2B5EF4-FFF2-40B4-BE49-F238E27FC236}">
                <a16:creationId xmlns:a16="http://schemas.microsoft.com/office/drawing/2014/main" id="{BF28D225-261E-2D0F-C400-070D95DB0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94" y="318079"/>
            <a:ext cx="12192000" cy="5630171"/>
          </a:xfrm>
          <a:prstGeom prst="rect">
            <a:avLst/>
          </a:prstGeom>
        </p:spPr>
      </p:pic>
    </p:spTree>
    <p:extLst>
      <p:ext uri="{BB962C8B-B14F-4D97-AF65-F5344CB8AC3E}">
        <p14:creationId xmlns:p14="http://schemas.microsoft.com/office/powerpoint/2010/main" val="4023817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97464-AEBE-5266-671F-D861BAAA4F4F}"/>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E03FE469-451D-3CCB-7924-D44DB9356F9E}"/>
              </a:ext>
            </a:extLst>
          </p:cNvPr>
          <p:cNvSpPr>
            <a:spLocks noGrp="1"/>
          </p:cNvSpPr>
          <p:nvPr>
            <p:ph type="sldNum" sz="quarter" idx="12"/>
          </p:nvPr>
        </p:nvSpPr>
        <p:spPr/>
        <p:txBody>
          <a:bodyPr/>
          <a:lstStyle/>
          <a:p>
            <a:fld id="{90EDC104-672A-4227-99C4-0E2CC007FDBA}" type="slidenum">
              <a:rPr lang="en-IN" smtClean="0"/>
              <a:t>29</a:t>
            </a:fld>
            <a:endParaRPr lang="en-IN"/>
          </a:p>
        </p:txBody>
      </p:sp>
      <p:pic>
        <p:nvPicPr>
          <p:cNvPr id="5" name="Picture 4">
            <a:extLst>
              <a:ext uri="{FF2B5EF4-FFF2-40B4-BE49-F238E27FC236}">
                <a16:creationId xmlns:a16="http://schemas.microsoft.com/office/drawing/2014/main" id="{89FEC8F3-0261-F87C-703C-A356CD32C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613" y="1266078"/>
            <a:ext cx="5944115" cy="1055781"/>
          </a:xfrm>
          <a:prstGeom prst="rect">
            <a:avLst/>
          </a:prstGeom>
        </p:spPr>
      </p:pic>
    </p:spTree>
    <p:extLst>
      <p:ext uri="{BB962C8B-B14F-4D97-AF65-F5344CB8AC3E}">
        <p14:creationId xmlns:p14="http://schemas.microsoft.com/office/powerpoint/2010/main" val="2529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b="1" u="sng" dirty="0">
                <a:latin typeface="Algerian" panose="04020705040A02060702" charset="0"/>
                <a:cs typeface="Algerian" panose="04020705040A02060702" charset="0"/>
              </a:rPr>
              <a:t>OBJECTIVES</a:t>
            </a:r>
          </a:p>
        </p:txBody>
      </p:sp>
      <p:sp>
        <p:nvSpPr>
          <p:cNvPr id="3" name="Content Placeholder 2"/>
          <p:cNvSpPr>
            <a:spLocks noGrp="1"/>
          </p:cNvSpPr>
          <p:nvPr>
            <p:ph idx="1"/>
          </p:nvPr>
        </p:nvSpPr>
        <p:spPr/>
        <p:txBody>
          <a:bodyPr>
            <a:normAutofit fontScale="97500"/>
          </a:bodyPr>
          <a:lstStyle/>
          <a:p>
            <a:r>
              <a:rPr lang="en-US" sz="2500" dirty="0">
                <a:latin typeface="Times New Roman" panose="02020603050405020304" charset="0"/>
                <a:cs typeface="Times New Roman" panose="02020603050405020304" charset="0"/>
              </a:rPr>
              <a:t>Walmart's fraud detection system uses real-time monitoring to quickly react and minimize financial losses, with the goal of achieving a high degree of accuracy in recognizing and stopping fraudulent activity. </a:t>
            </a:r>
          </a:p>
          <a:p>
            <a:r>
              <a:rPr lang="en-US" sz="2500" dirty="0">
                <a:latin typeface="Times New Roman" panose="02020603050405020304" charset="0"/>
                <a:cs typeface="Times New Roman" panose="02020603050405020304" charset="0"/>
              </a:rPr>
              <a:t>The system places a high priority on its capacity to adjust to new threats and keep ahead of evolving fraud strategies. One of the main goals is scalability, which allows the system to easily manage high transaction volumes.</a:t>
            </a:r>
          </a:p>
          <a:p>
            <a:r>
              <a:rPr lang="en-US" sz="2500" dirty="0">
                <a:latin typeface="Times New Roman" panose="02020603050405020304" charset="0"/>
                <a:cs typeface="Times New Roman" panose="02020603050405020304" charset="0"/>
              </a:rPr>
              <a:t> Furthermore, the solution aims to reduce interference for reputable clients by offering thorough protection against different types of fraud and facilitating a smooth integration with payment gateways.</a:t>
            </a:r>
            <a:endParaRPr lang="en-IN" sz="25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F32CF9-97E9-5F21-E3B8-B2B644C8FB68}"/>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AE234C05-CE1D-5151-C3F6-10B8E5701815}"/>
              </a:ext>
            </a:extLst>
          </p:cNvPr>
          <p:cNvSpPr>
            <a:spLocks noGrp="1"/>
          </p:cNvSpPr>
          <p:nvPr>
            <p:ph type="sldNum" sz="quarter" idx="12"/>
          </p:nvPr>
        </p:nvSpPr>
        <p:spPr/>
        <p:txBody>
          <a:bodyPr/>
          <a:lstStyle/>
          <a:p>
            <a:fld id="{90EDC104-672A-4227-99C4-0E2CC007FDBA}" type="slidenum">
              <a:rPr lang="en-IN" smtClean="0"/>
              <a:t>30</a:t>
            </a:fld>
            <a:endParaRPr lang="en-IN"/>
          </a:p>
        </p:txBody>
      </p:sp>
      <p:pic>
        <p:nvPicPr>
          <p:cNvPr id="4" name="Picture 3">
            <a:extLst>
              <a:ext uri="{FF2B5EF4-FFF2-40B4-BE49-F238E27FC236}">
                <a16:creationId xmlns:a16="http://schemas.microsoft.com/office/drawing/2014/main" id="{D662DF40-F8F2-A0B9-7C8B-1C24263C0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808" y="136874"/>
            <a:ext cx="7666384" cy="6021879"/>
          </a:xfrm>
          <a:prstGeom prst="rect">
            <a:avLst/>
          </a:prstGeom>
        </p:spPr>
      </p:pic>
    </p:spTree>
    <p:extLst>
      <p:ext uri="{BB962C8B-B14F-4D97-AF65-F5344CB8AC3E}">
        <p14:creationId xmlns:p14="http://schemas.microsoft.com/office/powerpoint/2010/main" val="2765371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b="1" u="sng" dirty="0">
                <a:latin typeface="Algerian" panose="04020705040A02060702" charset="0"/>
                <a:cs typeface="Algerian" panose="04020705040A02060702" charset="0"/>
              </a:rPr>
              <a:t>NEXT STEP OF RESEARCH FOCUS </a:t>
            </a:r>
          </a:p>
        </p:txBody>
      </p:sp>
      <p:sp>
        <p:nvSpPr>
          <p:cNvPr id="3" name="Content Placeholder 2"/>
          <p:cNvSpPr>
            <a:spLocks noGrp="1"/>
          </p:cNvSpPr>
          <p:nvPr>
            <p:ph idx="1"/>
          </p:nvPr>
        </p:nvSpPr>
        <p:spPr/>
        <p:txBody>
          <a:bodyPr/>
          <a:lstStyle/>
          <a:p>
            <a:pPr>
              <a:buFont typeface="Wingdings" panose="05000000000000000000" charset="0"/>
              <a:buChar char="Ø"/>
            </a:pPr>
            <a:r>
              <a:rPr lang="en-US" altLang="en-IN"/>
              <a:t>Data Splitting </a:t>
            </a:r>
          </a:p>
          <a:p>
            <a:pPr>
              <a:buFont typeface="Wingdings" panose="05000000000000000000" charset="0"/>
              <a:buChar char="Ø"/>
            </a:pPr>
            <a:r>
              <a:rPr lang="en-US" altLang="en-IN"/>
              <a:t>Model Selection </a:t>
            </a:r>
          </a:p>
          <a:p>
            <a:pPr>
              <a:buFont typeface="Wingdings" panose="05000000000000000000" charset="0"/>
              <a:buChar char="Ø"/>
            </a:pPr>
            <a:r>
              <a:rPr lang="en-US" altLang="en-IN"/>
              <a:t>Model Training </a:t>
            </a:r>
          </a:p>
          <a:p>
            <a:pPr>
              <a:buFont typeface="Wingdings" panose="05000000000000000000" charset="0"/>
              <a:buChar char="Ø"/>
            </a:pPr>
            <a:r>
              <a:rPr lang="en-US" altLang="en-IN"/>
              <a:t>Predicition </a:t>
            </a:r>
          </a:p>
          <a:p>
            <a:pPr>
              <a:buFont typeface="Wingdings" panose="05000000000000000000" charset="0"/>
              <a:buChar char="Ø"/>
            </a:pPr>
            <a:r>
              <a:rPr lang="en-US" altLang="en-IN"/>
              <a:t>Result Interpretation </a:t>
            </a: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b="1" dirty="0">
                <a:latin typeface="Algerian" panose="04020705040A02060702" charset="0"/>
                <a:cs typeface="Algerian" panose="04020705040A02060702" charset="0"/>
              </a:rPr>
              <a:t>CONCLUSION</a:t>
            </a:r>
          </a:p>
        </p:txBody>
      </p:sp>
      <p:sp>
        <p:nvSpPr>
          <p:cNvPr id="3" name="Content Placeholder 2"/>
          <p:cNvSpPr>
            <a:spLocks noGrp="1"/>
          </p:cNvSpPr>
          <p:nvPr>
            <p:ph idx="1"/>
          </p:nvPr>
        </p:nvSpPr>
        <p:spPr/>
        <p:txBody>
          <a:bodyPr>
            <a:normAutofit fontScale="77500" lnSpcReduction="20000"/>
          </a:bodyPr>
          <a:lstStyle/>
          <a:p>
            <a:r>
              <a:rPr lang="en-US" dirty="0"/>
              <a:t>In summary, Walmart's adoption of a strong fraud detection system has shown to be a vital and successful step in protecting the business's financial integrity and guaranteeing a safe environment for stakeholders and customers to purchase. Walmart has achieved more accuracy and efficiency in detecting and preventing fraudulent actions by utilizing cutting-edge technology like artificial intelligence, data analytics, and machine learning.</a:t>
            </a:r>
          </a:p>
          <a:p>
            <a:r>
              <a:rPr lang="en-US" dirty="0"/>
              <a:t>The fraud detection system has proven to be able to spot unusual trends and abnormalities in transactions, and it has also changed over time to accommodate increasingly complex and sophisticated fraud schemes. This flexibility is essential in the ever-changing world of fraud, where dishonest people are always looking for new and creative methods to take advantage of </a:t>
            </a:r>
            <a:r>
              <a:rPr lang="en-US" dirty="0" err="1"/>
              <a:t>weaknesses.In</a:t>
            </a:r>
            <a:r>
              <a:rPr lang="en-US" dirty="0"/>
              <a:t> summary, Walmart's adoption of a strong fraud detection system has shown to be a vital and successful step in protecting the business's financial integrity and guaranteeing a safe environment for stakeholders and customers to purchase. Walmart has achieved more accuracy and efficiency in detecting and preventing fraudulent actions by utilizing cutting-edge technology like artificial intelligence, data analytics, and machine learning.</a:t>
            </a: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32</a:t>
            </a:fld>
            <a:endParaRPr lang="en-IN"/>
          </a:p>
        </p:txBody>
      </p:sp>
      <p:cxnSp>
        <p:nvCxnSpPr>
          <p:cNvPr id="7" name="Straight Connector 6">
            <a:extLst>
              <a:ext uri="{FF2B5EF4-FFF2-40B4-BE49-F238E27FC236}">
                <a16:creationId xmlns:a16="http://schemas.microsoft.com/office/drawing/2014/main" id="{8FF0386F-F62B-BEF0-5CB5-5487EFC2A4A0}"/>
              </a:ext>
            </a:extLst>
          </p:cNvPr>
          <p:cNvCxnSpPr/>
          <p:nvPr/>
        </p:nvCxnSpPr>
        <p:spPr>
          <a:xfrm>
            <a:off x="7942729" y="824753"/>
            <a:ext cx="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b="1" u="sng" dirty="0">
                <a:latin typeface="Algerian" panose="04020705040A02060702" charset="0"/>
                <a:cs typeface="Algerian" panose="04020705040A02060702" charset="0"/>
              </a:rPr>
              <a:t>REFERENCES </a:t>
            </a:r>
          </a:p>
        </p:txBody>
      </p:sp>
      <p:sp>
        <p:nvSpPr>
          <p:cNvPr id="3" name="Content Placeholder 2"/>
          <p:cNvSpPr>
            <a:spLocks noGrp="1"/>
          </p:cNvSpPr>
          <p:nvPr>
            <p:ph idx="1"/>
          </p:nvPr>
        </p:nvSpPr>
        <p:spPr/>
        <p:txBody>
          <a:bodyPr>
            <a:normAutofit fontScale="85000" lnSpcReduction="20000"/>
          </a:bodyPr>
          <a:lstStyle/>
          <a:p>
            <a:r>
              <a:rPr lang="en-US" sz="2000" dirty="0"/>
              <a:t>R. Bajaj et al., "WALTS: Walmart </a:t>
            </a:r>
            <a:r>
              <a:rPr lang="en-US" sz="2000" dirty="0" err="1"/>
              <a:t>AutoML</a:t>
            </a:r>
            <a:r>
              <a:rPr lang="en-US" sz="2000" dirty="0"/>
              <a:t> Libraries, Tools and Services," 2022 48th </a:t>
            </a:r>
            <a:r>
              <a:rPr lang="en-US" sz="2000" dirty="0" err="1"/>
              <a:t>Euromicro</a:t>
            </a:r>
            <a:r>
              <a:rPr lang="en-US" sz="2000" dirty="0"/>
              <a:t> Conference on Software Engineering and Advanced Applications (SEAA), Gran </a:t>
            </a:r>
            <a:r>
              <a:rPr lang="en-US" sz="2000" dirty="0" err="1"/>
              <a:t>Canaria</a:t>
            </a:r>
            <a:r>
              <a:rPr lang="en-US" sz="2000" dirty="0"/>
              <a:t>, Spain, 2022, pp. 21-28, </a:t>
            </a:r>
            <a:r>
              <a:rPr lang="en-US" sz="2000" dirty="0" err="1"/>
              <a:t>doi</a:t>
            </a:r>
            <a:r>
              <a:rPr lang="en-US" sz="2000" dirty="0"/>
              <a:t>: 10.1109/SEAA56994.2022.00013.</a:t>
            </a:r>
          </a:p>
          <a:p>
            <a:r>
              <a:rPr lang="en-IN" sz="2000" dirty="0"/>
              <a:t>M. V. </a:t>
            </a:r>
            <a:r>
              <a:rPr lang="en-IN" sz="2000" dirty="0" err="1"/>
              <a:t>Ramasami</a:t>
            </a:r>
            <a:r>
              <a:rPr lang="en-IN" sz="2000" dirty="0"/>
              <a:t>, R. </a:t>
            </a:r>
            <a:r>
              <a:rPr lang="en-IN" sz="2000" dirty="0" err="1"/>
              <a:t>Thangaraj</a:t>
            </a:r>
            <a:r>
              <a:rPr lang="en-IN" sz="2000" dirty="0"/>
              <a:t>, S. Manoj Kumar and S. Eswaran, "Exploratory Data Analysis of Walmart Outlets Sales using Data Analytics Techniques," 2023 International Conference on Digital Applications, Transformation &amp; Economy (ICDATE), Miri, Sarawak, Malaysia, 2023, pp. 1-4, </a:t>
            </a:r>
            <a:r>
              <a:rPr lang="en-IN" sz="2000" dirty="0" err="1"/>
              <a:t>doi</a:t>
            </a:r>
            <a:r>
              <a:rPr lang="en-IN" sz="2000" dirty="0"/>
              <a:t>: 10.1109/ICDATE58146.2023.10248586.</a:t>
            </a:r>
          </a:p>
          <a:p>
            <a:r>
              <a:rPr lang="en-IN" sz="2000" dirty="0"/>
              <a:t>S. B. Latha, C. </a:t>
            </a:r>
            <a:r>
              <a:rPr lang="en-IN" sz="2000" dirty="0" err="1"/>
              <a:t>Dastagiraiah</a:t>
            </a:r>
            <a:r>
              <a:rPr lang="en-IN" sz="2000" dirty="0"/>
              <a:t>, A. Kiran, S. Asif, D. </a:t>
            </a:r>
            <a:r>
              <a:rPr lang="en-IN" sz="2000" dirty="0" err="1"/>
              <a:t>Elangovan</a:t>
            </a:r>
            <a:r>
              <a:rPr lang="en-IN" sz="2000" dirty="0"/>
              <a:t> and P. C. S. Reddy, "An Adaptive Machine Learning model for Walmart sales prediction," 2023 International Conference on Circuit Power and Computing Technologies (ICCPCT), Kollam, India, 2023, pp. 988-992, </a:t>
            </a:r>
            <a:r>
              <a:rPr lang="en-IN" sz="2000" dirty="0" err="1"/>
              <a:t>doi</a:t>
            </a:r>
            <a:r>
              <a:rPr lang="en-IN" sz="2000" dirty="0"/>
              <a:t>: 10.1109/ICCPCT58313.2023.10245029.</a:t>
            </a:r>
          </a:p>
          <a:p>
            <a:r>
              <a:rPr lang="en-IN" sz="2000" dirty="0"/>
              <a:t>Z. </a:t>
            </a:r>
            <a:r>
              <a:rPr lang="en-IN" sz="2000" dirty="0" err="1"/>
              <a:t>Qiao</a:t>
            </a:r>
            <a:r>
              <a:rPr lang="en-IN" sz="2000" dirty="0"/>
              <a:t>, "Walmart Sale Forecasting Model Based On </a:t>
            </a:r>
            <a:r>
              <a:rPr lang="en-IN" sz="2000" dirty="0" err="1"/>
              <a:t>LightGBM</a:t>
            </a:r>
            <a:r>
              <a:rPr lang="en-IN" sz="2000" dirty="0"/>
              <a:t>," 2020 2nd International Conference on Machine Learning, Big Data and Business Intelligence (MLBDBI), Taiyuan, China, 2020, pp. 76-79, </a:t>
            </a:r>
            <a:r>
              <a:rPr lang="en-IN" sz="2000" dirty="0" err="1"/>
              <a:t>doi</a:t>
            </a:r>
            <a:r>
              <a:rPr lang="en-IN" sz="2000" dirty="0"/>
              <a:t>: 10.1109/MLBDBI51377.2020.00020</a:t>
            </a:r>
          </a:p>
          <a:p>
            <a:r>
              <a:rPr lang="en-IN" sz="2000" dirty="0"/>
              <a:t>V. Jain, H. Kavitha and S. Mohana Kumar, "Walmart Credit Card Fraud Analytics," 2022 IEEE International Conference on Data Science and Information System (ICDSIS), Hassan, India, 2022, pp. 1-5, </a:t>
            </a:r>
            <a:r>
              <a:rPr lang="en-IN" sz="2000" dirty="0" err="1"/>
              <a:t>doi</a:t>
            </a:r>
            <a:r>
              <a:rPr lang="en-IN" sz="2000" dirty="0"/>
              <a:t>: 10.1109/ICDSIS55133.2022.9915901.</a:t>
            </a:r>
          </a:p>
          <a:p>
            <a:r>
              <a:rPr lang="en-IN" sz="2000" dirty="0"/>
              <a:t>C. G. </a:t>
            </a:r>
            <a:r>
              <a:rPr lang="en-IN" sz="2000" dirty="0" err="1"/>
              <a:t>Tekkali</a:t>
            </a:r>
            <a:r>
              <a:rPr lang="en-IN" sz="2000" dirty="0"/>
              <a:t> and K. Natarajan, "synthetic Financial Datasets For Fraud Detection," 2023 Third International Conference on Artificial Intelligence and Smart Energy (ICAIS), Coimbatore, India, 2023, pp. 523-526, </a:t>
            </a:r>
            <a:r>
              <a:rPr lang="en-IN" sz="2000" dirty="0" err="1"/>
              <a:t>doi</a:t>
            </a:r>
            <a:r>
              <a:rPr lang="en-IN" sz="2000" dirty="0"/>
              <a:t>: 10.1109/ICAIS56108.2023.10073712.</a:t>
            </a:r>
          </a:p>
          <a:p>
            <a:endParaRPr lang="en-IN" sz="2000" dirty="0"/>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AC3CE-0972-32F4-FDC7-3EA2622365A1}"/>
              </a:ext>
            </a:extLst>
          </p:cNvPr>
          <p:cNvSpPr>
            <a:spLocks noGrp="1"/>
          </p:cNvSpPr>
          <p:nvPr>
            <p:ph idx="1"/>
          </p:nvPr>
        </p:nvSpPr>
        <p:spPr>
          <a:xfrm>
            <a:off x="838200" y="365125"/>
            <a:ext cx="10515600" cy="5811838"/>
          </a:xfrm>
        </p:spPr>
        <p:txBody>
          <a:bodyPr>
            <a:normAutofit/>
          </a:bodyPr>
          <a:lstStyle/>
          <a:p>
            <a:r>
              <a:rPr lang="en-US" sz="1700" dirty="0"/>
              <a:t>A. Mahajan, V. S. </a:t>
            </a:r>
            <a:r>
              <a:rPr lang="en-US" sz="1700" dirty="0" err="1"/>
              <a:t>Baghel</a:t>
            </a:r>
            <a:r>
              <a:rPr lang="en-US" sz="1700" dirty="0"/>
              <a:t> and R. Jayaraman, "Walmart Credit Card Fraud Detection," 2023 10th International Conference on Computing for Sustainable Global Development (</a:t>
            </a:r>
            <a:r>
              <a:rPr lang="en-US" sz="1700" dirty="0" err="1"/>
              <a:t>INDIACom</a:t>
            </a:r>
            <a:r>
              <a:rPr lang="en-US" sz="1700" dirty="0"/>
              <a:t>), New Delhi, India, 2023, pp. 339-342.</a:t>
            </a:r>
          </a:p>
          <a:p>
            <a:r>
              <a:rPr lang="en-IN" sz="1700" dirty="0"/>
              <a:t>T. Zhang and S. Gao, "Fraud Detection," 2022 4th International Conference on Intelligent Information Processing (IIP), Guangzhou, China, 2022, pp. 272-275, </a:t>
            </a:r>
            <a:r>
              <a:rPr lang="en-IN" sz="1700" dirty="0" err="1"/>
              <a:t>doi</a:t>
            </a:r>
            <a:r>
              <a:rPr lang="en-IN" sz="1700" dirty="0"/>
              <a:t>: 10.1109/IIP57348.2022.00063.</a:t>
            </a:r>
            <a:endParaRPr lang="en-US" sz="1700" dirty="0"/>
          </a:p>
          <a:p>
            <a:r>
              <a:rPr lang="en-US" sz="1700" dirty="0"/>
              <a:t>Z. Chen, M. Cai and Z. Wang, "Online Payments Fraud Detection," 2022 IEEE 4th International Conference on Power, Intelligent Computing and Systems (ICPICS), Shenyang, China, 2022, pp. 36-40, </a:t>
            </a:r>
            <a:r>
              <a:rPr lang="en-US" sz="1700" dirty="0" err="1"/>
              <a:t>doi</a:t>
            </a:r>
            <a:r>
              <a:rPr lang="en-US" sz="1700" dirty="0"/>
              <a:t>: 10.1109/ICPICS55264.2022.9873622.</a:t>
            </a:r>
          </a:p>
          <a:p>
            <a:r>
              <a:rPr lang="en-IN" sz="1700" dirty="0"/>
              <a:t>A. </a:t>
            </a:r>
            <a:r>
              <a:rPr lang="en-IN" sz="1700" dirty="0" err="1"/>
              <a:t>Namiranian</a:t>
            </a:r>
            <a:r>
              <a:rPr lang="en-IN" sz="1700" dirty="0"/>
              <a:t> and M. R. Hashemi, "A. </a:t>
            </a:r>
            <a:r>
              <a:rPr lang="en-IN" sz="1700" dirty="0" err="1"/>
              <a:t>Namiranian</a:t>
            </a:r>
            <a:r>
              <a:rPr lang="en-IN" sz="1700" dirty="0"/>
              <a:t> and M. R. Hashemi, "A new DCT based scalable distributed fraud detection architecture," 6th International Symposium on Telecommunications (IST), Tehran, Iran, 2012, pp. 1076-1081, </a:t>
            </a:r>
            <a:r>
              <a:rPr lang="en-IN" sz="1700" dirty="0" err="1"/>
              <a:t>doi</a:t>
            </a:r>
            <a:r>
              <a:rPr lang="en-IN" sz="1700" dirty="0"/>
              <a:t>: 10.1109/ISTEL.2012.6483146.," 6th International Symposium on Telecommunications (IST), Tehran, Iran, 2012, pp. 1076-1081, </a:t>
            </a:r>
            <a:r>
              <a:rPr lang="en-IN" sz="1700" dirty="0" err="1"/>
              <a:t>doi</a:t>
            </a:r>
            <a:r>
              <a:rPr lang="en-IN" sz="1700" dirty="0"/>
              <a:t>: 10.1109/ISTEL.2012.6483146.</a:t>
            </a:r>
          </a:p>
          <a:p>
            <a:endParaRPr lang="en-IN" sz="1800" dirty="0"/>
          </a:p>
        </p:txBody>
      </p:sp>
      <p:sp>
        <p:nvSpPr>
          <p:cNvPr id="4" name="Footer Placeholder 3">
            <a:extLst>
              <a:ext uri="{FF2B5EF4-FFF2-40B4-BE49-F238E27FC236}">
                <a16:creationId xmlns:a16="http://schemas.microsoft.com/office/drawing/2014/main" id="{845F1989-5A49-8617-F04D-1A5AA4411A1D}"/>
              </a:ext>
            </a:extLst>
          </p:cNvPr>
          <p:cNvSpPr>
            <a:spLocks noGrp="1"/>
          </p:cNvSpPr>
          <p:nvPr>
            <p:ph type="ftr" sz="quarter" idx="11"/>
          </p:nvPr>
        </p:nvSpPr>
        <p:spPr/>
        <p:txBody>
          <a:bodyPr/>
          <a:lstStyle/>
          <a:p>
            <a:r>
              <a:rPr lang="en-IN"/>
              <a:t>CS6501 Project I PGP, ICER, VIT Bangalore</a:t>
            </a:r>
          </a:p>
        </p:txBody>
      </p:sp>
      <p:sp>
        <p:nvSpPr>
          <p:cNvPr id="5" name="Slide Number Placeholder 4">
            <a:extLst>
              <a:ext uri="{FF2B5EF4-FFF2-40B4-BE49-F238E27FC236}">
                <a16:creationId xmlns:a16="http://schemas.microsoft.com/office/drawing/2014/main" id="{0304904E-FF21-AB06-E5C2-4B74E9CE0149}"/>
              </a:ext>
            </a:extLst>
          </p:cNvPr>
          <p:cNvSpPr>
            <a:spLocks noGrp="1"/>
          </p:cNvSpPr>
          <p:nvPr>
            <p:ph type="sldNum" sz="quarter" idx="12"/>
          </p:nvPr>
        </p:nvSpPr>
        <p:spPr/>
        <p:txBody>
          <a:bodyPr/>
          <a:lstStyle/>
          <a:p>
            <a:fld id="{90EDC104-672A-4227-99C4-0E2CC007FDBA}" type="slidenum">
              <a:rPr lang="en-IN" smtClean="0"/>
              <a:t>34</a:t>
            </a:fld>
            <a:endParaRPr lang="en-IN"/>
          </a:p>
        </p:txBody>
      </p:sp>
      <p:sp>
        <p:nvSpPr>
          <p:cNvPr id="7" name="Title 6">
            <a:extLst>
              <a:ext uri="{FF2B5EF4-FFF2-40B4-BE49-F238E27FC236}">
                <a16:creationId xmlns:a16="http://schemas.microsoft.com/office/drawing/2014/main" id="{A5300A81-1168-FA82-565F-382E15323F89}"/>
              </a:ext>
            </a:extLst>
          </p:cNvPr>
          <p:cNvSpPr>
            <a:spLocks noGrp="1"/>
          </p:cNvSpPr>
          <p:nvPr>
            <p:ph type="title"/>
          </p:nvPr>
        </p:nvSpPr>
        <p:spPr>
          <a:xfrm>
            <a:off x="838200" y="365125"/>
            <a:ext cx="10515600" cy="45719"/>
          </a:xfrm>
        </p:spPr>
        <p:txBody>
          <a:bodyPr>
            <a:noAutofit/>
          </a:bodyPr>
          <a:lstStyle/>
          <a:p>
            <a:endParaRPr lang="en-IN" sz="800" dirty="0"/>
          </a:p>
        </p:txBody>
      </p:sp>
    </p:spTree>
    <p:extLst>
      <p:ext uri="{BB962C8B-B14F-4D97-AF65-F5344CB8AC3E}">
        <p14:creationId xmlns:p14="http://schemas.microsoft.com/office/powerpoint/2010/main" val="257639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buFont typeface="Wingdings" panose="05000000000000000000" charset="0"/>
            </a:pPr>
            <a:r>
              <a:rPr lang="en-US" altLang="en-IN" b="1" u="sng" dirty="0">
                <a:latin typeface="Algerian" panose="04020705040A02060702" charset="0"/>
                <a:cs typeface="Algerian" panose="04020705040A02060702" charset="0"/>
              </a:rPr>
              <a:t>DATASET</a:t>
            </a:r>
          </a:p>
        </p:txBody>
      </p:sp>
      <p:sp>
        <p:nvSpPr>
          <p:cNvPr id="3" name="Content Placeholder 2"/>
          <p:cNvSpPr>
            <a:spLocks noGrp="1"/>
          </p:cNvSpPr>
          <p:nvPr>
            <p:ph idx="1"/>
          </p:nvPr>
        </p:nvSpPr>
        <p:spPr/>
        <p:txBody>
          <a:bodyPr>
            <a:normAutofit fontScale="77500" lnSpcReduction="20000"/>
          </a:bodyPr>
          <a:lstStyle/>
          <a:p>
            <a:r>
              <a:rPr lang="en-US" dirty="0">
                <a:latin typeface="Arial Narrow" panose="020B0606020202030204" pitchFamily="34" charset="0"/>
              </a:rPr>
              <a:t>Source of the Dataset: </a:t>
            </a:r>
            <a:r>
              <a:rPr lang="en-US" dirty="0">
                <a:hlinkClick r:id="rId2"/>
              </a:rPr>
              <a:t>Walmart fraud detection (kaggle.com)</a:t>
            </a:r>
            <a:endParaRPr lang="en-US" dirty="0"/>
          </a:p>
          <a:p>
            <a:r>
              <a:rPr lang="en-US" dirty="0">
                <a:latin typeface="Arial Narrow" panose="020B0606020202030204" pitchFamily="34" charset="0"/>
              </a:rPr>
              <a:t>No. of Observations:</a:t>
            </a:r>
            <a:r>
              <a:rPr lang="en-IN" dirty="0">
                <a:latin typeface="Courier New" panose="02070309020205020404" pitchFamily="49" charset="0"/>
              </a:rPr>
              <a:t>6362604</a:t>
            </a:r>
            <a:endParaRPr lang="en-US" dirty="0">
              <a:latin typeface="Arial Narrow" panose="020B0606020202030204" pitchFamily="34" charset="0"/>
            </a:endParaRPr>
          </a:p>
          <a:p>
            <a:r>
              <a:rPr lang="en-US" dirty="0">
                <a:latin typeface="Arial Narrow" panose="020B0606020202030204" pitchFamily="34" charset="0"/>
              </a:rPr>
              <a:t>Column/Feature Details</a:t>
            </a:r>
            <a:r>
              <a:rPr lang="en-US" dirty="0">
                <a:latin typeface="Times New Roman" panose="02020603050405020304" charset="0"/>
                <a:cs typeface="Times New Roman" panose="02020603050405020304" charset="0"/>
                <a:sym typeface="+mn-ea"/>
              </a:rPr>
              <a:t>:</a:t>
            </a:r>
          </a:p>
          <a:p>
            <a:pPr>
              <a:buFont typeface="+mj-lt"/>
              <a:buAutoNum type="arabicPeriod"/>
            </a:pPr>
            <a:r>
              <a:rPr lang="en-US" b="1" dirty="0">
                <a:latin typeface="Söhne"/>
              </a:rPr>
              <a:t>Store</a:t>
            </a:r>
            <a:r>
              <a:rPr lang="en-US" dirty="0">
                <a:latin typeface="Söhne"/>
              </a:rPr>
              <a:t>: The identifier of the Walmart store.</a:t>
            </a:r>
          </a:p>
          <a:p>
            <a:pPr>
              <a:buFont typeface="+mj-lt"/>
              <a:buAutoNum type="arabicPeriod"/>
            </a:pPr>
            <a:r>
              <a:rPr lang="en-US" b="1" dirty="0">
                <a:latin typeface="Söhne"/>
              </a:rPr>
              <a:t>Date</a:t>
            </a:r>
            <a:r>
              <a:rPr lang="en-US" dirty="0">
                <a:latin typeface="Söhne"/>
              </a:rPr>
              <a:t>: The date on which the recorded data pertains.</a:t>
            </a:r>
          </a:p>
          <a:p>
            <a:pPr>
              <a:buFont typeface="+mj-lt"/>
              <a:buAutoNum type="arabicPeriod"/>
            </a:pPr>
            <a:r>
              <a:rPr lang="en-US" b="1" dirty="0">
                <a:latin typeface="Söhne"/>
              </a:rPr>
              <a:t>Temperature</a:t>
            </a:r>
            <a:r>
              <a:rPr lang="en-US" dirty="0">
                <a:latin typeface="Söhne"/>
              </a:rPr>
              <a:t>: The temperature on the given date, likely in degrees Fahrenheit.</a:t>
            </a:r>
          </a:p>
          <a:p>
            <a:pPr>
              <a:buFont typeface="+mj-lt"/>
              <a:buAutoNum type="arabicPeriod"/>
            </a:pPr>
            <a:r>
              <a:rPr lang="en-US" b="1" dirty="0" err="1">
                <a:latin typeface="Söhne"/>
              </a:rPr>
              <a:t>Fuel_Price</a:t>
            </a:r>
            <a:r>
              <a:rPr lang="en-US" dirty="0">
                <a:latin typeface="Söhne"/>
              </a:rPr>
              <a:t>: The cost of fuel, potentially influencing transportation and logistics.</a:t>
            </a:r>
          </a:p>
          <a:p>
            <a:pPr>
              <a:buFont typeface="+mj-lt"/>
              <a:buAutoNum type="arabicPeriod"/>
            </a:pPr>
            <a:r>
              <a:rPr lang="en-US" b="1" dirty="0">
                <a:latin typeface="Söhne"/>
              </a:rPr>
              <a:t>MarkDown1 - MarkDown5</a:t>
            </a:r>
            <a:r>
              <a:rPr lang="en-US" dirty="0">
                <a:latin typeface="Söhne"/>
              </a:rPr>
              <a:t>: These columns represent different types of promotional markdowns. The exact nature of each markdown type isn't specified in the data.</a:t>
            </a:r>
          </a:p>
          <a:p>
            <a:pPr>
              <a:buFont typeface="+mj-lt"/>
              <a:buAutoNum type="arabicPeriod"/>
            </a:pPr>
            <a:r>
              <a:rPr lang="en-US" b="1" dirty="0">
                <a:latin typeface="Söhne"/>
              </a:rPr>
              <a:t>CPI</a:t>
            </a:r>
            <a:r>
              <a:rPr lang="en-US" dirty="0">
                <a:latin typeface="Söhne"/>
              </a:rPr>
              <a:t>: The Consumer Price Index, indicating the average price level for goods and services.</a:t>
            </a:r>
          </a:p>
          <a:p>
            <a:pPr>
              <a:buFont typeface="+mj-lt"/>
              <a:buAutoNum type="arabicPeriod"/>
            </a:pPr>
            <a:r>
              <a:rPr lang="en-US" b="1" dirty="0">
                <a:latin typeface="Söhne"/>
              </a:rPr>
              <a:t>Unemployment</a:t>
            </a:r>
            <a:r>
              <a:rPr lang="en-US" dirty="0">
                <a:latin typeface="Söhne"/>
              </a:rPr>
              <a:t>: The unemployment rate at the time the data was recorded.</a:t>
            </a:r>
          </a:p>
          <a:p>
            <a:pPr>
              <a:buFont typeface="+mj-lt"/>
              <a:buAutoNum type="arabicPeriod"/>
            </a:pPr>
            <a:r>
              <a:rPr lang="en-US" b="1" dirty="0" err="1">
                <a:latin typeface="Söhne"/>
              </a:rPr>
              <a:t>IsHoliday</a:t>
            </a:r>
            <a:r>
              <a:rPr lang="en-US" dirty="0">
                <a:latin typeface="Söhne"/>
              </a:rPr>
              <a:t>: A </a:t>
            </a:r>
            <a:r>
              <a:rPr lang="en-US" dirty="0" err="1">
                <a:latin typeface="Söhne"/>
              </a:rPr>
              <a:t>boolean</a:t>
            </a:r>
            <a:r>
              <a:rPr lang="en-US" dirty="0">
                <a:latin typeface="Söhne"/>
              </a:rPr>
              <a:t> indicating whether the date</a:t>
            </a:r>
            <a:endParaRPr lang="en-US"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a:latin typeface="Algerian" panose="04020705040A02060702" charset="0"/>
                <a:cs typeface="Algerian" panose="04020705040A02060702" charset="0"/>
              </a:rPr>
              <a:t>SCREENSHOT OF DATASET </a:t>
            </a: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5</a:t>
            </a:fld>
            <a:endParaRPr lang="en-IN"/>
          </a:p>
        </p:txBody>
      </p:sp>
      <p:pic>
        <p:nvPicPr>
          <p:cNvPr id="8" name="Content Placeholder 7">
            <a:extLst>
              <a:ext uri="{FF2B5EF4-FFF2-40B4-BE49-F238E27FC236}">
                <a16:creationId xmlns:a16="http://schemas.microsoft.com/office/drawing/2014/main" id="{034ED273-2901-F604-D613-658B55F44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0375"/>
            <a:ext cx="10515600" cy="37418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Review of Related Literature</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fontScale="95000"/>
          </a:bodyPr>
          <a:lstStyle/>
          <a:p>
            <a:r>
              <a:rPr lang="en-US" b="1" dirty="0">
                <a:solidFill>
                  <a:schemeClr val="tx1"/>
                </a:solidFill>
                <a:latin typeface="Times New Roman" panose="02020603050405020304" charset="0"/>
                <a:cs typeface="Times New Roman" panose="02020603050405020304" charset="0"/>
              </a:rPr>
              <a:t>Base Paper:</a:t>
            </a:r>
            <a:r>
              <a:rPr lang="en-IN" dirty="0"/>
              <a:t> </a:t>
            </a:r>
            <a:r>
              <a:rPr lang="en-IN" sz="2500" dirty="0" err="1"/>
              <a:t>Dr.</a:t>
            </a:r>
            <a:r>
              <a:rPr lang="en-IN" sz="2500" dirty="0"/>
              <a:t> C. Shyamala, P. </a:t>
            </a:r>
            <a:r>
              <a:rPr lang="en-IN" sz="2500" dirty="0" err="1"/>
              <a:t>Sabarish</a:t>
            </a:r>
            <a:r>
              <a:rPr lang="en-IN" sz="2500" dirty="0"/>
              <a:t>, T. Vignesh, S. </a:t>
            </a:r>
            <a:r>
              <a:rPr lang="en-IN" sz="2500" dirty="0" err="1"/>
              <a:t>Yogeendran</a:t>
            </a:r>
            <a:r>
              <a:rPr lang="en-IN" sz="2500" dirty="0"/>
              <a:t>. 2021 </a:t>
            </a:r>
            <a:r>
              <a:rPr lang="en-US" sz="2500" b="0" i="0" dirty="0">
                <a:solidFill>
                  <a:srgbClr val="0F0F0F"/>
                </a:solidFill>
                <a:effectLst/>
              </a:rPr>
              <a:t>WALMART </a:t>
            </a:r>
            <a:r>
              <a:rPr lang="en-US" sz="2500" dirty="0">
                <a:solidFill>
                  <a:srgbClr val="0F0F0F"/>
                </a:solidFill>
              </a:rPr>
              <a:t>Fraud Detection </a:t>
            </a:r>
            <a:r>
              <a:rPr lang="en-US" sz="2500" b="0" i="0" dirty="0">
                <a:solidFill>
                  <a:srgbClr val="0F0F0F"/>
                </a:solidFill>
                <a:effectLst/>
              </a:rPr>
              <a:t>using MACHINE LEARNING ALGORITHMS.</a:t>
            </a:r>
            <a:r>
              <a:rPr lang="en-IN" sz="2500" dirty="0"/>
              <a:t> , </a:t>
            </a:r>
            <a:r>
              <a:rPr lang="en-IN" sz="2500" dirty="0" err="1"/>
              <a:t>K.Ramakrishnan</a:t>
            </a:r>
            <a:r>
              <a:rPr lang="en-IN" sz="2500" dirty="0"/>
              <a:t> College of Technology</a:t>
            </a:r>
            <a:r>
              <a:rPr lang="en-US" sz="2500" b="0" i="0" dirty="0">
                <a:solidFill>
                  <a:srgbClr val="0F0F0F"/>
                </a:solidFill>
                <a:effectLst/>
              </a:rPr>
              <a:t> Retrieved from </a:t>
            </a:r>
            <a:r>
              <a:rPr lang="en-US" sz="2500" b="0" i="0" u="none" strike="noStrike" dirty="0">
                <a:effectLst/>
                <a:hlinkClick r:id="rId2"/>
              </a:rPr>
              <a:t>Semantic Scholar</a:t>
            </a:r>
            <a:endParaRPr lang="en-US" sz="2500" dirty="0">
              <a:solidFill>
                <a:srgbClr val="FF0000"/>
              </a:solidFill>
              <a:latin typeface="Times New Roman" panose="02020603050405020304" charset="0"/>
              <a:cs typeface="Times New Roman" panose="02020603050405020304" charset="0"/>
            </a:endParaRPr>
          </a:p>
          <a:p>
            <a:pPr algn="l"/>
            <a:r>
              <a:rPr lang="en-US" b="1" dirty="0">
                <a:solidFill>
                  <a:schemeClr val="tx1"/>
                </a:solidFill>
                <a:latin typeface="Times New Roman" panose="02020603050405020304" charset="0"/>
                <a:cs typeface="Times New Roman" panose="02020603050405020304" charset="0"/>
              </a:rPr>
              <a:t>Methodology used:</a:t>
            </a:r>
            <a:r>
              <a:rPr lang="en-US" sz="2500" dirty="0">
                <a:solidFill>
                  <a:schemeClr val="tx1"/>
                </a:solidFill>
                <a:latin typeface="Times New Roman" panose="02020603050405020304" charset="0"/>
                <a:cs typeface="Times New Roman" panose="02020603050405020304" charset="0"/>
              </a:rPr>
              <a:t>AutoML framework with various tools like automated feature engineering</a:t>
            </a:r>
          </a:p>
          <a:p>
            <a:r>
              <a:rPr lang="en-US" b="1" dirty="0">
                <a:solidFill>
                  <a:schemeClr val="tx1"/>
                </a:solidFill>
                <a:latin typeface="Times New Roman" panose="02020603050405020304" charset="0"/>
                <a:cs typeface="Times New Roman" panose="02020603050405020304" charset="0"/>
              </a:rPr>
              <a:t>Outcomes:</a:t>
            </a:r>
            <a:r>
              <a:rPr lang="en-US" sz="2500" dirty="0">
                <a:solidFill>
                  <a:schemeClr val="tx1"/>
                </a:solidFill>
                <a:latin typeface="Times New Roman" panose="02020603050405020304" charset="0"/>
                <a:cs typeface="Times New Roman" panose="02020603050405020304" charset="0"/>
              </a:rPr>
              <a:t>Eases creation and maintenance of MLmodels</a:t>
            </a:r>
            <a:endParaRPr lang="en-US" sz="2500" dirty="0">
              <a:solidFill>
                <a:srgbClr val="FF0000"/>
              </a:solidFill>
              <a:latin typeface="Times New Roman" panose="02020603050405020304" charset="0"/>
              <a:cs typeface="Times New Roman" panose="02020603050405020304" charset="0"/>
            </a:endParaRPr>
          </a:p>
          <a:p>
            <a:r>
              <a:rPr lang="en-US" b="1" dirty="0">
                <a:solidFill>
                  <a:schemeClr val="tx1"/>
                </a:solidFill>
                <a:latin typeface="Times New Roman" panose="02020603050405020304" charset="0"/>
                <a:cs typeface="Times New Roman" panose="02020603050405020304" charset="0"/>
              </a:rPr>
              <a:t>Point taken into consideration for your methodology:</a:t>
            </a:r>
          </a:p>
          <a:p>
            <a:r>
              <a:rPr lang="en-US" sz="2500" dirty="0">
                <a:solidFill>
                  <a:schemeClr val="tx1"/>
                </a:solidFill>
                <a:latin typeface="Times New Roman" panose="02020603050405020304" charset="0"/>
                <a:cs typeface="Times New Roman" panose="02020603050405020304" charset="0"/>
              </a:rPr>
              <a:t>Could focus on enhancing crossdomain adaptability, improving data security, and integrating real-time adaptation algorithms for dynamic market responsiveness.</a:t>
            </a:r>
          </a:p>
          <a:p>
            <a:endParaRPr lang="en-US" sz="3275" dirty="0">
              <a:solidFill>
                <a:schemeClr val="tx1"/>
              </a:solidFill>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sz="4000" b="1" u="sng" dirty="0">
                <a:latin typeface="Algerian" panose="04020705040A02060702" charset="0"/>
                <a:cs typeface="Algerian" panose="04020705040A02060702" charset="0"/>
              </a:rPr>
              <a:t>PROPOSED METHODOLOGY</a:t>
            </a:r>
            <a:br>
              <a:rPr lang="en-US" altLang="en-IN" sz="4000" b="1" u="sng" dirty="0">
                <a:latin typeface="Algerian" panose="04020705040A02060702" charset="0"/>
                <a:cs typeface="Algerian" panose="04020705040A02060702" charset="0"/>
              </a:rPr>
            </a:br>
            <a:endParaRPr lang="en-US" altLang="en-IN" sz="4000" b="1" u="sng" dirty="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lstStyle/>
          <a:p>
            <a:pPr marL="0" indent="0" algn="ctr">
              <a:buNone/>
            </a:pPr>
            <a:r>
              <a:rPr lang="en-US" altLang="en-IN" b="1" dirty="0">
                <a:latin typeface="Algerian" panose="04020705040A02060702" charset="0"/>
                <a:cs typeface="Algerian" panose="04020705040A02060702" charset="0"/>
              </a:rPr>
              <a:t>ARCHITECTURE DIAGRAM</a:t>
            </a:r>
          </a:p>
          <a:p>
            <a:pPr marL="0" indent="0" algn="ctr">
              <a:buNone/>
            </a:pPr>
            <a:endParaRPr lang="en-US" altLang="en-IN" b="1" dirty="0">
              <a:latin typeface="Algerian" panose="04020705040A02060702" charset="0"/>
              <a:cs typeface="Algerian" panose="04020705040A02060702" charset="0"/>
            </a:endParaRPr>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7</a:t>
            </a:fld>
            <a:endParaRPr lang="en-IN"/>
          </a:p>
        </p:txBody>
      </p:sp>
      <p:pic>
        <p:nvPicPr>
          <p:cNvPr id="7" name="Picture 6">
            <a:extLst>
              <a:ext uri="{FF2B5EF4-FFF2-40B4-BE49-F238E27FC236}">
                <a16:creationId xmlns:a16="http://schemas.microsoft.com/office/drawing/2014/main" id="{4C0D75C0-D9BF-367F-D6A3-3D2F1A1CF29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106" y="1368230"/>
            <a:ext cx="6336704" cy="512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charset="0"/>
                <a:cs typeface="Algerian" panose="04020705040A02060702" charset="0"/>
              </a:rPr>
              <a:t>Exploratory Data Analysis</a:t>
            </a:r>
            <a:r>
              <a:rPr lang="en-US" dirty="0"/>
              <a:t> </a:t>
            </a:r>
            <a:endParaRPr lang="en-IN" dirty="0"/>
          </a:p>
        </p:txBody>
      </p:sp>
      <p:sp>
        <p:nvSpPr>
          <p:cNvPr id="4" name="Footer Placeholder 3"/>
          <p:cNvSpPr>
            <a:spLocks noGrp="1"/>
          </p:cNvSpPr>
          <p:nvPr>
            <p:ph type="ftr" sz="quarter" idx="11"/>
          </p:nvPr>
        </p:nvSpPr>
        <p:spPr/>
        <p:txBody>
          <a:bodyPr/>
          <a:lstStyle/>
          <a:p>
            <a:r>
              <a:rPr lang="en-IN"/>
              <a:t>CS6501 Project 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8</a:t>
            </a:fld>
            <a:endParaRPr lang="en-IN"/>
          </a:p>
        </p:txBody>
      </p:sp>
      <p:pic>
        <p:nvPicPr>
          <p:cNvPr id="11" name="Content Placeholder 10">
            <a:extLst>
              <a:ext uri="{FF2B5EF4-FFF2-40B4-BE49-F238E27FC236}">
                <a16:creationId xmlns:a16="http://schemas.microsoft.com/office/drawing/2014/main" id="{416ECE31-57FE-CAB7-0BCE-8330B3095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259" y="1563282"/>
            <a:ext cx="9175376" cy="2587377"/>
          </a:xfrm>
        </p:spPr>
      </p:pic>
      <p:pic>
        <p:nvPicPr>
          <p:cNvPr id="13" name="Picture 12">
            <a:extLst>
              <a:ext uri="{FF2B5EF4-FFF2-40B4-BE49-F238E27FC236}">
                <a16:creationId xmlns:a16="http://schemas.microsoft.com/office/drawing/2014/main" id="{9395B17F-5093-8247-AB83-816EDF4B6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59" y="4384796"/>
            <a:ext cx="9175376" cy="22221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32E337-66E3-4843-B5B8-0A190955A95B}"/>
              </a:ext>
            </a:extLst>
          </p:cNvPr>
          <p:cNvSpPr>
            <a:spLocks noGrp="1"/>
          </p:cNvSpPr>
          <p:nvPr>
            <p:ph type="ftr" sz="quarter" idx="11"/>
          </p:nvPr>
        </p:nvSpPr>
        <p:spPr/>
        <p:txBody>
          <a:bodyPr/>
          <a:lstStyle/>
          <a:p>
            <a:r>
              <a:rPr lang="en-IN"/>
              <a:t>CS6501 Project I PGP, ICER, VIT Bangalore</a:t>
            </a:r>
          </a:p>
        </p:txBody>
      </p:sp>
      <p:sp>
        <p:nvSpPr>
          <p:cNvPr id="3" name="Slide Number Placeholder 2">
            <a:extLst>
              <a:ext uri="{FF2B5EF4-FFF2-40B4-BE49-F238E27FC236}">
                <a16:creationId xmlns:a16="http://schemas.microsoft.com/office/drawing/2014/main" id="{263EA632-0BA4-9F59-BD8B-C28E9EC6537C}"/>
              </a:ext>
            </a:extLst>
          </p:cNvPr>
          <p:cNvSpPr>
            <a:spLocks noGrp="1"/>
          </p:cNvSpPr>
          <p:nvPr>
            <p:ph type="sldNum" sz="quarter" idx="12"/>
          </p:nvPr>
        </p:nvSpPr>
        <p:spPr/>
        <p:txBody>
          <a:bodyPr/>
          <a:lstStyle/>
          <a:p>
            <a:fld id="{90EDC104-672A-4227-99C4-0E2CC007FDBA}" type="slidenum">
              <a:rPr lang="en-IN" smtClean="0"/>
              <a:t>9</a:t>
            </a:fld>
            <a:endParaRPr lang="en-IN"/>
          </a:p>
        </p:txBody>
      </p:sp>
      <p:pic>
        <p:nvPicPr>
          <p:cNvPr id="5" name="Picture 4">
            <a:extLst>
              <a:ext uri="{FF2B5EF4-FFF2-40B4-BE49-F238E27FC236}">
                <a16:creationId xmlns:a16="http://schemas.microsoft.com/office/drawing/2014/main" id="{5420A04A-473D-E6B0-3815-B9DB1FE7C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23" y="136526"/>
            <a:ext cx="7155800" cy="2517028"/>
          </a:xfrm>
          <a:prstGeom prst="rect">
            <a:avLst/>
          </a:prstGeom>
        </p:spPr>
      </p:pic>
      <p:pic>
        <p:nvPicPr>
          <p:cNvPr id="7" name="Picture 6">
            <a:extLst>
              <a:ext uri="{FF2B5EF4-FFF2-40B4-BE49-F238E27FC236}">
                <a16:creationId xmlns:a16="http://schemas.microsoft.com/office/drawing/2014/main" id="{C1475C11-1648-6778-F01C-1C8AF806C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23" y="2922493"/>
            <a:ext cx="9914479" cy="3798981"/>
          </a:xfrm>
          <a:prstGeom prst="rect">
            <a:avLst/>
          </a:prstGeom>
        </p:spPr>
      </p:pic>
    </p:spTree>
    <p:extLst>
      <p:ext uri="{BB962C8B-B14F-4D97-AF65-F5344CB8AC3E}">
        <p14:creationId xmlns:p14="http://schemas.microsoft.com/office/powerpoint/2010/main" val="3256526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1558</Words>
  <Application>Microsoft Office PowerPoint</Application>
  <PresentationFormat>Widescreen</PresentationFormat>
  <Paragraphs>124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Algerian</vt:lpstr>
      <vt:lpstr>Arial</vt:lpstr>
      <vt:lpstr>Arial Narrow</vt:lpstr>
      <vt:lpstr>Calibri</vt:lpstr>
      <vt:lpstr>Calibri Light</vt:lpstr>
      <vt:lpstr>Courier New</vt:lpstr>
      <vt:lpstr>Söhne</vt:lpstr>
      <vt:lpstr>Times New Roman</vt:lpstr>
      <vt:lpstr>Wingdings</vt:lpstr>
      <vt:lpstr>Office Theme</vt:lpstr>
      <vt:lpstr>Walmart Transaction Fraud      Detection System Domain: Marketing &amp; Business  </vt:lpstr>
      <vt:lpstr>PROBLEM STATEMENT </vt:lpstr>
      <vt:lpstr>OBJECTIVES</vt:lpstr>
      <vt:lpstr>DATASET</vt:lpstr>
      <vt:lpstr>SCREENSHOT OF DATASET </vt:lpstr>
      <vt:lpstr>Review of Related Literature</vt:lpstr>
      <vt:lpstr>PROPOSED METHODOLOGY </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 OF RESEARCH FOCUS </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dc:title>
  <dc:creator>Angay</dc:creator>
  <cp:lastModifiedBy>Dhinesh S P</cp:lastModifiedBy>
  <cp:revision>15</cp:revision>
  <dcterms:created xsi:type="dcterms:W3CDTF">2023-11-15T14:09:00Z</dcterms:created>
  <dcterms:modified xsi:type="dcterms:W3CDTF">2023-11-28T06:35:06Z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398E86A6036D46A79D44CDFC75066FAE_13</vt:lpwstr>
  </property>
  <property fmtid="{D5CDD505-2E9C-101B-9397-08002B2CF9AE}" pid="3" name="KSOProductBuildVer">
    <vt:lpwstr>1033-12.2.0.13306</vt:lpwstr>
  </property>
</Properties>
</file>