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sorterViewPr>
    <p:cViewPr>
      <p:scale>
        <a:sx n="100" d="100"/>
        <a:sy n="100" d="100"/>
      </p:scale>
      <p:origin x="0" y="-10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9358BF-5E3A-4811-B791-3537E5F14C31}" type="datetimeFigureOut">
              <a:rPr lang="en-IN" smtClean="0"/>
              <a:t>19-11-2023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A1CF65-329B-4FC0-BD81-F7BF02420C6C}" type="slidenum">
              <a:rPr lang="en-IN" smtClean="0"/>
              <a:t>‹#›</a:t>
            </a:fld>
            <a:endParaRPr lang="en-IN"/>
          </a:p>
        </p:txBody>
      </p:sp>
    </p:spTree>
    <p:extLst>
      <p:ext uri="{BB962C8B-B14F-4D97-AF65-F5344CB8AC3E}">
        <p14:creationId xmlns:p14="http://schemas.microsoft.com/office/powerpoint/2010/main" val="5035275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974EFEE0-0CD7-45A5-A730-5EC8BDE0D8D9}" type="datetime1">
              <a:rPr lang="en-IN" smtClean="0"/>
              <a:t>19-11-2023</a:t>
            </a:fld>
            <a:endParaRPr lang="en-IN"/>
          </a:p>
        </p:txBody>
      </p:sp>
      <p:sp>
        <p:nvSpPr>
          <p:cNvPr id="5" name="Footer Placeholder 4"/>
          <p:cNvSpPr>
            <a:spLocks noGrp="1"/>
          </p:cNvSpPr>
          <p:nvPr>
            <p:ph type="ftr" sz="quarter" idx="11"/>
          </p:nvPr>
        </p:nvSpPr>
        <p:spPr/>
        <p:txBody>
          <a:bodyPr/>
          <a:lstStyle/>
          <a:p>
            <a:r>
              <a:rPr lang="en-IN"/>
              <a:t>CS6501 Project I PGP, ICER, VIT Bangalore</a:t>
            </a:r>
          </a:p>
        </p:txBody>
      </p:sp>
      <p:sp>
        <p:nvSpPr>
          <p:cNvPr id="6" name="Slide Number Placeholder 5"/>
          <p:cNvSpPr>
            <a:spLocks noGrp="1"/>
          </p:cNvSpPr>
          <p:nvPr>
            <p:ph type="sldNum" sz="quarter" idx="12"/>
          </p:nvPr>
        </p:nvSpPr>
        <p:spPr/>
        <p:txBody>
          <a:bodyPr/>
          <a:lstStyle/>
          <a:p>
            <a:fld id="{90EDC104-672A-4227-99C4-0E2CC007FDBA}" type="slidenum">
              <a:rPr lang="en-IN" smtClean="0"/>
              <a:t>‹#›</a:t>
            </a:fld>
            <a:endParaRPr lang="en-IN"/>
          </a:p>
        </p:txBody>
      </p:sp>
    </p:spTree>
    <p:extLst>
      <p:ext uri="{BB962C8B-B14F-4D97-AF65-F5344CB8AC3E}">
        <p14:creationId xmlns:p14="http://schemas.microsoft.com/office/powerpoint/2010/main" val="3872579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14653BA-939B-4E91-B3F4-265E71AFADD6}" type="datetime1">
              <a:rPr lang="en-IN" smtClean="0"/>
              <a:t>19-11-2023</a:t>
            </a:fld>
            <a:endParaRPr lang="en-IN"/>
          </a:p>
        </p:txBody>
      </p:sp>
      <p:sp>
        <p:nvSpPr>
          <p:cNvPr id="5" name="Footer Placeholder 4"/>
          <p:cNvSpPr>
            <a:spLocks noGrp="1"/>
          </p:cNvSpPr>
          <p:nvPr>
            <p:ph type="ftr" sz="quarter" idx="11"/>
          </p:nvPr>
        </p:nvSpPr>
        <p:spPr/>
        <p:txBody>
          <a:bodyPr/>
          <a:lstStyle/>
          <a:p>
            <a:r>
              <a:rPr lang="en-IN"/>
              <a:t>CS6501 Project I PGP, ICER, VIT Bangalore</a:t>
            </a:r>
          </a:p>
        </p:txBody>
      </p:sp>
      <p:sp>
        <p:nvSpPr>
          <p:cNvPr id="6" name="Slide Number Placeholder 5"/>
          <p:cNvSpPr>
            <a:spLocks noGrp="1"/>
          </p:cNvSpPr>
          <p:nvPr>
            <p:ph type="sldNum" sz="quarter" idx="12"/>
          </p:nvPr>
        </p:nvSpPr>
        <p:spPr/>
        <p:txBody>
          <a:bodyPr/>
          <a:lstStyle/>
          <a:p>
            <a:fld id="{90EDC104-672A-4227-99C4-0E2CC007FDBA}" type="slidenum">
              <a:rPr lang="en-IN" smtClean="0"/>
              <a:t>‹#›</a:t>
            </a:fld>
            <a:endParaRPr lang="en-IN"/>
          </a:p>
        </p:txBody>
      </p:sp>
    </p:spTree>
    <p:extLst>
      <p:ext uri="{BB962C8B-B14F-4D97-AF65-F5344CB8AC3E}">
        <p14:creationId xmlns:p14="http://schemas.microsoft.com/office/powerpoint/2010/main" val="3327652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ACCF933-5EA4-4E01-9CD8-F0B091D3891D}" type="datetime1">
              <a:rPr lang="en-IN" smtClean="0"/>
              <a:t>19-11-2023</a:t>
            </a:fld>
            <a:endParaRPr lang="en-IN"/>
          </a:p>
        </p:txBody>
      </p:sp>
      <p:sp>
        <p:nvSpPr>
          <p:cNvPr id="5" name="Footer Placeholder 4"/>
          <p:cNvSpPr>
            <a:spLocks noGrp="1"/>
          </p:cNvSpPr>
          <p:nvPr>
            <p:ph type="ftr" sz="quarter" idx="11"/>
          </p:nvPr>
        </p:nvSpPr>
        <p:spPr/>
        <p:txBody>
          <a:bodyPr/>
          <a:lstStyle/>
          <a:p>
            <a:r>
              <a:rPr lang="en-IN"/>
              <a:t>CS6501 Project I PGP, ICER, VIT Bangalore</a:t>
            </a:r>
          </a:p>
        </p:txBody>
      </p:sp>
      <p:sp>
        <p:nvSpPr>
          <p:cNvPr id="6" name="Slide Number Placeholder 5"/>
          <p:cNvSpPr>
            <a:spLocks noGrp="1"/>
          </p:cNvSpPr>
          <p:nvPr>
            <p:ph type="sldNum" sz="quarter" idx="12"/>
          </p:nvPr>
        </p:nvSpPr>
        <p:spPr/>
        <p:txBody>
          <a:bodyPr/>
          <a:lstStyle/>
          <a:p>
            <a:fld id="{90EDC104-672A-4227-99C4-0E2CC007FDBA}" type="slidenum">
              <a:rPr lang="en-IN" smtClean="0"/>
              <a:t>‹#›</a:t>
            </a:fld>
            <a:endParaRPr lang="en-IN"/>
          </a:p>
        </p:txBody>
      </p:sp>
    </p:spTree>
    <p:extLst>
      <p:ext uri="{BB962C8B-B14F-4D97-AF65-F5344CB8AC3E}">
        <p14:creationId xmlns:p14="http://schemas.microsoft.com/office/powerpoint/2010/main" val="2394640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FB7DE58-FC96-420A-ACEA-15241A896A4C}" type="datetime1">
              <a:rPr lang="en-IN" smtClean="0"/>
              <a:t>19-11-2023</a:t>
            </a:fld>
            <a:endParaRPr lang="en-IN"/>
          </a:p>
        </p:txBody>
      </p:sp>
      <p:sp>
        <p:nvSpPr>
          <p:cNvPr id="5" name="Footer Placeholder 4"/>
          <p:cNvSpPr>
            <a:spLocks noGrp="1"/>
          </p:cNvSpPr>
          <p:nvPr>
            <p:ph type="ftr" sz="quarter" idx="11"/>
          </p:nvPr>
        </p:nvSpPr>
        <p:spPr/>
        <p:txBody>
          <a:bodyPr/>
          <a:lstStyle/>
          <a:p>
            <a:r>
              <a:rPr lang="en-IN"/>
              <a:t>CS6501 Project I PGP, ICER, VIT Bangalore</a:t>
            </a:r>
          </a:p>
        </p:txBody>
      </p:sp>
      <p:sp>
        <p:nvSpPr>
          <p:cNvPr id="6" name="Slide Number Placeholder 5"/>
          <p:cNvSpPr>
            <a:spLocks noGrp="1"/>
          </p:cNvSpPr>
          <p:nvPr>
            <p:ph type="sldNum" sz="quarter" idx="12"/>
          </p:nvPr>
        </p:nvSpPr>
        <p:spPr/>
        <p:txBody>
          <a:bodyPr/>
          <a:lstStyle/>
          <a:p>
            <a:fld id="{90EDC104-672A-4227-99C4-0E2CC007FDBA}" type="slidenum">
              <a:rPr lang="en-IN" smtClean="0"/>
              <a:t>‹#›</a:t>
            </a:fld>
            <a:endParaRPr lang="en-IN"/>
          </a:p>
        </p:txBody>
      </p:sp>
    </p:spTree>
    <p:extLst>
      <p:ext uri="{BB962C8B-B14F-4D97-AF65-F5344CB8AC3E}">
        <p14:creationId xmlns:p14="http://schemas.microsoft.com/office/powerpoint/2010/main" val="3941452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2649E9C-B3B6-46FE-A568-B9D577388D42}" type="datetime1">
              <a:rPr lang="en-IN" smtClean="0"/>
              <a:t>19-11-2023</a:t>
            </a:fld>
            <a:endParaRPr lang="en-IN"/>
          </a:p>
        </p:txBody>
      </p:sp>
      <p:sp>
        <p:nvSpPr>
          <p:cNvPr id="5" name="Footer Placeholder 4"/>
          <p:cNvSpPr>
            <a:spLocks noGrp="1"/>
          </p:cNvSpPr>
          <p:nvPr>
            <p:ph type="ftr" sz="quarter" idx="11"/>
          </p:nvPr>
        </p:nvSpPr>
        <p:spPr/>
        <p:txBody>
          <a:bodyPr/>
          <a:lstStyle/>
          <a:p>
            <a:r>
              <a:rPr lang="en-IN"/>
              <a:t>CS6501 Project I PGP, ICER, VIT Bangalore</a:t>
            </a:r>
          </a:p>
        </p:txBody>
      </p:sp>
      <p:sp>
        <p:nvSpPr>
          <p:cNvPr id="6" name="Slide Number Placeholder 5"/>
          <p:cNvSpPr>
            <a:spLocks noGrp="1"/>
          </p:cNvSpPr>
          <p:nvPr>
            <p:ph type="sldNum" sz="quarter" idx="12"/>
          </p:nvPr>
        </p:nvSpPr>
        <p:spPr/>
        <p:txBody>
          <a:bodyPr/>
          <a:lstStyle/>
          <a:p>
            <a:fld id="{90EDC104-672A-4227-99C4-0E2CC007FDBA}" type="slidenum">
              <a:rPr lang="en-IN" smtClean="0"/>
              <a:t>‹#›</a:t>
            </a:fld>
            <a:endParaRPr lang="en-IN"/>
          </a:p>
        </p:txBody>
      </p:sp>
    </p:spTree>
    <p:extLst>
      <p:ext uri="{BB962C8B-B14F-4D97-AF65-F5344CB8AC3E}">
        <p14:creationId xmlns:p14="http://schemas.microsoft.com/office/powerpoint/2010/main" val="3751758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323CA508-102F-45DB-994A-FCDA0CAE14C8}" type="datetime1">
              <a:rPr lang="en-IN" smtClean="0"/>
              <a:t>19-11-2023</a:t>
            </a:fld>
            <a:endParaRPr lang="en-IN"/>
          </a:p>
        </p:txBody>
      </p:sp>
      <p:sp>
        <p:nvSpPr>
          <p:cNvPr id="6" name="Footer Placeholder 5"/>
          <p:cNvSpPr>
            <a:spLocks noGrp="1"/>
          </p:cNvSpPr>
          <p:nvPr>
            <p:ph type="ftr" sz="quarter" idx="11"/>
          </p:nvPr>
        </p:nvSpPr>
        <p:spPr/>
        <p:txBody>
          <a:bodyPr/>
          <a:lstStyle/>
          <a:p>
            <a:r>
              <a:rPr lang="en-IN"/>
              <a:t>CS6501 Project I PGP, ICER, VIT Bangalore</a:t>
            </a:r>
          </a:p>
        </p:txBody>
      </p:sp>
      <p:sp>
        <p:nvSpPr>
          <p:cNvPr id="7" name="Slide Number Placeholder 6"/>
          <p:cNvSpPr>
            <a:spLocks noGrp="1"/>
          </p:cNvSpPr>
          <p:nvPr>
            <p:ph type="sldNum" sz="quarter" idx="12"/>
          </p:nvPr>
        </p:nvSpPr>
        <p:spPr/>
        <p:txBody>
          <a:bodyPr/>
          <a:lstStyle/>
          <a:p>
            <a:fld id="{90EDC104-672A-4227-99C4-0E2CC007FDBA}" type="slidenum">
              <a:rPr lang="en-IN" smtClean="0"/>
              <a:t>‹#›</a:t>
            </a:fld>
            <a:endParaRPr lang="en-IN"/>
          </a:p>
        </p:txBody>
      </p:sp>
    </p:spTree>
    <p:extLst>
      <p:ext uri="{BB962C8B-B14F-4D97-AF65-F5344CB8AC3E}">
        <p14:creationId xmlns:p14="http://schemas.microsoft.com/office/powerpoint/2010/main" val="2536824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F2CC774E-B8A2-4F5C-B5FA-D785A0C05A2E}" type="datetime1">
              <a:rPr lang="en-IN" smtClean="0"/>
              <a:t>19-11-2023</a:t>
            </a:fld>
            <a:endParaRPr lang="en-IN"/>
          </a:p>
        </p:txBody>
      </p:sp>
      <p:sp>
        <p:nvSpPr>
          <p:cNvPr id="8" name="Footer Placeholder 7"/>
          <p:cNvSpPr>
            <a:spLocks noGrp="1"/>
          </p:cNvSpPr>
          <p:nvPr>
            <p:ph type="ftr" sz="quarter" idx="11"/>
          </p:nvPr>
        </p:nvSpPr>
        <p:spPr/>
        <p:txBody>
          <a:bodyPr/>
          <a:lstStyle/>
          <a:p>
            <a:r>
              <a:rPr lang="en-IN"/>
              <a:t>CS6501 Project I PGP, ICER, VIT Bangalore</a:t>
            </a:r>
          </a:p>
        </p:txBody>
      </p:sp>
      <p:sp>
        <p:nvSpPr>
          <p:cNvPr id="9" name="Slide Number Placeholder 8"/>
          <p:cNvSpPr>
            <a:spLocks noGrp="1"/>
          </p:cNvSpPr>
          <p:nvPr>
            <p:ph type="sldNum" sz="quarter" idx="12"/>
          </p:nvPr>
        </p:nvSpPr>
        <p:spPr/>
        <p:txBody>
          <a:bodyPr/>
          <a:lstStyle/>
          <a:p>
            <a:fld id="{90EDC104-672A-4227-99C4-0E2CC007FDBA}" type="slidenum">
              <a:rPr lang="en-IN" smtClean="0"/>
              <a:t>‹#›</a:t>
            </a:fld>
            <a:endParaRPr lang="en-IN"/>
          </a:p>
        </p:txBody>
      </p:sp>
    </p:spTree>
    <p:extLst>
      <p:ext uri="{BB962C8B-B14F-4D97-AF65-F5344CB8AC3E}">
        <p14:creationId xmlns:p14="http://schemas.microsoft.com/office/powerpoint/2010/main" val="3855596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09F70BE-0155-47E7-8509-A88648CCEC82}" type="datetime1">
              <a:rPr lang="en-IN" smtClean="0"/>
              <a:t>19-11-2023</a:t>
            </a:fld>
            <a:endParaRPr lang="en-IN"/>
          </a:p>
        </p:txBody>
      </p:sp>
      <p:sp>
        <p:nvSpPr>
          <p:cNvPr id="4" name="Footer Placeholder 3"/>
          <p:cNvSpPr>
            <a:spLocks noGrp="1"/>
          </p:cNvSpPr>
          <p:nvPr>
            <p:ph type="ftr" sz="quarter" idx="11"/>
          </p:nvPr>
        </p:nvSpPr>
        <p:spPr/>
        <p:txBody>
          <a:bodyPr/>
          <a:lstStyle/>
          <a:p>
            <a:r>
              <a:rPr lang="en-IN"/>
              <a:t>CS6501 Project I PGP, ICER, VIT Bangalore</a:t>
            </a:r>
          </a:p>
        </p:txBody>
      </p:sp>
      <p:sp>
        <p:nvSpPr>
          <p:cNvPr id="5" name="Slide Number Placeholder 4"/>
          <p:cNvSpPr>
            <a:spLocks noGrp="1"/>
          </p:cNvSpPr>
          <p:nvPr>
            <p:ph type="sldNum" sz="quarter" idx="12"/>
          </p:nvPr>
        </p:nvSpPr>
        <p:spPr/>
        <p:txBody>
          <a:bodyPr/>
          <a:lstStyle/>
          <a:p>
            <a:fld id="{90EDC104-672A-4227-99C4-0E2CC007FDBA}" type="slidenum">
              <a:rPr lang="en-IN" smtClean="0"/>
              <a:t>‹#›</a:t>
            </a:fld>
            <a:endParaRPr lang="en-IN"/>
          </a:p>
        </p:txBody>
      </p:sp>
    </p:spTree>
    <p:extLst>
      <p:ext uri="{BB962C8B-B14F-4D97-AF65-F5344CB8AC3E}">
        <p14:creationId xmlns:p14="http://schemas.microsoft.com/office/powerpoint/2010/main" val="2595639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D7DE71-85FA-4296-BD22-FA3717DCA8E2}" type="datetime1">
              <a:rPr lang="en-IN" smtClean="0"/>
              <a:t>19-11-2023</a:t>
            </a:fld>
            <a:endParaRPr lang="en-IN"/>
          </a:p>
        </p:txBody>
      </p:sp>
      <p:sp>
        <p:nvSpPr>
          <p:cNvPr id="3" name="Footer Placeholder 2"/>
          <p:cNvSpPr>
            <a:spLocks noGrp="1"/>
          </p:cNvSpPr>
          <p:nvPr>
            <p:ph type="ftr" sz="quarter" idx="11"/>
          </p:nvPr>
        </p:nvSpPr>
        <p:spPr/>
        <p:txBody>
          <a:bodyPr/>
          <a:lstStyle/>
          <a:p>
            <a:r>
              <a:rPr lang="en-IN"/>
              <a:t>CS6501 Project I PGP, ICER, VIT Bangalore</a:t>
            </a:r>
          </a:p>
        </p:txBody>
      </p:sp>
      <p:sp>
        <p:nvSpPr>
          <p:cNvPr id="4" name="Slide Number Placeholder 3"/>
          <p:cNvSpPr>
            <a:spLocks noGrp="1"/>
          </p:cNvSpPr>
          <p:nvPr>
            <p:ph type="sldNum" sz="quarter" idx="12"/>
          </p:nvPr>
        </p:nvSpPr>
        <p:spPr/>
        <p:txBody>
          <a:bodyPr/>
          <a:lstStyle/>
          <a:p>
            <a:fld id="{90EDC104-672A-4227-99C4-0E2CC007FDBA}" type="slidenum">
              <a:rPr lang="en-IN" smtClean="0"/>
              <a:t>‹#›</a:t>
            </a:fld>
            <a:endParaRPr lang="en-IN"/>
          </a:p>
        </p:txBody>
      </p:sp>
    </p:spTree>
    <p:extLst>
      <p:ext uri="{BB962C8B-B14F-4D97-AF65-F5344CB8AC3E}">
        <p14:creationId xmlns:p14="http://schemas.microsoft.com/office/powerpoint/2010/main" val="3212021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C2EEF0E-D1E3-413E-934B-8549D7D1A21A}" type="datetime1">
              <a:rPr lang="en-IN" smtClean="0"/>
              <a:t>19-11-2023</a:t>
            </a:fld>
            <a:endParaRPr lang="en-IN"/>
          </a:p>
        </p:txBody>
      </p:sp>
      <p:sp>
        <p:nvSpPr>
          <p:cNvPr id="6" name="Footer Placeholder 5"/>
          <p:cNvSpPr>
            <a:spLocks noGrp="1"/>
          </p:cNvSpPr>
          <p:nvPr>
            <p:ph type="ftr" sz="quarter" idx="11"/>
          </p:nvPr>
        </p:nvSpPr>
        <p:spPr/>
        <p:txBody>
          <a:bodyPr/>
          <a:lstStyle/>
          <a:p>
            <a:r>
              <a:rPr lang="en-IN"/>
              <a:t>CS6501 Project I PGP, ICER, VIT Bangalore</a:t>
            </a:r>
          </a:p>
        </p:txBody>
      </p:sp>
      <p:sp>
        <p:nvSpPr>
          <p:cNvPr id="7" name="Slide Number Placeholder 6"/>
          <p:cNvSpPr>
            <a:spLocks noGrp="1"/>
          </p:cNvSpPr>
          <p:nvPr>
            <p:ph type="sldNum" sz="quarter" idx="12"/>
          </p:nvPr>
        </p:nvSpPr>
        <p:spPr/>
        <p:txBody>
          <a:bodyPr/>
          <a:lstStyle/>
          <a:p>
            <a:fld id="{90EDC104-672A-4227-99C4-0E2CC007FDBA}" type="slidenum">
              <a:rPr lang="en-IN" smtClean="0"/>
              <a:t>‹#›</a:t>
            </a:fld>
            <a:endParaRPr lang="en-IN"/>
          </a:p>
        </p:txBody>
      </p:sp>
    </p:spTree>
    <p:extLst>
      <p:ext uri="{BB962C8B-B14F-4D97-AF65-F5344CB8AC3E}">
        <p14:creationId xmlns:p14="http://schemas.microsoft.com/office/powerpoint/2010/main" val="3531410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E472768-1913-4B51-9959-F62F8ED684BE}" type="datetime1">
              <a:rPr lang="en-IN" smtClean="0"/>
              <a:t>19-11-2023</a:t>
            </a:fld>
            <a:endParaRPr lang="en-IN"/>
          </a:p>
        </p:txBody>
      </p:sp>
      <p:sp>
        <p:nvSpPr>
          <p:cNvPr id="6" name="Footer Placeholder 5"/>
          <p:cNvSpPr>
            <a:spLocks noGrp="1"/>
          </p:cNvSpPr>
          <p:nvPr>
            <p:ph type="ftr" sz="quarter" idx="11"/>
          </p:nvPr>
        </p:nvSpPr>
        <p:spPr/>
        <p:txBody>
          <a:bodyPr/>
          <a:lstStyle/>
          <a:p>
            <a:r>
              <a:rPr lang="en-IN"/>
              <a:t>CS6501 Project I PGP, ICER, VIT Bangalore</a:t>
            </a:r>
          </a:p>
        </p:txBody>
      </p:sp>
      <p:sp>
        <p:nvSpPr>
          <p:cNvPr id="7" name="Slide Number Placeholder 6"/>
          <p:cNvSpPr>
            <a:spLocks noGrp="1"/>
          </p:cNvSpPr>
          <p:nvPr>
            <p:ph type="sldNum" sz="quarter" idx="12"/>
          </p:nvPr>
        </p:nvSpPr>
        <p:spPr/>
        <p:txBody>
          <a:bodyPr/>
          <a:lstStyle/>
          <a:p>
            <a:fld id="{90EDC104-672A-4227-99C4-0E2CC007FDBA}" type="slidenum">
              <a:rPr lang="en-IN" smtClean="0"/>
              <a:t>‹#›</a:t>
            </a:fld>
            <a:endParaRPr lang="en-IN"/>
          </a:p>
        </p:txBody>
      </p:sp>
    </p:spTree>
    <p:extLst>
      <p:ext uri="{BB962C8B-B14F-4D97-AF65-F5344CB8AC3E}">
        <p14:creationId xmlns:p14="http://schemas.microsoft.com/office/powerpoint/2010/main" val="3158196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4838B7-DBF2-4351-ADC6-B01D4416F11D}" type="datetime1">
              <a:rPr lang="en-IN" smtClean="0"/>
              <a:t>19-11-2023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CS6501 Project I PGP, ICER, VIT Bangalore</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EDC104-672A-4227-99C4-0E2CC007FDBA}" type="slidenum">
              <a:rPr lang="en-IN" smtClean="0"/>
              <a:t>‹#›</a:t>
            </a:fld>
            <a:endParaRPr lang="en-IN"/>
          </a:p>
        </p:txBody>
      </p:sp>
    </p:spTree>
    <p:extLst>
      <p:ext uri="{BB962C8B-B14F-4D97-AF65-F5344CB8AC3E}">
        <p14:creationId xmlns:p14="http://schemas.microsoft.com/office/powerpoint/2010/main" val="37163178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kaggle.com/datasets/aslanahmedov/walmart-sales-forecas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ieeexplore.ieee.org/document/10011477" TargetMode="External"/><Relationship Id="rId2" Type="http://schemas.openxmlformats.org/officeDocument/2006/relationships/hyperlink" Target="https://chat.openai.com/c/www.semanticscholar.org" TargetMode="External"/><Relationship Id="rId1" Type="http://schemas.openxmlformats.org/officeDocument/2006/relationships/slideLayout" Target="../slideLayouts/slideLayout2.xml"/><Relationship Id="rId6" Type="http://schemas.openxmlformats.org/officeDocument/2006/relationships/hyperlink" Target="https://ieeexplore.ieee.org/document/9360930" TargetMode="External"/><Relationship Id="rId5" Type="http://schemas.openxmlformats.org/officeDocument/2006/relationships/hyperlink" Target="https://ieeexplore.ieee.org/document/10245029" TargetMode="External"/><Relationship Id="rId4" Type="http://schemas.openxmlformats.org/officeDocument/2006/relationships/hyperlink" Target="https://ieeexplore.ieee.org/document/10248586"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4124194"/>
          </a:xfrm>
        </p:spPr>
        <p:txBody>
          <a:bodyPr/>
          <a:lstStyle/>
          <a:p>
            <a:r>
              <a:rPr lang="en-US" sz="4800" dirty="0">
                <a:latin typeface="Arial Narrow" panose="020B0606020202030204" pitchFamily="34" charset="0"/>
              </a:rPr>
              <a:t>Walmart Transaction Fraud      Detection System</a:t>
            </a:r>
            <a:br>
              <a:rPr lang="en-US" dirty="0">
                <a:latin typeface="Arial Narrow" panose="020B0606020202030204" pitchFamily="34" charset="0"/>
              </a:rPr>
            </a:br>
            <a:r>
              <a:rPr lang="en-US" sz="3600" dirty="0">
                <a:latin typeface="Arial Narrow" panose="020B0606020202030204" pitchFamily="34" charset="0"/>
              </a:rPr>
              <a:t>Domain: Marketing &amp; Business</a:t>
            </a:r>
            <a:br>
              <a:rPr lang="en-US" dirty="0">
                <a:latin typeface="Arial Narrow" panose="020B0606020202030204" pitchFamily="34" charset="0"/>
              </a:rPr>
            </a:br>
            <a:r>
              <a:rPr lang="en-US" dirty="0">
                <a:latin typeface="Arial Narrow" panose="020B0606020202030204" pitchFamily="34" charset="0"/>
              </a:rPr>
              <a:t> </a:t>
            </a:r>
            <a:endParaRPr lang="en-IN" dirty="0">
              <a:latin typeface="Arial Narrow" panose="020B0606020202030204" pitchFamily="34" charset="0"/>
            </a:endParaRPr>
          </a:p>
        </p:txBody>
      </p:sp>
      <p:sp>
        <p:nvSpPr>
          <p:cNvPr id="3" name="Subtitle 2"/>
          <p:cNvSpPr>
            <a:spLocks noGrp="1"/>
          </p:cNvSpPr>
          <p:nvPr>
            <p:ph type="subTitle" idx="1"/>
          </p:nvPr>
        </p:nvSpPr>
        <p:spPr>
          <a:xfrm>
            <a:off x="689548" y="4921173"/>
            <a:ext cx="10952813" cy="1655762"/>
          </a:xfrm>
        </p:spPr>
        <p:txBody>
          <a:bodyPr/>
          <a:lstStyle/>
          <a:p>
            <a:pPr algn="r"/>
            <a:r>
              <a:rPr lang="en-US" dirty="0">
                <a:latin typeface="Arial Narrow" panose="020B0606020202030204" pitchFamily="34" charset="0"/>
              </a:rPr>
              <a:t>Register Number:23MSP3032</a:t>
            </a:r>
          </a:p>
          <a:p>
            <a:pPr algn="r"/>
            <a:r>
              <a:rPr lang="en-US" dirty="0" err="1">
                <a:latin typeface="Arial Narrow" panose="020B0606020202030204" pitchFamily="34" charset="0"/>
              </a:rPr>
              <a:t>Name:S.P.Dhinesh</a:t>
            </a:r>
            <a:endParaRPr lang="en-US" dirty="0">
              <a:latin typeface="Arial Narrow" panose="020B0606020202030204" pitchFamily="34" charset="0"/>
            </a:endParaRPr>
          </a:p>
          <a:p>
            <a:pPr algn="r"/>
            <a:r>
              <a:rPr lang="en-US" dirty="0">
                <a:latin typeface="Arial Narrow" panose="020B0606020202030204" pitchFamily="34" charset="0"/>
              </a:rPr>
              <a:t>Date:16.11.2023</a:t>
            </a:r>
            <a:endParaRPr lang="en-IN" dirty="0">
              <a:latin typeface="Arial Narrow" panose="020B0606020202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5468" y="0"/>
            <a:ext cx="7621064" cy="1695687"/>
          </a:xfrm>
          <a:prstGeom prst="rect">
            <a:avLst/>
          </a:prstGeom>
        </p:spPr>
      </p:pic>
      <p:sp>
        <p:nvSpPr>
          <p:cNvPr id="5" name="Rectangle 4"/>
          <p:cNvSpPr/>
          <p:nvPr/>
        </p:nvSpPr>
        <p:spPr>
          <a:xfrm>
            <a:off x="4227227" y="1816676"/>
            <a:ext cx="3507698" cy="58461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b="1" dirty="0">
                <a:latin typeface="Arial Narrow" panose="020B0606020202030204" pitchFamily="34" charset="0"/>
              </a:rPr>
              <a:t>Zeroth Review</a:t>
            </a:r>
            <a:endParaRPr lang="en-IN" sz="3200" b="1" dirty="0">
              <a:latin typeface="Arial Narrow" panose="020B0606020202030204" pitchFamily="34" charset="0"/>
            </a:endParaRPr>
          </a:p>
        </p:txBody>
      </p:sp>
      <p:sp>
        <p:nvSpPr>
          <p:cNvPr id="6" name="Rectangle 5"/>
          <p:cNvSpPr/>
          <p:nvPr/>
        </p:nvSpPr>
        <p:spPr>
          <a:xfrm>
            <a:off x="239843" y="4781862"/>
            <a:ext cx="4916773" cy="179507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en-US" b="1" dirty="0">
                <a:latin typeface="Arial Narrow" panose="020B0606020202030204" pitchFamily="34" charset="0"/>
              </a:rPr>
              <a:t>Course Code: </a:t>
            </a:r>
            <a:r>
              <a:rPr lang="en-US" dirty="0">
                <a:latin typeface="Arial Narrow" panose="020B0606020202030204" pitchFamily="34" charset="0"/>
              </a:rPr>
              <a:t>CS6510</a:t>
            </a:r>
          </a:p>
          <a:p>
            <a:r>
              <a:rPr lang="en-US" b="1" dirty="0">
                <a:latin typeface="Arial Narrow" panose="020B0606020202030204" pitchFamily="34" charset="0"/>
              </a:rPr>
              <a:t>Course Title:  </a:t>
            </a:r>
            <a:r>
              <a:rPr lang="en-US">
                <a:latin typeface="Arial Narrow" panose="020B0606020202030204" pitchFamily="34" charset="0"/>
              </a:rPr>
              <a:t>Project 1</a:t>
            </a:r>
            <a:endParaRPr lang="en-IN" dirty="0">
              <a:latin typeface="Arial Narrow" panose="020B0606020202030204" pitchFamily="34" charset="0"/>
            </a:endParaRPr>
          </a:p>
        </p:txBody>
      </p:sp>
      <p:sp>
        <p:nvSpPr>
          <p:cNvPr id="7" name="Footer Placeholder 6"/>
          <p:cNvSpPr>
            <a:spLocks noGrp="1"/>
          </p:cNvSpPr>
          <p:nvPr>
            <p:ph type="ftr" sz="quarter" idx="11"/>
          </p:nvPr>
        </p:nvSpPr>
        <p:spPr/>
        <p:txBody>
          <a:bodyPr/>
          <a:lstStyle/>
          <a:p>
            <a:r>
              <a:rPr lang="en-IN" b="1" dirty="0">
                <a:latin typeface="Arial Narrow" panose="020B0606020202030204" pitchFamily="34" charset="0"/>
              </a:rPr>
              <a:t>CS6501 Project I , PGP, ICER, VIT Bangalore</a:t>
            </a:r>
          </a:p>
        </p:txBody>
      </p:sp>
      <p:sp>
        <p:nvSpPr>
          <p:cNvPr id="8" name="Slide Number Placeholder 7"/>
          <p:cNvSpPr>
            <a:spLocks noGrp="1"/>
          </p:cNvSpPr>
          <p:nvPr>
            <p:ph type="sldNum" sz="quarter" idx="12"/>
          </p:nvPr>
        </p:nvSpPr>
        <p:spPr/>
        <p:txBody>
          <a:bodyPr/>
          <a:lstStyle/>
          <a:p>
            <a:fld id="{90EDC104-672A-4227-99C4-0E2CC007FDBA}" type="slidenum">
              <a:rPr lang="en-IN" smtClean="0"/>
              <a:t>1</a:t>
            </a:fld>
            <a:endParaRPr lang="en-IN" dirty="0"/>
          </a:p>
        </p:txBody>
      </p:sp>
    </p:spTree>
    <p:extLst>
      <p:ext uri="{BB962C8B-B14F-4D97-AF65-F5344CB8AC3E}">
        <p14:creationId xmlns:p14="http://schemas.microsoft.com/office/powerpoint/2010/main" val="3697700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tabLst>
                <a:tab pos="1528763" algn="l"/>
              </a:tabLst>
            </a:pPr>
            <a:r>
              <a:rPr lang="en-US" b="1" dirty="0">
                <a:latin typeface="Arial Narrow" panose="020B0606020202030204" pitchFamily="34" charset="0"/>
              </a:rPr>
              <a:t>Problem Statement</a:t>
            </a:r>
            <a:endParaRPr lang="en-IN" b="1" dirty="0">
              <a:latin typeface="Arial Narrow" panose="020B0606020202030204" pitchFamily="34" charset="0"/>
            </a:endParaRPr>
          </a:p>
        </p:txBody>
      </p:sp>
      <p:sp>
        <p:nvSpPr>
          <p:cNvPr id="3" name="Content Placeholder 2"/>
          <p:cNvSpPr>
            <a:spLocks noGrp="1"/>
          </p:cNvSpPr>
          <p:nvPr>
            <p:ph idx="1"/>
          </p:nvPr>
        </p:nvSpPr>
        <p:spPr>
          <a:xfrm>
            <a:off x="183777" y="1690688"/>
            <a:ext cx="10515600" cy="4351338"/>
          </a:xfrm>
        </p:spPr>
        <p:txBody>
          <a:bodyPr/>
          <a:lstStyle/>
          <a:p>
            <a:r>
              <a:rPr lang="en-US" b="0" i="0" dirty="0">
                <a:solidFill>
                  <a:srgbClr val="0F0F0F"/>
                </a:solidFill>
                <a:effectLst/>
                <a:latin typeface="Söhne"/>
              </a:rPr>
              <a:t>This study aims to develop a robust machine learning model to predict Walmart’s fraud transaction. </a:t>
            </a:r>
          </a:p>
          <a:p>
            <a:r>
              <a:rPr lang="en-US" b="0" i="0" dirty="0">
                <a:effectLst/>
                <a:latin typeface="Söhne"/>
              </a:rPr>
              <a:t>Walmart faces challenges associated with transaction fraud, where malicious actors attempt to make unauthorized or deceitful purchases. Fraudulent transactions can lead to financial losses for both Walmart and its customers, damage to the company's reputation, and potential legal issues. The task is to create a system that can effectively distinguish between legitimate and fraudulent transactions, providing a secure shopping experience for customers.</a:t>
            </a:r>
            <a:r>
              <a:rPr lang="en-US" b="0" i="0" dirty="0">
                <a:solidFill>
                  <a:srgbClr val="ECECF1"/>
                </a:solidFill>
                <a:effectLst/>
                <a:latin typeface="Söhne"/>
              </a:rPr>
              <a:t>.</a:t>
            </a:r>
            <a:endParaRPr lang="en-US" b="0" i="0" dirty="0">
              <a:solidFill>
                <a:srgbClr val="0F0F0F"/>
              </a:solidFill>
              <a:effectLst/>
              <a:latin typeface="Söhne"/>
            </a:endParaRPr>
          </a:p>
        </p:txBody>
      </p:sp>
      <p:sp>
        <p:nvSpPr>
          <p:cNvPr id="4" name="Footer Placeholder 3"/>
          <p:cNvSpPr>
            <a:spLocks noGrp="1"/>
          </p:cNvSpPr>
          <p:nvPr>
            <p:ph type="ftr" sz="quarter" idx="11"/>
          </p:nvPr>
        </p:nvSpPr>
        <p:spPr/>
        <p:txBody>
          <a:bodyPr/>
          <a:lstStyle/>
          <a:p>
            <a:r>
              <a:rPr lang="en-IN"/>
              <a:t>CS6501 Project I PGP, ICER, VIT Bangalore</a:t>
            </a:r>
          </a:p>
        </p:txBody>
      </p:sp>
      <p:sp>
        <p:nvSpPr>
          <p:cNvPr id="5" name="Slide Number Placeholder 4"/>
          <p:cNvSpPr>
            <a:spLocks noGrp="1"/>
          </p:cNvSpPr>
          <p:nvPr>
            <p:ph type="sldNum" sz="quarter" idx="12"/>
          </p:nvPr>
        </p:nvSpPr>
        <p:spPr/>
        <p:txBody>
          <a:bodyPr/>
          <a:lstStyle/>
          <a:p>
            <a:fld id="{90EDC104-672A-4227-99C4-0E2CC007FDBA}" type="slidenum">
              <a:rPr lang="en-IN" smtClean="0"/>
              <a:t>2</a:t>
            </a:fld>
            <a:endParaRPr lang="en-IN"/>
          </a:p>
        </p:txBody>
      </p:sp>
    </p:spTree>
    <p:extLst>
      <p:ext uri="{BB962C8B-B14F-4D97-AF65-F5344CB8AC3E}">
        <p14:creationId xmlns:p14="http://schemas.microsoft.com/office/powerpoint/2010/main" val="2898404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7080" y="31273"/>
            <a:ext cx="10515600" cy="1325563"/>
          </a:xfrm>
        </p:spPr>
        <p:txBody>
          <a:bodyPr/>
          <a:lstStyle/>
          <a:p>
            <a:r>
              <a:rPr lang="en-US" b="1" dirty="0">
                <a:latin typeface="Arial Narrow" panose="020B0606020202030204" pitchFamily="34" charset="0"/>
              </a:rPr>
              <a:t>Dataset</a:t>
            </a:r>
            <a:endParaRPr lang="en-IN" b="1" dirty="0">
              <a:latin typeface="Arial Narrow" panose="020B0606020202030204" pitchFamily="34" charset="0"/>
            </a:endParaRPr>
          </a:p>
        </p:txBody>
      </p:sp>
      <p:sp>
        <p:nvSpPr>
          <p:cNvPr id="3" name="Content Placeholder 2"/>
          <p:cNvSpPr>
            <a:spLocks noGrp="1"/>
          </p:cNvSpPr>
          <p:nvPr>
            <p:ph idx="1"/>
          </p:nvPr>
        </p:nvSpPr>
        <p:spPr>
          <a:xfrm>
            <a:off x="767080" y="1389856"/>
            <a:ext cx="10515600" cy="5468144"/>
          </a:xfrm>
        </p:spPr>
        <p:txBody>
          <a:bodyPr>
            <a:normAutofit/>
          </a:bodyPr>
          <a:lstStyle/>
          <a:p>
            <a:r>
              <a:rPr lang="en-US" dirty="0">
                <a:latin typeface="Arial Narrow" panose="020B0606020202030204" pitchFamily="34" charset="0"/>
              </a:rPr>
              <a:t>Source of the Dataset: </a:t>
            </a:r>
            <a:r>
              <a:rPr lang="en-US" dirty="0">
                <a:hlinkClick r:id="rId2"/>
              </a:rPr>
              <a:t>Walmart fraud detection (kaggle.com)</a:t>
            </a:r>
            <a:endParaRPr lang="en-US" dirty="0"/>
          </a:p>
          <a:p>
            <a:r>
              <a:rPr lang="en-US" dirty="0">
                <a:latin typeface="Arial Narrow" panose="020B0606020202030204" pitchFamily="34" charset="0"/>
              </a:rPr>
              <a:t>No. of Observations:</a:t>
            </a:r>
            <a:r>
              <a:rPr lang="en-IN" dirty="0">
                <a:latin typeface="Courier New" panose="02070309020205020404" pitchFamily="49" charset="0"/>
              </a:rPr>
              <a:t>6362604</a:t>
            </a:r>
            <a:endParaRPr lang="en-US" dirty="0">
              <a:latin typeface="Arial Narrow" panose="020B0606020202030204" pitchFamily="34" charset="0"/>
            </a:endParaRPr>
          </a:p>
          <a:p>
            <a:r>
              <a:rPr lang="en-US" dirty="0">
                <a:latin typeface="Arial Narrow" panose="020B0606020202030204" pitchFamily="34" charset="0"/>
              </a:rPr>
              <a:t>Column/Feature Details:</a:t>
            </a:r>
          </a:p>
          <a:p>
            <a:endParaRPr lang="en-US" dirty="0">
              <a:latin typeface="Arial Narrow" panose="020B0606020202030204" pitchFamily="34" charset="0"/>
            </a:endParaRPr>
          </a:p>
          <a:p>
            <a:endParaRPr lang="en-US" dirty="0">
              <a:latin typeface="Arial Narrow" panose="020B0606020202030204" pitchFamily="34" charset="0"/>
            </a:endParaRPr>
          </a:p>
          <a:p>
            <a:endParaRPr lang="en-US" dirty="0">
              <a:latin typeface="Arial Narrow" panose="020B0606020202030204" pitchFamily="34" charset="0"/>
            </a:endParaRPr>
          </a:p>
          <a:p>
            <a:endParaRPr lang="en-US" dirty="0">
              <a:latin typeface="Arial Narrow" panose="020B0606020202030204" pitchFamily="34" charset="0"/>
            </a:endParaRPr>
          </a:p>
          <a:p>
            <a:endParaRPr lang="en-US" dirty="0">
              <a:latin typeface="Arial Narrow" panose="020B0606020202030204" pitchFamily="34" charset="0"/>
            </a:endParaRPr>
          </a:p>
          <a:p>
            <a:endParaRPr lang="en-US" dirty="0">
              <a:latin typeface="Arial Narrow" panose="020B0606020202030204" pitchFamily="34" charset="0"/>
            </a:endParaRPr>
          </a:p>
          <a:p>
            <a:r>
              <a:rPr lang="en-US" dirty="0">
                <a:latin typeface="Arial Narrow" panose="020B0606020202030204" pitchFamily="34" charset="0"/>
              </a:rPr>
              <a:t>Screenshot of the dataset:</a:t>
            </a:r>
            <a:endParaRPr lang="en-IN" dirty="0">
              <a:latin typeface="Arial Narrow" panose="020B0606020202030204" pitchFamily="34" charset="0"/>
            </a:endParaRPr>
          </a:p>
        </p:txBody>
      </p:sp>
      <p:sp>
        <p:nvSpPr>
          <p:cNvPr id="4" name="Footer Placeholder 3"/>
          <p:cNvSpPr>
            <a:spLocks noGrp="1"/>
          </p:cNvSpPr>
          <p:nvPr>
            <p:ph type="ftr" sz="quarter" idx="11"/>
          </p:nvPr>
        </p:nvSpPr>
        <p:spPr/>
        <p:txBody>
          <a:bodyPr/>
          <a:lstStyle/>
          <a:p>
            <a:r>
              <a:rPr lang="en-IN"/>
              <a:t>CS6501 Project I PGP, ICER, VIT Bangalore</a:t>
            </a:r>
          </a:p>
        </p:txBody>
      </p:sp>
      <p:sp>
        <p:nvSpPr>
          <p:cNvPr id="5" name="Slide Number Placeholder 4"/>
          <p:cNvSpPr>
            <a:spLocks noGrp="1"/>
          </p:cNvSpPr>
          <p:nvPr>
            <p:ph type="sldNum" sz="quarter" idx="12"/>
          </p:nvPr>
        </p:nvSpPr>
        <p:spPr/>
        <p:txBody>
          <a:bodyPr/>
          <a:lstStyle/>
          <a:p>
            <a:fld id="{90EDC104-672A-4227-99C4-0E2CC007FDBA}" type="slidenum">
              <a:rPr lang="en-IN" smtClean="0"/>
              <a:t>3</a:t>
            </a:fld>
            <a:endParaRPr lang="en-IN"/>
          </a:p>
        </p:txBody>
      </p:sp>
      <p:sp>
        <p:nvSpPr>
          <p:cNvPr id="7" name="Content Placeholder 2">
            <a:extLst>
              <a:ext uri="{FF2B5EF4-FFF2-40B4-BE49-F238E27FC236}">
                <a16:creationId xmlns:a16="http://schemas.microsoft.com/office/drawing/2014/main" id="{F932B43F-8366-5995-B750-2E0EAC2AA358}"/>
              </a:ext>
            </a:extLst>
          </p:cNvPr>
          <p:cNvSpPr txBox="1">
            <a:spLocks/>
          </p:cNvSpPr>
          <p:nvPr/>
        </p:nvSpPr>
        <p:spPr>
          <a:xfrm>
            <a:off x="1102306" y="2956559"/>
            <a:ext cx="3378200" cy="3068321"/>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mj-lt"/>
              <a:buAutoNum type="arabicPeriod"/>
            </a:pPr>
            <a:r>
              <a:rPr lang="en-US" b="1" dirty="0">
                <a:latin typeface="Söhne"/>
              </a:rPr>
              <a:t>Store</a:t>
            </a:r>
            <a:r>
              <a:rPr lang="en-US" dirty="0">
                <a:latin typeface="Söhne"/>
              </a:rPr>
              <a:t>: The identifier of the Walmart store.</a:t>
            </a:r>
          </a:p>
          <a:p>
            <a:pPr>
              <a:buFont typeface="+mj-lt"/>
              <a:buAutoNum type="arabicPeriod"/>
            </a:pPr>
            <a:r>
              <a:rPr lang="en-US" b="1" dirty="0">
                <a:latin typeface="Söhne"/>
              </a:rPr>
              <a:t>Date</a:t>
            </a:r>
            <a:r>
              <a:rPr lang="en-US" dirty="0">
                <a:latin typeface="Söhne"/>
              </a:rPr>
              <a:t>: The date on which the recorded data pertains.</a:t>
            </a:r>
          </a:p>
          <a:p>
            <a:pPr>
              <a:buFont typeface="+mj-lt"/>
              <a:buAutoNum type="arabicPeriod"/>
            </a:pPr>
            <a:r>
              <a:rPr lang="en-US" b="1" dirty="0">
                <a:latin typeface="Söhne"/>
              </a:rPr>
              <a:t>Temperature</a:t>
            </a:r>
            <a:r>
              <a:rPr lang="en-US" dirty="0">
                <a:latin typeface="Söhne"/>
              </a:rPr>
              <a:t>: The temperature on the given date, likely in degrees Fahrenheit.</a:t>
            </a:r>
          </a:p>
          <a:p>
            <a:pPr>
              <a:buFont typeface="+mj-lt"/>
              <a:buAutoNum type="arabicPeriod"/>
            </a:pPr>
            <a:r>
              <a:rPr lang="en-US" b="1" dirty="0" err="1">
                <a:latin typeface="Söhne"/>
              </a:rPr>
              <a:t>Fuel_Price</a:t>
            </a:r>
            <a:r>
              <a:rPr lang="en-US" dirty="0">
                <a:latin typeface="Söhne"/>
              </a:rPr>
              <a:t>: The cost of fuel, potentially influencing transportation and logistics.</a:t>
            </a:r>
          </a:p>
          <a:p>
            <a:pPr>
              <a:buFont typeface="+mj-lt"/>
              <a:buAutoNum type="arabicPeriod"/>
            </a:pPr>
            <a:r>
              <a:rPr lang="en-US" b="1" dirty="0">
                <a:latin typeface="Söhne"/>
              </a:rPr>
              <a:t>MarkDown1 - MarkDown5</a:t>
            </a:r>
            <a:r>
              <a:rPr lang="en-US" dirty="0">
                <a:latin typeface="Söhne"/>
              </a:rPr>
              <a:t>: These columns represent different types of promotional markdowns. The exact nature of each markdown type isn't specified in the data.</a:t>
            </a:r>
          </a:p>
          <a:p>
            <a:pPr>
              <a:buFont typeface="+mj-lt"/>
              <a:buAutoNum type="arabicPeriod"/>
            </a:pPr>
            <a:r>
              <a:rPr lang="en-US" b="1" dirty="0">
                <a:latin typeface="Söhne"/>
              </a:rPr>
              <a:t>CPI</a:t>
            </a:r>
            <a:r>
              <a:rPr lang="en-US" dirty="0">
                <a:latin typeface="Söhne"/>
              </a:rPr>
              <a:t>: The Consumer Price Index, indicating the average price level for goods and services.</a:t>
            </a:r>
          </a:p>
          <a:p>
            <a:pPr>
              <a:buFont typeface="+mj-lt"/>
              <a:buAutoNum type="arabicPeriod"/>
            </a:pPr>
            <a:r>
              <a:rPr lang="en-US" b="1" dirty="0">
                <a:latin typeface="Söhne"/>
              </a:rPr>
              <a:t>Unemployment</a:t>
            </a:r>
            <a:r>
              <a:rPr lang="en-US" dirty="0">
                <a:latin typeface="Söhne"/>
              </a:rPr>
              <a:t>: The unemployment rate at the time the data was recorded.</a:t>
            </a:r>
          </a:p>
          <a:p>
            <a:pPr>
              <a:buFont typeface="+mj-lt"/>
              <a:buAutoNum type="arabicPeriod"/>
            </a:pPr>
            <a:r>
              <a:rPr lang="en-US" b="1" dirty="0" err="1">
                <a:latin typeface="Söhne"/>
              </a:rPr>
              <a:t>IsHoliday</a:t>
            </a:r>
            <a:r>
              <a:rPr lang="en-US" dirty="0">
                <a:latin typeface="Söhne"/>
              </a:rPr>
              <a:t>: A </a:t>
            </a:r>
            <a:r>
              <a:rPr lang="en-US" dirty="0" err="1">
                <a:latin typeface="Söhne"/>
              </a:rPr>
              <a:t>boolean</a:t>
            </a:r>
            <a:r>
              <a:rPr lang="en-US" dirty="0">
                <a:latin typeface="Söhne"/>
              </a:rPr>
              <a:t> indicating whether the date was a holiday.</a:t>
            </a:r>
            <a:endParaRPr lang="en-IN" dirty="0"/>
          </a:p>
        </p:txBody>
      </p:sp>
      <p:pic>
        <p:nvPicPr>
          <p:cNvPr id="9" name="Picture 8">
            <a:extLst>
              <a:ext uri="{FF2B5EF4-FFF2-40B4-BE49-F238E27FC236}">
                <a16:creationId xmlns:a16="http://schemas.microsoft.com/office/drawing/2014/main" id="{EBFF307D-D108-8030-4B4F-6280F07245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8091" y="2541736"/>
            <a:ext cx="6807818" cy="3897966"/>
          </a:xfrm>
          <a:prstGeom prst="rect">
            <a:avLst/>
          </a:prstGeom>
        </p:spPr>
      </p:pic>
    </p:spTree>
    <p:extLst>
      <p:ext uri="{BB962C8B-B14F-4D97-AF65-F5344CB8AC3E}">
        <p14:creationId xmlns:p14="http://schemas.microsoft.com/office/powerpoint/2010/main" val="2913472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1325563"/>
          </a:xfrm>
        </p:spPr>
        <p:txBody>
          <a:bodyPr/>
          <a:lstStyle/>
          <a:p>
            <a:r>
              <a:rPr lang="en-US" b="1" dirty="0">
                <a:latin typeface="Arial Narrow" panose="020B0606020202030204" pitchFamily="34" charset="0"/>
              </a:rPr>
              <a:t>Review of Related Literature</a:t>
            </a:r>
            <a:endParaRPr lang="en-IN" b="1" dirty="0">
              <a:latin typeface="Arial Narrow" panose="020B0606020202030204" pitchFamily="34" charset="0"/>
            </a:endParaRPr>
          </a:p>
        </p:txBody>
      </p:sp>
      <p:sp>
        <p:nvSpPr>
          <p:cNvPr id="3" name="Content Placeholder 2"/>
          <p:cNvSpPr>
            <a:spLocks noGrp="1"/>
          </p:cNvSpPr>
          <p:nvPr>
            <p:ph idx="1"/>
          </p:nvPr>
        </p:nvSpPr>
        <p:spPr>
          <a:xfrm>
            <a:off x="838200" y="1310640"/>
            <a:ext cx="10515600" cy="5045709"/>
          </a:xfrm>
        </p:spPr>
        <p:txBody>
          <a:bodyPr>
            <a:normAutofit fontScale="47500" lnSpcReduction="20000"/>
          </a:bodyPr>
          <a:lstStyle/>
          <a:p>
            <a:r>
              <a:rPr lang="en-US" b="1" dirty="0"/>
              <a:t>Base Paper:</a:t>
            </a:r>
          </a:p>
          <a:p>
            <a:r>
              <a:rPr lang="en-IN" dirty="0" err="1"/>
              <a:t>Dr.</a:t>
            </a:r>
            <a:r>
              <a:rPr lang="en-IN" dirty="0"/>
              <a:t> C. Shyamala, P. </a:t>
            </a:r>
            <a:r>
              <a:rPr lang="en-IN" dirty="0" err="1"/>
              <a:t>Sabarish</a:t>
            </a:r>
            <a:r>
              <a:rPr lang="en-IN" dirty="0"/>
              <a:t>, T. Vignesh, S. </a:t>
            </a:r>
            <a:r>
              <a:rPr lang="en-IN" dirty="0" err="1"/>
              <a:t>Yogeendran</a:t>
            </a:r>
            <a:r>
              <a:rPr lang="en-IN" dirty="0"/>
              <a:t>. 2021 </a:t>
            </a:r>
            <a:r>
              <a:rPr lang="en-US" b="0" i="0" dirty="0">
                <a:solidFill>
                  <a:srgbClr val="0F0F0F"/>
                </a:solidFill>
                <a:effectLst/>
              </a:rPr>
              <a:t>WALMART </a:t>
            </a:r>
            <a:r>
              <a:rPr lang="en-US" dirty="0">
                <a:solidFill>
                  <a:srgbClr val="0F0F0F"/>
                </a:solidFill>
              </a:rPr>
              <a:t>Fraud Detection </a:t>
            </a:r>
            <a:r>
              <a:rPr lang="en-US" b="0" i="0" dirty="0">
                <a:solidFill>
                  <a:srgbClr val="0F0F0F"/>
                </a:solidFill>
                <a:effectLst/>
              </a:rPr>
              <a:t>using MACHINE LEARNING ALGORITHMS.</a:t>
            </a:r>
            <a:r>
              <a:rPr lang="en-IN" dirty="0"/>
              <a:t> , </a:t>
            </a:r>
            <a:r>
              <a:rPr lang="en-IN" dirty="0" err="1"/>
              <a:t>K.Ramakrishnan</a:t>
            </a:r>
            <a:r>
              <a:rPr lang="en-IN" dirty="0"/>
              <a:t> College of Technology</a:t>
            </a:r>
            <a:r>
              <a:rPr lang="en-US" b="0" i="0" dirty="0">
                <a:solidFill>
                  <a:srgbClr val="0F0F0F"/>
                </a:solidFill>
                <a:effectLst/>
              </a:rPr>
              <a:t> Retrieved from </a:t>
            </a:r>
            <a:r>
              <a:rPr lang="en-US" b="0" i="0" u="none" strike="noStrike" dirty="0">
                <a:effectLst/>
                <a:hlinkClick r:id="rId2"/>
              </a:rPr>
              <a:t>Semantic Scholar</a:t>
            </a:r>
            <a:r>
              <a:rPr lang="en-US" b="0" i="0" dirty="0">
                <a:solidFill>
                  <a:srgbClr val="0F0F0F"/>
                </a:solidFill>
                <a:effectLst/>
              </a:rPr>
              <a:t>.</a:t>
            </a:r>
          </a:p>
          <a:p>
            <a:r>
              <a:rPr lang="en-US" b="1" dirty="0"/>
              <a:t>Paper I:</a:t>
            </a:r>
          </a:p>
          <a:p>
            <a:r>
              <a:rPr lang="en-US" dirty="0"/>
              <a:t>R. Bajaj et al., "WALTS: Walmart </a:t>
            </a:r>
            <a:r>
              <a:rPr lang="en-US" dirty="0" err="1"/>
              <a:t>AutoML</a:t>
            </a:r>
            <a:r>
              <a:rPr lang="en-US" dirty="0"/>
              <a:t> Libraries, Tools and Services," 2022 48th </a:t>
            </a:r>
            <a:r>
              <a:rPr lang="en-US" dirty="0" err="1"/>
              <a:t>Euromicro</a:t>
            </a:r>
            <a:r>
              <a:rPr lang="en-US" dirty="0"/>
              <a:t> Conference on Software Engineering and Advanced Applications (SEAA), Gran </a:t>
            </a:r>
            <a:r>
              <a:rPr lang="en-US" dirty="0" err="1"/>
              <a:t>Canaria</a:t>
            </a:r>
            <a:r>
              <a:rPr lang="en-US" dirty="0"/>
              <a:t>, Spain, 2022, pp. 21-28, </a:t>
            </a:r>
            <a:r>
              <a:rPr lang="en-US" dirty="0" err="1"/>
              <a:t>doi</a:t>
            </a:r>
            <a:r>
              <a:rPr lang="en-US" dirty="0"/>
              <a:t>: 10.1109/SEAA56994.2022.00013.</a:t>
            </a:r>
          </a:p>
          <a:p>
            <a:r>
              <a:rPr lang="en-US" dirty="0">
                <a:hlinkClick r:id="rId3"/>
              </a:rPr>
              <a:t>WALTS: Walmart </a:t>
            </a:r>
            <a:r>
              <a:rPr lang="en-US" dirty="0" err="1">
                <a:hlinkClick r:id="rId3"/>
              </a:rPr>
              <a:t>AutoML</a:t>
            </a:r>
            <a:r>
              <a:rPr lang="en-US" dirty="0">
                <a:hlinkClick r:id="rId3"/>
              </a:rPr>
              <a:t> Libraries, Tools and Services | IEEE Conference Publication | IEEE Xplore</a:t>
            </a:r>
            <a:endParaRPr lang="en-US" dirty="0"/>
          </a:p>
          <a:p>
            <a:r>
              <a:rPr lang="en-US" b="1" dirty="0"/>
              <a:t>Paper II:</a:t>
            </a:r>
          </a:p>
          <a:p>
            <a:r>
              <a:rPr lang="en-US" dirty="0"/>
              <a:t>M. V. </a:t>
            </a:r>
            <a:r>
              <a:rPr lang="en-US" dirty="0" err="1"/>
              <a:t>Ramasami</a:t>
            </a:r>
            <a:r>
              <a:rPr lang="en-US" dirty="0"/>
              <a:t>, R. </a:t>
            </a:r>
            <a:r>
              <a:rPr lang="en-US" dirty="0" err="1"/>
              <a:t>Thangaraj</a:t>
            </a:r>
            <a:r>
              <a:rPr lang="en-US" dirty="0"/>
              <a:t>, S. Manoj Kumar and S. Eswaran, "Exploratory Data Analysis of Walmart Outlets Sales using Data Analytics Techniques," 2023 International Conference on Digital Applications, Transformation &amp; Economy (ICDATE), Miri, Sarawak, Malaysia, 2023, pp. 1-4, </a:t>
            </a:r>
            <a:r>
              <a:rPr lang="en-US" dirty="0" err="1"/>
              <a:t>doi</a:t>
            </a:r>
            <a:r>
              <a:rPr lang="en-US" dirty="0"/>
              <a:t>: 10.1109/ICDATE58146.2023.10248586.</a:t>
            </a:r>
          </a:p>
          <a:p>
            <a:r>
              <a:rPr lang="en-US" dirty="0">
                <a:hlinkClick r:id="rId4"/>
              </a:rPr>
              <a:t>Exploratory Data Analysis of Walmart Outlets Sales using Data Analytics Techniques | IEEE Conference Publication | IEEE Xplore</a:t>
            </a:r>
            <a:endParaRPr lang="en-US" dirty="0"/>
          </a:p>
          <a:p>
            <a:r>
              <a:rPr lang="en-US" b="1" dirty="0"/>
              <a:t>Paper III:</a:t>
            </a:r>
          </a:p>
          <a:p>
            <a:r>
              <a:rPr lang="en-US" dirty="0"/>
              <a:t>S. B. Latha, C. </a:t>
            </a:r>
            <a:r>
              <a:rPr lang="en-US" dirty="0" err="1"/>
              <a:t>Dastagiraiah</a:t>
            </a:r>
            <a:r>
              <a:rPr lang="en-US" dirty="0"/>
              <a:t>, A. Kiran, S. Asif, D. </a:t>
            </a:r>
            <a:r>
              <a:rPr lang="en-US" dirty="0" err="1"/>
              <a:t>Elangovan</a:t>
            </a:r>
            <a:r>
              <a:rPr lang="en-US" dirty="0"/>
              <a:t> and P. C. S. Reddy, "An Adaptive Machine Learning model for Walmart sales prediction," 2023 International Conference on Circuit Power and Computing Technologies (ICCPCT), Kollam, India, 2023, pp. 988-992, </a:t>
            </a:r>
            <a:r>
              <a:rPr lang="en-US" dirty="0" err="1"/>
              <a:t>doi</a:t>
            </a:r>
            <a:r>
              <a:rPr lang="en-US" dirty="0"/>
              <a:t>: 10.1109/ICCPCT58313.2023.10245029</a:t>
            </a:r>
            <a:r>
              <a:rPr lang="en-US" dirty="0">
                <a:solidFill>
                  <a:srgbClr val="FF0000"/>
                </a:solidFill>
              </a:rPr>
              <a:t>.</a:t>
            </a:r>
          </a:p>
          <a:p>
            <a:r>
              <a:rPr lang="en-US" dirty="0">
                <a:hlinkClick r:id="rId5"/>
              </a:rPr>
              <a:t>An Adaptive Machine Learning model for Walmart sales prediction | IEEE Conference Publication | IEEE Xplore</a:t>
            </a:r>
            <a:endParaRPr lang="en-US" dirty="0">
              <a:solidFill>
                <a:srgbClr val="FF0000"/>
              </a:solidFill>
            </a:endParaRPr>
          </a:p>
          <a:p>
            <a:r>
              <a:rPr lang="en-US" b="1" dirty="0"/>
              <a:t>Paper IV:</a:t>
            </a:r>
          </a:p>
          <a:p>
            <a:r>
              <a:rPr lang="en-US" dirty="0"/>
              <a:t>Z. </a:t>
            </a:r>
            <a:r>
              <a:rPr lang="en-US" dirty="0" err="1"/>
              <a:t>Qiao</a:t>
            </a:r>
            <a:r>
              <a:rPr lang="en-US" dirty="0"/>
              <a:t>, "Walmart Sale Forecasting Model Based On </a:t>
            </a:r>
            <a:r>
              <a:rPr lang="en-US" dirty="0" err="1"/>
              <a:t>LightGBM</a:t>
            </a:r>
            <a:r>
              <a:rPr lang="en-US" dirty="0"/>
              <a:t>," 2020 2nd International Conference on Machine Learning, Big Data and Business Intelligence (MLBDBI), Taiyuan, China, 2020, pp. 76-79, </a:t>
            </a:r>
            <a:r>
              <a:rPr lang="en-US" dirty="0" err="1"/>
              <a:t>doi</a:t>
            </a:r>
            <a:r>
              <a:rPr lang="en-US" dirty="0"/>
              <a:t>: 10.1109/MLBDBI51377.2020.00020.</a:t>
            </a:r>
          </a:p>
          <a:p>
            <a:r>
              <a:rPr lang="en-US" dirty="0">
                <a:hlinkClick r:id="rId6"/>
              </a:rPr>
              <a:t>Walmart Sale Forecasting Model Based On </a:t>
            </a:r>
            <a:r>
              <a:rPr lang="en-US" dirty="0" err="1">
                <a:hlinkClick r:id="rId6"/>
              </a:rPr>
              <a:t>LightGBM</a:t>
            </a:r>
            <a:r>
              <a:rPr lang="en-US" dirty="0">
                <a:hlinkClick r:id="rId6"/>
              </a:rPr>
              <a:t> | IEEE Conference Publication | IEEE Xplore</a:t>
            </a:r>
            <a:endParaRPr lang="en-US" dirty="0"/>
          </a:p>
          <a:p>
            <a:endParaRPr lang="en-IN" dirty="0"/>
          </a:p>
        </p:txBody>
      </p:sp>
      <p:sp>
        <p:nvSpPr>
          <p:cNvPr id="4" name="Footer Placeholder 3"/>
          <p:cNvSpPr>
            <a:spLocks noGrp="1"/>
          </p:cNvSpPr>
          <p:nvPr>
            <p:ph type="ftr" sz="quarter" idx="11"/>
          </p:nvPr>
        </p:nvSpPr>
        <p:spPr/>
        <p:txBody>
          <a:bodyPr/>
          <a:lstStyle/>
          <a:p>
            <a:r>
              <a:rPr lang="en-IN"/>
              <a:t>CS6501 Project I PGP, ICER, VIT Bangalore</a:t>
            </a:r>
          </a:p>
        </p:txBody>
      </p:sp>
      <p:sp>
        <p:nvSpPr>
          <p:cNvPr id="5" name="Slide Number Placeholder 4"/>
          <p:cNvSpPr>
            <a:spLocks noGrp="1"/>
          </p:cNvSpPr>
          <p:nvPr>
            <p:ph type="sldNum" sz="quarter" idx="12"/>
          </p:nvPr>
        </p:nvSpPr>
        <p:spPr/>
        <p:txBody>
          <a:bodyPr/>
          <a:lstStyle/>
          <a:p>
            <a:fld id="{90EDC104-672A-4227-99C4-0E2CC007FDBA}" type="slidenum">
              <a:rPr lang="en-IN" smtClean="0"/>
              <a:t>4</a:t>
            </a:fld>
            <a:endParaRPr lang="en-IN"/>
          </a:p>
        </p:txBody>
      </p:sp>
    </p:spTree>
    <p:extLst>
      <p:ext uri="{BB962C8B-B14F-4D97-AF65-F5344CB8AC3E}">
        <p14:creationId xmlns:p14="http://schemas.microsoft.com/office/powerpoint/2010/main" val="3134518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Narrow" panose="020B0606020202030204" pitchFamily="34" charset="0"/>
              </a:rPr>
              <a:t>Impact of the Proposed Research </a:t>
            </a:r>
            <a:endParaRPr lang="en-IN" b="1" dirty="0">
              <a:latin typeface="Arial Narrow" panose="020B0606020202030204" pitchFamily="34" charset="0"/>
            </a:endParaRPr>
          </a:p>
        </p:txBody>
      </p:sp>
      <p:sp>
        <p:nvSpPr>
          <p:cNvPr id="3" name="Content Placeholder 2"/>
          <p:cNvSpPr>
            <a:spLocks noGrp="1"/>
          </p:cNvSpPr>
          <p:nvPr>
            <p:ph idx="1"/>
          </p:nvPr>
        </p:nvSpPr>
        <p:spPr/>
        <p:txBody>
          <a:bodyPr>
            <a:normAutofit fontScale="92500"/>
          </a:bodyPr>
          <a:lstStyle/>
          <a:p>
            <a:r>
              <a:rPr lang="en-US" dirty="0"/>
              <a:t>The proposed research on predicting Walmart’s transaction fraud detection using machine learning is poised to significantly enhance forecasting accuracy, leading to strategic inventory management and refined promotional strategies. </a:t>
            </a:r>
          </a:p>
          <a:p>
            <a:r>
              <a:rPr lang="en-US" b="0" i="0" dirty="0">
                <a:effectLst/>
                <a:latin typeface="Söhne"/>
              </a:rPr>
              <a:t>The user-friendly interface for security teams, coupled with detailed dashboards and reports, facilitates effective monitoring of the fraud detection system. This enables security personnel to make informed decisions and further optimize the system based on performance metrics.</a:t>
            </a:r>
          </a:p>
          <a:p>
            <a:r>
              <a:rPr lang="en-US" b="0" i="0" dirty="0">
                <a:effectLst/>
                <a:latin typeface="Söhne"/>
              </a:rPr>
              <a:t>The system's ability to block or flag suspicious accounts and transactions proactively mitigates risks before they escalate. This proactive approach aligns with industry best practices for risk management in the retail sector.</a:t>
            </a:r>
          </a:p>
          <a:p>
            <a:endParaRPr lang="en-US" b="0" i="0" dirty="0">
              <a:effectLst/>
              <a:latin typeface="Söhne"/>
            </a:endParaRPr>
          </a:p>
        </p:txBody>
      </p:sp>
      <p:sp>
        <p:nvSpPr>
          <p:cNvPr id="4" name="Footer Placeholder 3"/>
          <p:cNvSpPr>
            <a:spLocks noGrp="1"/>
          </p:cNvSpPr>
          <p:nvPr>
            <p:ph type="ftr" sz="quarter" idx="11"/>
          </p:nvPr>
        </p:nvSpPr>
        <p:spPr/>
        <p:txBody>
          <a:bodyPr/>
          <a:lstStyle/>
          <a:p>
            <a:r>
              <a:rPr lang="en-IN"/>
              <a:t>CS6501 Project I PGP, ICER, VIT Bangalore</a:t>
            </a:r>
          </a:p>
        </p:txBody>
      </p:sp>
      <p:sp>
        <p:nvSpPr>
          <p:cNvPr id="5" name="Slide Number Placeholder 4"/>
          <p:cNvSpPr>
            <a:spLocks noGrp="1"/>
          </p:cNvSpPr>
          <p:nvPr>
            <p:ph type="sldNum" sz="quarter" idx="12"/>
          </p:nvPr>
        </p:nvSpPr>
        <p:spPr/>
        <p:txBody>
          <a:bodyPr/>
          <a:lstStyle/>
          <a:p>
            <a:fld id="{90EDC104-672A-4227-99C4-0E2CC007FDBA}" type="slidenum">
              <a:rPr lang="en-IN" smtClean="0"/>
              <a:t>5</a:t>
            </a:fld>
            <a:endParaRPr lang="en-IN"/>
          </a:p>
        </p:txBody>
      </p:sp>
    </p:spTree>
    <p:extLst>
      <p:ext uri="{BB962C8B-B14F-4D97-AF65-F5344CB8AC3E}">
        <p14:creationId xmlns:p14="http://schemas.microsoft.com/office/powerpoint/2010/main" val="11254287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TotalTime>
  <Words>779</Words>
  <Application>Microsoft Office PowerPoint</Application>
  <PresentationFormat>Widescreen</PresentationFormat>
  <Paragraphs>58</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Arial Narrow</vt:lpstr>
      <vt:lpstr>Calibri</vt:lpstr>
      <vt:lpstr>Calibri Light</vt:lpstr>
      <vt:lpstr>Courier New</vt:lpstr>
      <vt:lpstr>Söhne</vt:lpstr>
      <vt:lpstr>Office Theme</vt:lpstr>
      <vt:lpstr>Walmart Transaction Fraud      Detection System Domain: Marketing &amp; Business  </vt:lpstr>
      <vt:lpstr>Problem Statement</vt:lpstr>
      <vt:lpstr>Dataset</vt:lpstr>
      <vt:lpstr>Review of Related Literature</vt:lpstr>
      <vt:lpstr>Impact of the Proposed Research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Domain:</dc:title>
  <dc:creator>Angay</dc:creator>
  <cp:lastModifiedBy>Dhinesh S P</cp:lastModifiedBy>
  <cp:revision>8</cp:revision>
  <dcterms:created xsi:type="dcterms:W3CDTF">2023-11-15T14:09:37Z</dcterms:created>
  <dcterms:modified xsi:type="dcterms:W3CDTF">2023-11-19T10:49:19Z</dcterms:modified>
</cp:coreProperties>
</file>