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8" r:id="rId19"/>
    <p:sldId id="271" r:id="rId20"/>
    <p:sldId id="272" r:id="rId21"/>
    <p:sldId id="273" r:id="rId22"/>
    <p:sldId id="274" r:id="rId23"/>
    <p:sldId id="275" r:id="rId24"/>
    <p:sldId id="276" r:id="rId25"/>
    <p:sldId id="277" r:id="rId26"/>
  </p:sldIdLst>
  <p:sldSz cx="12192000" cy="6858000"/>
  <p:notesSz cx="6858000" cy="9144000"/>
  <p:embeddedFontLst>
    <p:embeddedFont>
      <p:font typeface="Calibri" panose="020F0502020204030204"/>
      <p:regular r:id="rId30"/>
    </p:embeddedFont>
    <p:embeddedFont>
      <p:font typeface="Arial Narrow" panose="020B0606020202030204"/>
      <p:regular r:id="rId31"/>
    </p:embeddedFont>
    <p:embeddedFont>
      <p:font typeface="Algerian" panose="04020705040A02060702"/>
      <p:regular r:id="rId32"/>
    </p:embeddedFont>
    <p:embeddedFont>
      <p:font typeface="Arial Narrow" panose="020B0606020202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2D321AA-565E-4E83-8599-2C902828524B}"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0B4123E-C5BD-4B08-8722-DC9048144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2a26fafc5eb_0_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5" name="Google Shape;185;g2a26fafc5eb_0_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2a26fafc5eb_0_6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g2a26fafc5eb_0_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3" name="Google Shape;213;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2" name="Google Shape;22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0" name="Google Shape;23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1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9" name="Google Shape;239;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7" name="Google Shape;247;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1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5" name="Google Shape;255;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 name="Google Shape;263;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1" name="Google Shape;27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9" name="Google Shape;279;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1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7" name="Google Shape;287;p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1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5" name="Google Shape;13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2a26fafc5eb_0_2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7" name="Google Shape;157;g2a26fafc5eb_0_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2a26fafc5eb_0_3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1" name="Google Shape;171;g2a26fafc5eb_0_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3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3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Text">
  <p:cSld name="TITLE_AND_BODY">
    <p:spTree>
      <p:nvGrpSpPr>
        <p:cNvPr id="84" name="Shape 84"/>
        <p:cNvGrpSpPr/>
        <p:nvPr/>
      </p:nvGrpSpPr>
      <p:grpSpPr>
        <a:xfrm>
          <a:off x="0" y="0"/>
          <a:ext cx="0" cy="0"/>
          <a:chOff x="0" y="0"/>
          <a:chExt cx="0" cy="0"/>
        </a:xfrm>
      </p:grpSpPr>
      <p:sp>
        <p:nvSpPr>
          <p:cNvPr id="85" name="Google Shape;85;p3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p:txBody>
      </p:sp>
      <p:sp>
        <p:nvSpPr>
          <p:cNvPr id="87" name="Google Shape;87;p3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7" name="Shape 27"/>
        <p:cNvGrpSpPr/>
        <p:nvPr/>
      </p:nvGrpSpPr>
      <p:grpSpPr>
        <a:xfrm>
          <a:off x="0" y="0"/>
          <a:ext cx="0" cy="0"/>
          <a:chOff x="0" y="0"/>
          <a:chExt cx="0" cy="0"/>
        </a:xfrm>
      </p:grpSpPr>
      <p:sp>
        <p:nvSpPr>
          <p:cNvPr id="28" name="Google Shape;28;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25"/>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6"/>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26"/>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26"/>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26"/>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type="pic" idx="2"/>
          </p:nvPr>
        </p:nvSpPr>
        <p:spPr>
          <a:xfrm>
            <a:off x="5183188" y="987425"/>
            <a:ext cx="6172200" cy="4873625"/>
          </a:xfrm>
          <a:prstGeom prst="rect">
            <a:avLst/>
          </a:prstGeom>
          <a:noFill/>
          <a:ln>
            <a:noFill/>
          </a:ln>
        </p:spPr>
      </p:sp>
      <p:sp>
        <p:nvSpPr>
          <p:cNvPr id="68" name="Google Shape;68;p29"/>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s://www.kaggle.com/datasets/aslanahmedov/walmart-sales-forecas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ieeexplore.ieee.org/document/9360930" TargetMode="External"/><Relationship Id="rId4" Type="http://schemas.openxmlformats.org/officeDocument/2006/relationships/hyperlink" Target="https://ieeexplore.ieee.org/document/10245029" TargetMode="External"/><Relationship Id="rId3" Type="http://schemas.openxmlformats.org/officeDocument/2006/relationships/hyperlink" Target="https://ieeexplore.ieee.org/document/10248586" TargetMode="External"/><Relationship Id="rId2" Type="http://schemas.openxmlformats.org/officeDocument/2006/relationships/hyperlink" Target="https://ieeexplore.ieee.org/document/10011477" TargetMode="External"/><Relationship Id="rId1" Type="http://schemas.openxmlformats.org/officeDocument/2006/relationships/hyperlink" Target="https://chat.openai.com/c/www.semanticscholar.or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1122363"/>
            <a:ext cx="9144000" cy="412419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Narrow" panose="020B0606020202030204"/>
              <a:buNone/>
            </a:pPr>
            <a:r>
              <a:rPr lang="en-US" sz="4000" b="1" u="sng">
                <a:latin typeface="Algerian" panose="04020705040A02060702"/>
                <a:ea typeface="Algerian" panose="04020705040A02060702"/>
                <a:cs typeface="Algerian" panose="04020705040A02060702"/>
                <a:sym typeface="Algerian" panose="04020705040A02060702"/>
              </a:rPr>
              <a:t>WALMART TRANSACTION FRAUD </a:t>
            </a:r>
            <a:br>
              <a:rPr lang="en-US" sz="4000" b="1" u="sng">
                <a:latin typeface="Algerian" panose="04020705040A02060702"/>
                <a:ea typeface="Algerian" panose="04020705040A02060702"/>
                <a:cs typeface="Algerian" panose="04020705040A02060702"/>
                <a:sym typeface="Algerian" panose="04020705040A02060702"/>
              </a:rPr>
            </a:br>
            <a:r>
              <a:rPr lang="en-US" sz="4000" b="1" u="sng">
                <a:latin typeface="Algerian" panose="04020705040A02060702"/>
                <a:ea typeface="Algerian" panose="04020705040A02060702"/>
                <a:cs typeface="Algerian" panose="04020705040A02060702"/>
                <a:sym typeface="Algerian" panose="04020705040A02060702"/>
              </a:rPr>
              <a:t>DETECTION SYSTEM</a:t>
            </a:r>
            <a:br>
              <a:rPr lang="en-US" sz="4000" b="1" u="sng">
                <a:latin typeface="Algerian" panose="04020705040A02060702"/>
                <a:ea typeface="Algerian" panose="04020705040A02060702"/>
                <a:cs typeface="Algerian" panose="04020705040A02060702"/>
                <a:sym typeface="Algerian" panose="04020705040A02060702"/>
              </a:rPr>
            </a:br>
            <a:br>
              <a:rPr lang="en-US" sz="4000">
                <a:latin typeface="Arial Narrow" panose="020B0606020202030204"/>
                <a:ea typeface="Arial Narrow" panose="020B0606020202030204"/>
                <a:cs typeface="Arial Narrow" panose="020B0606020202030204"/>
                <a:sym typeface="Arial Narrow" panose="020B0606020202030204"/>
              </a:rPr>
            </a:br>
            <a:r>
              <a:rPr lang="en-US" sz="3600" b="1">
                <a:latin typeface="Algerian" panose="04020705040A02060702"/>
                <a:ea typeface="Algerian" panose="04020705040A02060702"/>
                <a:cs typeface="Algerian" panose="04020705040A02060702"/>
                <a:sym typeface="Algerian" panose="04020705040A02060702"/>
              </a:rPr>
              <a:t>Marketing And Business</a:t>
            </a:r>
            <a:br>
              <a:rPr lang="en-US">
                <a:latin typeface="Arial Narrow" panose="020B0606020202030204"/>
                <a:ea typeface="Arial Narrow" panose="020B0606020202030204"/>
                <a:cs typeface="Arial Narrow" panose="020B0606020202030204"/>
                <a:sym typeface="Arial Narrow" panose="020B0606020202030204"/>
              </a:rPr>
            </a:br>
            <a:r>
              <a:rPr lang="en-US">
                <a:latin typeface="Arial Narrow" panose="020B0606020202030204"/>
                <a:ea typeface="Arial Narrow" panose="020B0606020202030204"/>
                <a:cs typeface="Arial Narrow" panose="020B0606020202030204"/>
                <a:sym typeface="Arial Narrow" panose="020B0606020202030204"/>
              </a:rPr>
              <a:t> </a:t>
            </a:r>
            <a:endParaRPr>
              <a:latin typeface="Arial Narrow" panose="020B0606020202030204"/>
              <a:ea typeface="Arial Narrow" panose="020B0606020202030204"/>
              <a:cs typeface="Arial Narrow" panose="020B0606020202030204"/>
              <a:sym typeface="Arial Narrow" panose="020B0606020202030204"/>
            </a:endParaRPr>
          </a:p>
        </p:txBody>
      </p:sp>
      <p:sp>
        <p:nvSpPr>
          <p:cNvPr id="95" name="Google Shape;95;p1"/>
          <p:cNvSpPr txBox="1"/>
          <p:nvPr>
            <p:ph type="subTitle" idx="1"/>
          </p:nvPr>
        </p:nvSpPr>
        <p:spPr>
          <a:xfrm>
            <a:off x="689548" y="4921173"/>
            <a:ext cx="10952813"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a:latin typeface="Arial Narrow" panose="020B0606020202030204"/>
                <a:ea typeface="Arial Narrow" panose="020B0606020202030204"/>
                <a:cs typeface="Arial Narrow" panose="020B0606020202030204"/>
                <a:sym typeface="Arial Narrow" panose="020B0606020202030204"/>
              </a:rPr>
              <a:t>Register Number:23MSP3032</a:t>
            </a:r>
            <a:endParaRPr>
              <a:latin typeface="Arial Narrow" panose="020B0606020202030204"/>
              <a:ea typeface="Arial Narrow" panose="020B0606020202030204"/>
              <a:cs typeface="Arial Narrow" panose="020B0606020202030204"/>
              <a:sym typeface="Arial Narrow" panose="020B0606020202030204"/>
            </a:endParaRPr>
          </a:p>
          <a:p>
            <a:pPr marL="0" lvl="0" indent="0" algn="r" rtl="0">
              <a:lnSpc>
                <a:spcPct val="90000"/>
              </a:lnSpc>
              <a:spcBef>
                <a:spcPts val="1000"/>
              </a:spcBef>
              <a:spcAft>
                <a:spcPts val="0"/>
              </a:spcAft>
              <a:buClr>
                <a:schemeClr val="dk1"/>
              </a:buClr>
              <a:buSzPts val="2400"/>
              <a:buNone/>
            </a:pPr>
            <a:r>
              <a:rPr lang="en-US">
                <a:latin typeface="Arial Narrow" panose="020B0606020202030204"/>
                <a:ea typeface="Arial Narrow" panose="020B0606020202030204"/>
                <a:cs typeface="Arial Narrow" panose="020B0606020202030204"/>
                <a:sym typeface="Arial Narrow" panose="020B0606020202030204"/>
              </a:rPr>
              <a:t>Name:Dhinesh..SP</a:t>
            </a:r>
            <a:endParaRPr>
              <a:latin typeface="Arial Narrow" panose="020B0606020202030204"/>
              <a:ea typeface="Arial Narrow" panose="020B0606020202030204"/>
              <a:cs typeface="Arial Narrow" panose="020B0606020202030204"/>
              <a:sym typeface="Arial Narrow" panose="020B0606020202030204"/>
            </a:endParaRPr>
          </a:p>
          <a:p>
            <a:pPr marL="0" lvl="0" indent="0" algn="r" rtl="0">
              <a:lnSpc>
                <a:spcPct val="90000"/>
              </a:lnSpc>
              <a:spcBef>
                <a:spcPts val="1000"/>
              </a:spcBef>
              <a:spcAft>
                <a:spcPts val="0"/>
              </a:spcAft>
              <a:buClr>
                <a:schemeClr val="dk1"/>
              </a:buClr>
              <a:buSzPts val="2400"/>
              <a:buNone/>
            </a:pPr>
            <a:r>
              <a:rPr lang="en-US">
                <a:latin typeface="Arial Narrow" panose="020B0606020202030204"/>
                <a:ea typeface="Arial Narrow" panose="020B0606020202030204"/>
                <a:cs typeface="Arial Narrow" panose="020B0606020202030204"/>
                <a:sym typeface="Arial Narrow" panose="020B0606020202030204"/>
              </a:rPr>
              <a:t>Date:05.12.2023</a:t>
            </a:r>
            <a:endParaRPr>
              <a:latin typeface="Arial Narrow" panose="020B0606020202030204"/>
              <a:ea typeface="Arial Narrow" panose="020B0606020202030204"/>
              <a:cs typeface="Arial Narrow" panose="020B0606020202030204"/>
              <a:sym typeface="Arial Narrow" panose="020B0606020202030204"/>
            </a:endParaRPr>
          </a:p>
        </p:txBody>
      </p:sp>
      <p:pic>
        <p:nvPicPr>
          <p:cNvPr id="96" name="Google Shape;96;p1"/>
          <p:cNvPicPr preferRelativeResize="0"/>
          <p:nvPr/>
        </p:nvPicPr>
        <p:blipFill rotWithShape="1">
          <a:blip r:embed="rId1"/>
          <a:srcRect/>
          <a:stretch>
            <a:fillRect/>
          </a:stretch>
        </p:blipFill>
        <p:spPr>
          <a:xfrm>
            <a:off x="2285365" y="0"/>
            <a:ext cx="7027545" cy="1579245"/>
          </a:xfrm>
          <a:prstGeom prst="rect">
            <a:avLst/>
          </a:prstGeom>
          <a:noFill/>
          <a:ln>
            <a:noFill/>
          </a:ln>
        </p:spPr>
      </p:pic>
      <p:sp>
        <p:nvSpPr>
          <p:cNvPr id="97" name="Google Shape;97;p1"/>
          <p:cNvSpPr/>
          <p:nvPr/>
        </p:nvSpPr>
        <p:spPr>
          <a:xfrm>
            <a:off x="4152297" y="1556961"/>
            <a:ext cx="3507698" cy="5846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a:solidFill>
                  <a:schemeClr val="dk1"/>
                </a:solidFill>
                <a:latin typeface="Algerian" panose="04020705040A02060702"/>
                <a:ea typeface="Algerian" panose="04020705040A02060702"/>
                <a:cs typeface="Algerian" panose="04020705040A02060702"/>
                <a:sym typeface="Algerian" panose="04020705040A02060702"/>
              </a:rPr>
              <a:t>Second Review</a:t>
            </a:r>
            <a:endParaRPr sz="3200" b="1" i="0" u="none" strike="noStrike" cap="none">
              <a:solidFill>
                <a:schemeClr val="dk1"/>
              </a:solidFill>
              <a:latin typeface="Algerian" panose="04020705040A02060702"/>
              <a:ea typeface="Algerian" panose="04020705040A02060702"/>
              <a:cs typeface="Algerian" panose="04020705040A02060702"/>
              <a:sym typeface="Algerian" panose="04020705040A02060702"/>
            </a:endParaRPr>
          </a:p>
        </p:txBody>
      </p:sp>
      <p:sp>
        <p:nvSpPr>
          <p:cNvPr id="98" name="Google Shape;98;p1"/>
          <p:cNvSpPr/>
          <p:nvPr/>
        </p:nvSpPr>
        <p:spPr>
          <a:xfrm>
            <a:off x="239843" y="4781862"/>
            <a:ext cx="4916773" cy="179507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Arial Narrow" panose="020B0606020202030204"/>
                <a:ea typeface="Arial Narrow" panose="020B0606020202030204"/>
                <a:cs typeface="Arial Narrow" panose="020B0606020202030204"/>
                <a:sym typeface="Arial Narrow" panose="020B0606020202030204"/>
              </a:rPr>
              <a:t>Course Code: </a:t>
            </a:r>
            <a:r>
              <a:rPr lang="en-US" sz="1800" b="0" i="0" u="none" strike="noStrike" cap="none">
                <a:solidFill>
                  <a:schemeClr val="dk1"/>
                </a:solidFill>
                <a:latin typeface="Arial Narrow" panose="020B0606020202030204"/>
                <a:ea typeface="Arial Narrow" panose="020B0606020202030204"/>
                <a:cs typeface="Arial Narrow" panose="020B0606020202030204"/>
                <a:sym typeface="Arial Narrow" panose="020B0606020202030204"/>
              </a:rPr>
              <a:t>CS6510</a:t>
            </a:r>
            <a:endParaRPr sz="1800" b="0" i="0" u="none" strike="noStrike" cap="none">
              <a:solidFill>
                <a:schemeClr val="dk1"/>
              </a:solidFill>
              <a:latin typeface="Arial Narrow" panose="020B0606020202030204"/>
              <a:ea typeface="Arial Narrow" panose="020B0606020202030204"/>
              <a:cs typeface="Arial Narrow" panose="020B0606020202030204"/>
              <a:sym typeface="Arial Narrow" panose="020B0606020202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Arial Narrow" panose="020B0606020202030204"/>
                <a:ea typeface="Arial Narrow" panose="020B0606020202030204"/>
                <a:cs typeface="Arial Narrow" panose="020B0606020202030204"/>
                <a:sym typeface="Arial Narrow" panose="020B0606020202030204"/>
              </a:rPr>
              <a:t>Course Title:  </a:t>
            </a:r>
            <a:r>
              <a:rPr lang="en-US" sz="1800" b="0" i="0" u="none" strike="noStrike" cap="none">
                <a:solidFill>
                  <a:schemeClr val="dk1"/>
                </a:solidFill>
                <a:latin typeface="Arial Narrow" panose="020B0606020202030204"/>
                <a:ea typeface="Arial Narrow" panose="020B0606020202030204"/>
                <a:cs typeface="Arial Narrow" panose="020B0606020202030204"/>
                <a:sym typeface="Arial Narrow" panose="020B0606020202030204"/>
              </a:rPr>
              <a:t>Project 1</a:t>
            </a:r>
            <a:endParaRPr sz="1800" b="0" i="0" u="none" strike="noStrike" cap="none">
              <a:solidFill>
                <a:schemeClr val="dk1"/>
              </a:solidFill>
              <a:latin typeface="Arial Narrow" panose="020B0606020202030204"/>
              <a:ea typeface="Arial Narrow" panose="020B0606020202030204"/>
              <a:cs typeface="Arial Narrow" panose="020B0606020202030204"/>
              <a:sym typeface="Arial Narrow" panose="020B0606020202030204"/>
            </a:endParaRPr>
          </a:p>
        </p:txBody>
      </p:sp>
      <p:sp>
        <p:nvSpPr>
          <p:cNvPr id="99" name="Google Shape;9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Arial Narrow" panose="020B0606020202030204"/>
                <a:ea typeface="Arial Narrow" panose="020B0606020202030204"/>
                <a:cs typeface="Arial Narrow" panose="020B0606020202030204"/>
                <a:sym typeface="Arial Narrow" panose="020B0606020202030204"/>
              </a:rPr>
              <a:t>CS6501 Project I , PGP, ICER, VIT Bangalore</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100" name="Google Shape;10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g2a26fafc5eb_0_52"/>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Related Work</a:t>
            </a:r>
            <a:endParaRPr>
              <a:latin typeface="Arial Narrow" panose="020B0606020202030204"/>
              <a:ea typeface="Arial Narrow" panose="020B0606020202030204"/>
              <a:cs typeface="Arial Narrow" panose="020B0606020202030204"/>
              <a:sym typeface="Arial Narrow" panose="020B0606020202030204"/>
            </a:endParaRPr>
          </a:p>
        </p:txBody>
      </p:sp>
      <p:sp>
        <p:nvSpPr>
          <p:cNvPr id="188" name="Google Shape;188;g2a26fafc5eb_0_52"/>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89" name="Google Shape;189;g2a26fafc5eb_0_52"/>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aphicFrame>
        <p:nvGraphicFramePr>
          <p:cNvPr id="190" name="Google Shape;190;g2a26fafc5eb_0_5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91" name="Google Shape;191;g2a26fafc5eb_0_5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92" name="Google Shape;192;g2a26fafc5eb_0_5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93" name="Google Shape;193;g2a26fafc5eb_0_5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94" name="Google Shape;194;g2a26fafc5eb_0_5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95" name="Google Shape;195;g2a26fafc5eb_0_5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96" name="Google Shape;196;g2a26fafc5eb_0_52"/>
          <p:cNvGraphicFramePr/>
          <p:nvPr/>
        </p:nvGraphicFramePr>
        <p:xfrm>
          <a:off x="1068500" y="1968425"/>
          <a:ext cx="8495625" cy="3000000"/>
        </p:xfrm>
        <a:graphic>
          <a:graphicData uri="http://schemas.openxmlformats.org/drawingml/2006/table">
            <a:tbl>
              <a:tblPr>
                <a:noFill/>
                <a:tableStyleId>{82D321AA-565E-4E83-8599-2C902828524B}</a:tableStyleId>
              </a:tblPr>
              <a:tblGrid>
                <a:gridCol w="219050"/>
                <a:gridCol w="973200"/>
                <a:gridCol w="465075"/>
                <a:gridCol w="818175"/>
                <a:gridCol w="241150"/>
                <a:gridCol w="1894750"/>
                <a:gridCol w="1412450"/>
                <a:gridCol w="1016275"/>
                <a:gridCol w="1455500"/>
              </a:tblGrid>
              <a:tr h="792375">
                <a:tc>
                  <a:txBody>
                    <a:bodyPr/>
                    <a:lstStyle/>
                    <a:p>
                      <a:pPr marL="0" lvl="0" indent="0" algn="l" rtl="0">
                        <a:lnSpc>
                          <a:spcPct val="115000"/>
                        </a:lnSpc>
                        <a:spcBef>
                          <a:spcPts val="1200"/>
                        </a:spcBef>
                        <a:spcAft>
                          <a:spcPts val="1200"/>
                        </a:spcAft>
                        <a:buNone/>
                      </a:pPr>
                      <a:r>
                        <a:rPr lang="en-US" sz="900"/>
                        <a:t>7</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Forecasting Economic Recession through Share Price in the Logistics Industry with Artificial Intelligence (AI)</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Tang Y. M., Chau K.-Y., Li W., &amp; Wan T. W.</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Computation 8(3)</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2020</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use of deep learning suggests an advanced analytical approach aimed at accurately forecasting economic trends based on share prices.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Potential over-reliance on AI without incorporating industry-specific expertise or qualitative insights.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Given the study's focus on AI and deep learning in economic forecasting, future research might delve into refining these models or expanding their application to other industries or economic scenarios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r h="968475">
                <a:tc>
                  <a:txBody>
                    <a:bodyPr/>
                    <a:lstStyle/>
                    <a:p>
                      <a:pPr marL="0" lvl="0" indent="0" algn="l" rtl="0">
                        <a:lnSpc>
                          <a:spcPct val="115000"/>
                        </a:lnSpc>
                        <a:spcBef>
                          <a:spcPts val="1200"/>
                        </a:spcBef>
                        <a:spcAft>
                          <a:spcPts val="1200"/>
                        </a:spcAft>
                        <a:buNone/>
                      </a:pPr>
                      <a:r>
                        <a:rPr lang="en-US" sz="900"/>
                        <a:t>8</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Stock Market Forecasting Using the ARIMA GARCH and Random Forest Model During The Russia–Ukraine War</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Liu J., Yan R., &amp; Zhang Y.</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Applied Economics and Policy Studies book series (AEPS), Springer</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2023</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emphasis on employing both statistical and machine learning approaches suggests a comprehensive and potentially effective methodology for economic analysis in volatile situations.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models may not adequately capture the full spectrum of geopolitical risks and their unpredictable nature.</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study's findings could lead to further exploration in the application of hybrid models combining statistical and machine learning techniques for financial forecasting in other contexts of geopolitical or economic instability</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g2a26fafc5eb_0_67"/>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Related Work</a:t>
            </a:r>
            <a:endParaRPr>
              <a:latin typeface="Arial Narrow" panose="020B0606020202030204"/>
              <a:ea typeface="Arial Narrow" panose="020B0606020202030204"/>
              <a:cs typeface="Arial Narrow" panose="020B0606020202030204"/>
              <a:sym typeface="Arial Narrow" panose="020B0606020202030204"/>
            </a:endParaRPr>
          </a:p>
        </p:txBody>
      </p:sp>
      <p:sp>
        <p:nvSpPr>
          <p:cNvPr id="202" name="Google Shape;202;g2a26fafc5eb_0_67"/>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03" name="Google Shape;203;g2a26fafc5eb_0_67"/>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aphicFrame>
        <p:nvGraphicFramePr>
          <p:cNvPr id="204" name="Google Shape;204;g2a26fafc5eb_0_6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205" name="Google Shape;205;g2a26fafc5eb_0_6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206" name="Google Shape;206;g2a26fafc5eb_0_6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207" name="Google Shape;207;g2a26fafc5eb_0_6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208" name="Google Shape;208;g2a26fafc5eb_0_6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209" name="Google Shape;209;g2a26fafc5eb_0_6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210" name="Google Shape;210;g2a26fafc5eb_0_67"/>
          <p:cNvGraphicFramePr/>
          <p:nvPr/>
        </p:nvGraphicFramePr>
        <p:xfrm>
          <a:off x="979575" y="1518500"/>
          <a:ext cx="9248775" cy="3000000"/>
        </p:xfrm>
        <a:graphic>
          <a:graphicData uri="http://schemas.openxmlformats.org/drawingml/2006/table">
            <a:tbl>
              <a:tblPr>
                <a:noFill/>
                <a:tableStyleId>{82D321AA-565E-4E83-8599-2C902828524B}</a:tableStyleId>
              </a:tblPr>
              <a:tblGrid>
                <a:gridCol w="152400"/>
                <a:gridCol w="1162050"/>
                <a:gridCol w="600075"/>
                <a:gridCol w="752475"/>
                <a:gridCol w="266700"/>
                <a:gridCol w="1933575"/>
                <a:gridCol w="1838325"/>
                <a:gridCol w="1104900"/>
                <a:gridCol w="1438275"/>
              </a:tblGrid>
              <a:tr h="1333500">
                <a:tc>
                  <a:txBody>
                    <a:bodyPr/>
                    <a:lstStyle/>
                    <a:p>
                      <a:pPr marL="0" lvl="0" indent="0" algn="l" rtl="0">
                        <a:lnSpc>
                          <a:spcPct val="115000"/>
                        </a:lnSpc>
                        <a:spcBef>
                          <a:spcPts val="1200"/>
                        </a:spcBef>
                        <a:spcAft>
                          <a:spcPts val="1200"/>
                        </a:spcAft>
                        <a:buNone/>
                      </a:pPr>
                      <a:r>
                        <a:rPr lang="en-US" sz="900"/>
                        <a:t>9</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Financial inclusiveness and economic growth: New evidence using a threshold regression analysis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Zulkefly R. N., Karim A. A., Rahman A. A., &amp; Sarmidi T.</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Economic Research-Ekonomska Istraživanja 33(1), 1465-1484</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2020</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Possible limitations in generalizability and the complexity of variables influencing financial inclusiveness.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study's insights into the positive impact of financial inclusiveness on economic growth could pave the way for further research in understanding the mechanisms of this relationship and its implications in different economic contexts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r h="1333500">
                <a:tc>
                  <a:txBody>
                    <a:bodyPr/>
                    <a:lstStyle/>
                    <a:p>
                      <a:pPr marL="0" lvl="0" indent="0" algn="l" rtl="0">
                        <a:lnSpc>
                          <a:spcPct val="115000"/>
                        </a:lnSpc>
                        <a:spcBef>
                          <a:spcPts val="1200"/>
                        </a:spcBef>
                        <a:spcAft>
                          <a:spcPts val="1200"/>
                        </a:spcAft>
                        <a:buNone/>
                      </a:pPr>
                      <a:r>
                        <a:rPr lang="en-US" sz="900"/>
                        <a:t>10</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Comparative Analysis of ARIMA SARIMAX and Random Forest Models for Forecasting Future GDP in Relation to Unemployment Rate</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Hossain M. J.</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2023</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uncovers a negative relationship between GDP and unemployment, illustrating the predictive capabilities and differences between these econometric and machine learning approaches.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Potential limitations in capturing real-time economic shifts and external variables influencing GDP and unemployment.</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Given the study's focus on comparing different forecasting models, future research might explore further refinements to these models or their application in other economic contexts to enhance forecasting accuracy and reliability</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9"/>
          <p:cNvSpPr txBox="1"/>
          <p:nvPr>
            <p:ph type="title"/>
          </p:nvPr>
        </p:nvSpPr>
        <p:spPr>
          <a:xfrm>
            <a:off x="838200" y="1365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Proposed Methodology</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16" name="Google Shape;216;p9"/>
          <p:cNvSpPr txBox="1"/>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                                  </a:t>
            </a:r>
            <a:endParaRPr lang="en-US"/>
          </a:p>
        </p:txBody>
      </p:sp>
      <p:sp>
        <p:nvSpPr>
          <p:cNvPr id="217" name="Google Shape;217;p9"/>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18" name="Google Shape;218;p9"/>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pic>
        <p:nvPicPr>
          <p:cNvPr id="219" name="Google Shape;219;p9"/>
          <p:cNvPicPr preferRelativeResize="0"/>
          <p:nvPr/>
        </p:nvPicPr>
        <p:blipFill>
          <a:blip r:embed="rId1"/>
          <a:stretch>
            <a:fillRect/>
          </a:stretch>
        </p:blipFill>
        <p:spPr>
          <a:xfrm>
            <a:off x="1937575" y="1737925"/>
            <a:ext cx="7883199" cy="4009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Proposed Methodology</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25" name="Google Shape;225;p1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0" algn="l" rtl="0">
              <a:lnSpc>
                <a:spcPct val="90000"/>
              </a:lnSpc>
              <a:spcBef>
                <a:spcPts val="0"/>
              </a:spcBef>
              <a:spcAft>
                <a:spcPts val="0"/>
              </a:spcAft>
              <a:buSzPct val="76000"/>
              <a:buNone/>
            </a:pPr>
            <a:endParaRPr>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01930" algn="l" rtl="0">
              <a:lnSpc>
                <a:spcPct val="90000"/>
              </a:lnSpc>
              <a:spcBef>
                <a:spcPts val="1000"/>
              </a:spcBef>
              <a:spcAft>
                <a:spcPts val="0"/>
              </a:spcAft>
              <a:buSzPct val="100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Exploratory Data Analysis is done to understand the data how target variable is dependent on predictor variables</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147955" algn="l" rtl="0">
              <a:lnSpc>
                <a:spcPct val="90000"/>
              </a:lnSpc>
              <a:spcBef>
                <a:spcPts val="1000"/>
              </a:spcBef>
              <a:spcAft>
                <a:spcPts val="0"/>
              </a:spcAft>
              <a:buSzPct val="64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In Data preprocessing stage the following steps are done</a:t>
            </a:r>
            <a:endParaRPr>
              <a:latin typeface="Times New Roman" panose="02020603050405020304"/>
              <a:ea typeface="Times New Roman" panose="02020603050405020304"/>
              <a:cs typeface="Times New Roman" panose="02020603050405020304"/>
              <a:sym typeface="Times New Roman" panose="02020603050405020304"/>
            </a:endParaRPr>
          </a:p>
          <a:p>
            <a:pPr marL="685800" lvl="1" indent="-211455" algn="l" rtl="0">
              <a:lnSpc>
                <a:spcPct val="90000"/>
              </a:lnSpc>
              <a:spcBef>
                <a:spcPts val="1000"/>
              </a:spcBef>
              <a:spcAft>
                <a:spcPts val="0"/>
              </a:spcAft>
              <a:buSzPct val="75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Outliers are removed using winsorization</a:t>
            </a:r>
            <a:endParaRPr>
              <a:latin typeface="Times New Roman" panose="02020603050405020304"/>
              <a:ea typeface="Times New Roman" panose="02020603050405020304"/>
              <a:cs typeface="Times New Roman" panose="02020603050405020304"/>
              <a:sym typeface="Times New Roman" panose="02020603050405020304"/>
            </a:endParaRPr>
          </a:p>
          <a:p>
            <a:pPr marL="685800" lvl="1" indent="-211455" algn="l" rtl="0">
              <a:lnSpc>
                <a:spcPct val="90000"/>
              </a:lnSpc>
              <a:spcBef>
                <a:spcPts val="1000"/>
              </a:spcBef>
              <a:spcAft>
                <a:spcPts val="0"/>
              </a:spcAft>
              <a:buSzPct val="75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Categorical Data is Encoded</a:t>
            </a:r>
            <a:endParaRPr>
              <a:latin typeface="Times New Roman" panose="02020603050405020304"/>
              <a:ea typeface="Times New Roman" panose="02020603050405020304"/>
              <a:cs typeface="Times New Roman" panose="02020603050405020304"/>
              <a:sym typeface="Times New Roman" panose="02020603050405020304"/>
            </a:endParaRPr>
          </a:p>
          <a:p>
            <a:pPr marL="685800" lvl="1" indent="-211455" algn="l" rtl="0">
              <a:lnSpc>
                <a:spcPct val="90000"/>
              </a:lnSpc>
              <a:spcBef>
                <a:spcPts val="1000"/>
              </a:spcBef>
              <a:spcAft>
                <a:spcPts val="0"/>
              </a:spcAft>
              <a:buSzPct val="75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Data is normalised</a:t>
            </a:r>
            <a:endParaRPr>
              <a:latin typeface="Times New Roman" panose="02020603050405020304"/>
              <a:ea typeface="Times New Roman" panose="02020603050405020304"/>
              <a:cs typeface="Times New Roman" panose="02020603050405020304"/>
              <a:sym typeface="Times New Roman" panose="02020603050405020304"/>
            </a:endParaRPr>
          </a:p>
          <a:p>
            <a:pPr marL="685800" lvl="1" indent="-241300" algn="l" rtl="0">
              <a:lnSpc>
                <a:spcPct val="90000"/>
              </a:lnSpc>
              <a:spcBef>
                <a:spcPts val="1000"/>
              </a:spcBef>
              <a:spcAft>
                <a:spcPts val="0"/>
              </a:spcAft>
              <a:buSzPct val="100000"/>
              <a:buFont typeface="Times New Roman" panose="02020603050405020304"/>
              <a:buChar char="•"/>
            </a:pPr>
            <a:r>
              <a:rPr lang="en-US" sz="2350">
                <a:latin typeface="Times New Roman" panose="02020603050405020304"/>
                <a:ea typeface="Times New Roman" panose="02020603050405020304"/>
                <a:cs typeface="Times New Roman" panose="02020603050405020304"/>
                <a:sym typeface="Times New Roman" panose="02020603050405020304"/>
              </a:rPr>
              <a:t>Best 5 features are selected using selectkbest method </a:t>
            </a:r>
            <a:endParaRPr sz="2350">
              <a:latin typeface="Times New Roman" panose="02020603050405020304"/>
              <a:ea typeface="Times New Roman" panose="02020603050405020304"/>
              <a:cs typeface="Times New Roman" panose="02020603050405020304"/>
              <a:sym typeface="Times New Roman" panose="02020603050405020304"/>
            </a:endParaRPr>
          </a:p>
          <a:p>
            <a:pPr marL="685800" lvl="1" indent="-211455" algn="l" rtl="0">
              <a:lnSpc>
                <a:spcPct val="90000"/>
              </a:lnSpc>
              <a:spcBef>
                <a:spcPts val="1000"/>
              </a:spcBef>
              <a:spcAft>
                <a:spcPts val="0"/>
              </a:spcAft>
              <a:buSzPct val="57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Data balancing is done using SMOTE</a:t>
            </a:r>
            <a:endParaRPr sz="2750">
              <a:latin typeface="Times New Roman" panose="02020603050405020304"/>
              <a:ea typeface="Times New Roman" panose="02020603050405020304"/>
              <a:cs typeface="Times New Roman" panose="02020603050405020304"/>
              <a:sym typeface="Times New Roman" panose="02020603050405020304"/>
            </a:endParaRPr>
          </a:p>
          <a:p>
            <a:pPr marL="228600" lvl="0" indent="-147955" algn="l" rtl="0">
              <a:lnSpc>
                <a:spcPct val="90000"/>
              </a:lnSpc>
              <a:spcBef>
                <a:spcPts val="1000"/>
              </a:spcBef>
              <a:spcAft>
                <a:spcPts val="0"/>
              </a:spcAft>
              <a:buSzPct val="64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Hybrid Model using KNN, Random Forest, Support Vector Machine and Naive Bayes Algorithm is developed using Voting Approach</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147955" algn="l" rtl="0">
              <a:lnSpc>
                <a:spcPct val="90000"/>
              </a:lnSpc>
              <a:spcBef>
                <a:spcPts val="1000"/>
              </a:spcBef>
              <a:spcAft>
                <a:spcPts val="0"/>
              </a:spcAft>
              <a:buSzPct val="64000"/>
              <a:buFont typeface="Times New Roman" panose="02020603050405020304"/>
              <a:buChar char="•"/>
            </a:pPr>
            <a:r>
              <a:rPr lang="en-US">
                <a:latin typeface="Times New Roman" panose="02020603050405020304"/>
                <a:ea typeface="Times New Roman" panose="02020603050405020304"/>
                <a:cs typeface="Times New Roman" panose="02020603050405020304"/>
                <a:sym typeface="Times New Roman" panose="02020603050405020304"/>
              </a:rPr>
              <a:t>Performance of the model is evaluated using accuracy</a:t>
            </a:r>
            <a:endParaRPr>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27" name="Google Shape;227;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Dataset</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33" name="Google Shape;233;p11"/>
          <p:cNvSpPr txBox="1"/>
          <p:nvPr>
            <p:ph type="body" idx="1"/>
          </p:nvPr>
        </p:nvSpPr>
        <p:spPr>
          <a:xfrm>
            <a:off x="838200" y="1539875"/>
            <a:ext cx="10515600" cy="4636770"/>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SzPts val="1800"/>
              <a:buNone/>
            </a:pPr>
            <a:r>
              <a:rPr lang="en-US">
                <a:latin typeface="Arial Narrow" panose="020B0606020202030204"/>
                <a:ea typeface="Arial Narrow" panose="020B0606020202030204"/>
                <a:cs typeface="Arial Narrow" panose="020B0606020202030204"/>
                <a:sym typeface="Arial Narrow" panose="020B0606020202030204"/>
              </a:rPr>
              <a:t>Source of the Dataset: </a:t>
            </a:r>
            <a:r>
              <a:rPr lang="en-US" u="sng">
                <a:solidFill>
                  <a:schemeClr val="hlink"/>
                </a:solidFill>
                <a:hlinkClick r:id="rId1"/>
              </a:rPr>
              <a:t>Walmart fraud detection (kaggle.com)</a:t>
            </a:r>
            <a:endParaRPr lang="en-US" u="sng">
              <a:solidFill>
                <a:schemeClr val="hlink"/>
              </a:solidFill>
            </a:endParaRPr>
          </a:p>
          <a:p>
            <a:pPr marL="228600" lvl="0" indent="0" algn="l" rtl="0">
              <a:lnSpc>
                <a:spcPct val="90000"/>
              </a:lnSpc>
              <a:spcBef>
                <a:spcPts val="1000"/>
              </a:spcBef>
              <a:spcAft>
                <a:spcPts val="0"/>
              </a:spcAft>
              <a:buSzPts val="1800"/>
              <a:buNone/>
            </a:pPr>
            <a:r>
              <a:rPr lang="en-US">
                <a:latin typeface="Arial Narrow" panose="020B0606020202030204"/>
                <a:ea typeface="Arial Narrow" panose="020B0606020202030204"/>
                <a:cs typeface="Arial Narrow" panose="020B0606020202030204"/>
                <a:sym typeface="Arial Narrow" panose="020B0606020202030204"/>
              </a:rPr>
              <a:t>No. of Observations:</a:t>
            </a:r>
            <a:r>
              <a:rPr lang="en-US">
                <a:latin typeface="Courier New" panose="02070309020205020404"/>
                <a:ea typeface="Courier New" panose="02070309020205020404"/>
                <a:cs typeface="Courier New" panose="02070309020205020404"/>
                <a:sym typeface="Courier New" panose="02070309020205020404"/>
              </a:rPr>
              <a:t>6362604</a:t>
            </a:r>
            <a:endParaRPr>
              <a:latin typeface="Courier New" panose="02070309020205020404"/>
              <a:ea typeface="Courier New" panose="02070309020205020404"/>
              <a:cs typeface="Courier New" panose="02070309020205020404"/>
              <a:sym typeface="Courier New" panose="02070309020205020404"/>
            </a:endParaRPr>
          </a:p>
          <a:p>
            <a:pPr marL="228600" lvl="0" indent="0" algn="l" rtl="0">
              <a:lnSpc>
                <a:spcPct val="90000"/>
              </a:lnSpc>
              <a:spcBef>
                <a:spcPts val="1000"/>
              </a:spcBef>
              <a:spcAft>
                <a:spcPts val="0"/>
              </a:spcAft>
              <a:buSzPts val="1800"/>
              <a:buNone/>
            </a:pPr>
            <a:r>
              <a:rPr lang="en-US" b="1">
                <a:latin typeface="Arial Narrow" panose="020B0606020202030204"/>
                <a:ea typeface="Arial Narrow" panose="020B0606020202030204"/>
                <a:cs typeface="Arial Narrow" panose="020B0606020202030204"/>
                <a:sym typeface="Arial Narrow" panose="020B0606020202030204"/>
              </a:rPr>
              <a:t>SCREEN SHOT OF THE DATASET</a:t>
            </a:r>
            <a:endParaRPr>
              <a:latin typeface="Arial Narrow" panose="020B0606020202030204"/>
              <a:ea typeface="Arial Narrow" panose="020B0606020202030204"/>
              <a:cs typeface="Arial Narrow" panose="020B0606020202030204"/>
              <a:sym typeface="Arial Narrow" panose="020B0606020202030204"/>
            </a:endParaRPr>
          </a:p>
          <a:p>
            <a:pPr marL="228600" lvl="0" indent="0" algn="l" rtl="0">
              <a:lnSpc>
                <a:spcPct val="90000"/>
              </a:lnSpc>
              <a:spcBef>
                <a:spcPts val="1000"/>
              </a:spcBef>
              <a:spcAft>
                <a:spcPts val="0"/>
              </a:spcAft>
              <a:buSzPts val="1800"/>
              <a:buNone/>
            </a:pPr>
            <a:endParaRPr>
              <a:latin typeface="Arial Narrow" panose="020B0606020202030204"/>
              <a:ea typeface="Arial Narrow" panose="020B0606020202030204"/>
              <a:cs typeface="Arial Narrow" panose="020B0606020202030204"/>
              <a:sym typeface="Arial Narrow" panose="020B0606020202030204"/>
            </a:endParaRPr>
          </a:p>
        </p:txBody>
      </p:sp>
      <p:sp>
        <p:nvSpPr>
          <p:cNvPr id="234" name="Google Shape;234;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35" name="Google Shape;235;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 name="Picture 0"/>
          <p:cNvPicPr>
            <a:picLocks noChangeAspect="1"/>
          </p:cNvPicPr>
          <p:nvPr/>
        </p:nvPicPr>
        <p:blipFill>
          <a:blip r:embed="rId2"/>
          <a:stretch>
            <a:fillRect/>
          </a:stretch>
        </p:blipFill>
        <p:spPr>
          <a:xfrm>
            <a:off x="1157605" y="3068955"/>
            <a:ext cx="9728200" cy="29991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12"/>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a:latin typeface="Arial Narrow" panose="020B0606020202030204"/>
                <a:ea typeface="Arial Narrow" panose="020B0606020202030204"/>
                <a:cs typeface="Arial Narrow" panose="020B0606020202030204"/>
                <a:sym typeface="Arial Narrow" panose="020B0606020202030204"/>
              </a:rPr>
              <a:t>Column/Feature Details</a:t>
            </a:r>
            <a:r>
              <a:rPr lang="en-US">
                <a:latin typeface="Times New Roman" panose="02020603050405020304"/>
                <a:ea typeface="Times New Roman" panose="02020603050405020304"/>
                <a:cs typeface="Times New Roman" panose="02020603050405020304"/>
                <a:sym typeface="Times New Roman" panose="02020603050405020304"/>
              </a:rPr>
              <a:t>:</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42" name="Google Shape;242;p12"/>
          <p:cNvSpPr txBox="1"/>
          <p:nvPr>
            <p:ph type="body" idx="1"/>
          </p:nvPr>
        </p:nvSpPr>
        <p:spPr>
          <a:xfrm>
            <a:off x="623570" y="1412875"/>
            <a:ext cx="10515600" cy="4822825"/>
          </a:xfrm>
          <a:prstGeom prst="rect">
            <a:avLst/>
          </a:prstGeom>
          <a:noFill/>
          <a:ln>
            <a:noFill/>
          </a:ln>
        </p:spPr>
        <p:txBody>
          <a:bodyPr spcFirstLastPara="1" wrap="square" lIns="91425" tIns="45700" rIns="91425" bIns="45700" anchor="t" anchorCtr="0">
            <a:normAutofit fontScale="25000"/>
          </a:bodyPr>
          <a:lstStyle/>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step:</a:t>
            </a:r>
            <a:r>
              <a:rPr lang="en-US" sz="6400">
                <a:latin typeface="Times New Roman" panose="02020603050405020304"/>
                <a:ea typeface="Times New Roman" panose="02020603050405020304"/>
                <a:cs typeface="Times New Roman" panose="02020603050405020304"/>
                <a:sym typeface="Times New Roman" panose="02020603050405020304"/>
              </a:rPr>
              <a:t> This could represent the unit of time, possibly indicating the chronological order or time elapsed since a reference point.</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type:</a:t>
            </a:r>
            <a:r>
              <a:rPr lang="en-US" sz="6400">
                <a:latin typeface="Times New Roman" panose="02020603050405020304"/>
                <a:ea typeface="Times New Roman" panose="02020603050405020304"/>
                <a:cs typeface="Times New Roman" panose="02020603050405020304"/>
                <a:sym typeface="Times New Roman" panose="02020603050405020304"/>
              </a:rPr>
              <a:t> Denotes the type of transaction (e.g., payment, transfer, etc.), providing insights into the nature of the financial activity.</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amount:</a:t>
            </a:r>
            <a:r>
              <a:rPr lang="en-US" sz="6400">
                <a:latin typeface="Times New Roman" panose="02020603050405020304"/>
                <a:ea typeface="Times New Roman" panose="02020603050405020304"/>
                <a:cs typeface="Times New Roman" panose="02020603050405020304"/>
                <a:sym typeface="Times New Roman" panose="02020603050405020304"/>
              </a:rPr>
              <a:t> Represents the monetary value of the transaction, indicating the sum involved in the financial operation.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nameOrig: </a:t>
            </a:r>
            <a:r>
              <a:rPr lang="en-US" sz="6400">
                <a:latin typeface="Times New Roman" panose="02020603050405020304"/>
                <a:ea typeface="Times New Roman" panose="02020603050405020304"/>
                <a:cs typeface="Times New Roman" panose="02020603050405020304"/>
                <a:sym typeface="Times New Roman" panose="02020603050405020304"/>
              </a:rPr>
              <a:t>Likely refers to the name or identifier of the originator (sender) of the transaction.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oldbalanceOrg</a:t>
            </a:r>
            <a:r>
              <a:rPr lang="en-US" sz="6400">
                <a:latin typeface="Times New Roman" panose="02020603050405020304"/>
                <a:ea typeface="Times New Roman" panose="02020603050405020304"/>
                <a:cs typeface="Times New Roman" panose="02020603050405020304"/>
                <a:sym typeface="Times New Roman" panose="02020603050405020304"/>
              </a:rPr>
              <a:t>: Indicates the initial account balance of the originator before the transaction.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newbalanceOrg: </a:t>
            </a:r>
            <a:r>
              <a:rPr lang="en-US" sz="6400">
                <a:latin typeface="Times New Roman" panose="02020603050405020304"/>
                <a:ea typeface="Times New Roman" panose="02020603050405020304"/>
                <a:cs typeface="Times New Roman" panose="02020603050405020304"/>
                <a:sym typeface="Times New Roman" panose="02020603050405020304"/>
              </a:rPr>
              <a:t>Represents the updated account balance of the originator after the transaction.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nameDest:</a:t>
            </a:r>
            <a:r>
              <a:rPr lang="en-US" sz="6400">
                <a:latin typeface="Times New Roman" panose="02020603050405020304"/>
                <a:ea typeface="Times New Roman" panose="02020603050405020304"/>
                <a:cs typeface="Times New Roman" panose="02020603050405020304"/>
                <a:sym typeface="Times New Roman" panose="02020603050405020304"/>
              </a:rPr>
              <a:t> Refers to the name or identifier of the destination (recipient) of the transaction.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oldbalanceDest: </a:t>
            </a:r>
            <a:r>
              <a:rPr lang="en-US" sz="6400">
                <a:latin typeface="Times New Roman" panose="02020603050405020304"/>
                <a:ea typeface="Times New Roman" panose="02020603050405020304"/>
                <a:cs typeface="Times New Roman" panose="02020603050405020304"/>
                <a:sym typeface="Times New Roman" panose="02020603050405020304"/>
              </a:rPr>
              <a:t>Denotes the initial account balance of the destination before the transaction.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newbalanceDest:</a:t>
            </a:r>
            <a:r>
              <a:rPr lang="en-US" sz="6400">
                <a:latin typeface="Times New Roman" panose="02020603050405020304"/>
                <a:ea typeface="Times New Roman" panose="02020603050405020304"/>
                <a:cs typeface="Times New Roman" panose="02020603050405020304"/>
                <a:sym typeface="Times New Roman" panose="02020603050405020304"/>
              </a:rPr>
              <a:t> Represents the updated account balance of the destination after the transaction.</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b="1">
                <a:latin typeface="Times New Roman" panose="02020603050405020304"/>
                <a:ea typeface="Times New Roman" panose="02020603050405020304"/>
                <a:cs typeface="Times New Roman" panose="02020603050405020304"/>
                <a:sym typeface="Times New Roman" panose="02020603050405020304"/>
              </a:rPr>
              <a:t>isFraud:</a:t>
            </a:r>
            <a:r>
              <a:rPr lang="en-US" sz="6400">
                <a:latin typeface="Times New Roman" panose="02020603050405020304"/>
                <a:ea typeface="Times New Roman" panose="02020603050405020304"/>
                <a:cs typeface="Times New Roman" panose="02020603050405020304"/>
                <a:sym typeface="Times New Roman" panose="02020603050405020304"/>
              </a:rPr>
              <a:t> A binary indicator (likely 0 or 1) that flags whether the transaction is fraudulent (1) or not (0).</a:t>
            </a:r>
            <a:endParaRPr sz="6400">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1000"/>
              </a:spcBef>
              <a:spcAft>
                <a:spcPts val="0"/>
              </a:spcAft>
              <a:buSzPct val="113000"/>
              <a:buNone/>
            </a:pPr>
            <a:r>
              <a:rPr lang="en-US" sz="6400">
                <a:latin typeface="Times New Roman" panose="02020603050405020304"/>
                <a:ea typeface="Times New Roman" panose="02020603050405020304"/>
                <a:cs typeface="Times New Roman" panose="02020603050405020304"/>
                <a:sym typeface="Times New Roman" panose="02020603050405020304"/>
              </a:rPr>
              <a:t>i</a:t>
            </a:r>
            <a:r>
              <a:rPr lang="en-US" sz="6400" b="1">
                <a:latin typeface="Times New Roman" panose="02020603050405020304"/>
                <a:ea typeface="Times New Roman" panose="02020603050405020304"/>
                <a:cs typeface="Times New Roman" panose="02020603050405020304"/>
                <a:sym typeface="Times New Roman" panose="02020603050405020304"/>
              </a:rPr>
              <a:t>sFlaggedFraud</a:t>
            </a:r>
            <a:r>
              <a:rPr lang="en-US" sz="6400">
                <a:latin typeface="Times New Roman" panose="02020603050405020304"/>
                <a:ea typeface="Times New Roman" panose="02020603050405020304"/>
                <a:cs typeface="Times New Roman" panose="02020603050405020304"/>
                <a:sym typeface="Times New Roman" panose="02020603050405020304"/>
              </a:rPr>
              <a:t>: Another binary indicator that may signal whether the transaction is flagged as fraudulent based on certain criteria.</a:t>
            </a:r>
            <a:endParaRPr sz="6400">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p12"/>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44" name="Google Shape;244;p12"/>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b="1" dirty="0">
                <a:latin typeface="Arial Narrow" panose="020B0606020202030204" pitchFamily="34" charset="0"/>
                <a:sym typeface="+mn-ea"/>
              </a:rPr>
              <a:t>Review of Related Literature</a:t>
            </a:r>
            <a:endParaRPr lang="en-US"/>
          </a:p>
        </p:txBody>
      </p:sp>
      <p:sp>
        <p:nvSpPr>
          <p:cNvPr id="3" name="Text Placeholder 2"/>
          <p:cNvSpPr/>
          <p:nvPr>
            <p:ph type="body" idx="1"/>
          </p:nvPr>
        </p:nvSpPr>
        <p:spPr>
          <a:xfrm>
            <a:off x="838200" y="1532890"/>
            <a:ext cx="10515600" cy="4644390"/>
          </a:xfrm>
        </p:spPr>
        <p:txBody>
          <a:bodyPr>
            <a:normAutofit fontScale="25000"/>
          </a:bodyPr>
          <a:p>
            <a:r>
              <a:rPr lang="en-US" sz="4335" b="1" dirty="0">
                <a:latin typeface="Times New Roman" panose="02020603050405020304" charset="0"/>
                <a:cs typeface="Times New Roman" panose="02020603050405020304" charset="0"/>
                <a:sym typeface="+mn-ea"/>
              </a:rPr>
              <a:t>Base Paper:</a:t>
            </a:r>
            <a:endParaRPr lang="en-US" sz="4335" b="1" dirty="0">
              <a:latin typeface="Times New Roman" panose="02020603050405020304" charset="0"/>
              <a:cs typeface="Times New Roman" panose="02020603050405020304" charset="0"/>
            </a:endParaRPr>
          </a:p>
          <a:p>
            <a:r>
              <a:rPr lang="en-IN" sz="4335" dirty="0" err="1">
                <a:latin typeface="Times New Roman" panose="02020603050405020304" charset="0"/>
                <a:cs typeface="Times New Roman" panose="02020603050405020304" charset="0"/>
                <a:sym typeface="+mn-ea"/>
              </a:rPr>
              <a:t>Dr.</a:t>
            </a:r>
            <a:r>
              <a:rPr lang="en-IN" sz="4335" dirty="0">
                <a:latin typeface="Times New Roman" panose="02020603050405020304" charset="0"/>
                <a:cs typeface="Times New Roman" panose="02020603050405020304" charset="0"/>
                <a:sym typeface="+mn-ea"/>
              </a:rPr>
              <a:t> C. Shyamala, P. </a:t>
            </a:r>
            <a:r>
              <a:rPr lang="en-IN" sz="4335" dirty="0" err="1">
                <a:latin typeface="Times New Roman" panose="02020603050405020304" charset="0"/>
                <a:cs typeface="Times New Roman" panose="02020603050405020304" charset="0"/>
                <a:sym typeface="+mn-ea"/>
              </a:rPr>
              <a:t>Sabarish</a:t>
            </a:r>
            <a:r>
              <a:rPr lang="en-IN" sz="4335" dirty="0">
                <a:latin typeface="Times New Roman" panose="02020603050405020304" charset="0"/>
                <a:cs typeface="Times New Roman" panose="02020603050405020304" charset="0"/>
                <a:sym typeface="+mn-ea"/>
              </a:rPr>
              <a:t>, T. Vignesh, S. </a:t>
            </a:r>
            <a:r>
              <a:rPr lang="en-IN" sz="4335" dirty="0" err="1">
                <a:latin typeface="Times New Roman" panose="02020603050405020304" charset="0"/>
                <a:cs typeface="Times New Roman" panose="02020603050405020304" charset="0"/>
                <a:sym typeface="+mn-ea"/>
              </a:rPr>
              <a:t>Yogeendran</a:t>
            </a:r>
            <a:r>
              <a:rPr lang="en-IN" sz="4335" dirty="0">
                <a:latin typeface="Times New Roman" panose="02020603050405020304" charset="0"/>
                <a:cs typeface="Times New Roman" panose="02020603050405020304" charset="0"/>
                <a:sym typeface="+mn-ea"/>
              </a:rPr>
              <a:t>. 2021 </a:t>
            </a:r>
            <a:r>
              <a:rPr lang="en-US" sz="4335" dirty="0">
                <a:solidFill>
                  <a:srgbClr val="0F0F0F"/>
                </a:solidFill>
                <a:effectLst/>
                <a:latin typeface="Times New Roman" panose="02020603050405020304" charset="0"/>
                <a:cs typeface="Times New Roman" panose="02020603050405020304" charset="0"/>
                <a:sym typeface="+mn-ea"/>
              </a:rPr>
              <a:t>WALMART </a:t>
            </a:r>
            <a:r>
              <a:rPr lang="en-US" sz="4335" dirty="0">
                <a:solidFill>
                  <a:srgbClr val="0F0F0F"/>
                </a:solidFill>
                <a:latin typeface="Times New Roman" panose="02020603050405020304" charset="0"/>
                <a:cs typeface="Times New Roman" panose="02020603050405020304" charset="0"/>
                <a:sym typeface="+mn-ea"/>
              </a:rPr>
              <a:t>Fraud Detection </a:t>
            </a:r>
            <a:r>
              <a:rPr lang="en-US" sz="4335" dirty="0">
                <a:solidFill>
                  <a:srgbClr val="0F0F0F"/>
                </a:solidFill>
                <a:effectLst/>
                <a:latin typeface="Times New Roman" panose="02020603050405020304" charset="0"/>
                <a:cs typeface="Times New Roman" panose="02020603050405020304" charset="0"/>
                <a:sym typeface="+mn-ea"/>
              </a:rPr>
              <a:t>using MACHINE LEARNING ALGORITHMS.</a:t>
            </a:r>
            <a:r>
              <a:rPr lang="en-IN" sz="4335" dirty="0">
                <a:latin typeface="Times New Roman" panose="02020603050405020304" charset="0"/>
                <a:cs typeface="Times New Roman" panose="02020603050405020304" charset="0"/>
                <a:sym typeface="+mn-ea"/>
              </a:rPr>
              <a:t> , </a:t>
            </a:r>
            <a:r>
              <a:rPr lang="en-IN" sz="4335" dirty="0" err="1">
                <a:latin typeface="Times New Roman" panose="02020603050405020304" charset="0"/>
                <a:cs typeface="Times New Roman" panose="02020603050405020304" charset="0"/>
                <a:sym typeface="+mn-ea"/>
              </a:rPr>
              <a:t>K.Ramakrishnan</a:t>
            </a:r>
            <a:r>
              <a:rPr lang="en-IN" sz="4335" dirty="0">
                <a:latin typeface="Times New Roman" panose="02020603050405020304" charset="0"/>
                <a:cs typeface="Times New Roman" panose="02020603050405020304" charset="0"/>
                <a:sym typeface="+mn-ea"/>
              </a:rPr>
              <a:t> College of Technology</a:t>
            </a:r>
            <a:r>
              <a:rPr lang="en-US" sz="4335" dirty="0">
                <a:solidFill>
                  <a:srgbClr val="0F0F0F"/>
                </a:solidFill>
                <a:effectLst/>
                <a:latin typeface="Times New Roman" panose="02020603050405020304" charset="0"/>
                <a:cs typeface="Times New Roman" panose="02020603050405020304" charset="0"/>
                <a:sym typeface="+mn-ea"/>
              </a:rPr>
              <a:t> Retrieved from </a:t>
            </a:r>
            <a:r>
              <a:rPr lang="en-US" sz="4335" dirty="0">
                <a:effectLst/>
                <a:latin typeface="Times New Roman" panose="02020603050405020304" charset="0"/>
                <a:cs typeface="Times New Roman" panose="02020603050405020304" charset="0"/>
                <a:sym typeface="+mn-ea"/>
                <a:hlinkClick r:id="rId1"/>
              </a:rPr>
              <a:t>Semantic Scholar</a:t>
            </a:r>
            <a:r>
              <a:rPr lang="en-US" sz="4335" dirty="0">
                <a:solidFill>
                  <a:srgbClr val="0F0F0F"/>
                </a:solidFill>
                <a:effectLst/>
                <a:latin typeface="Times New Roman" panose="02020603050405020304" charset="0"/>
                <a:cs typeface="Times New Roman" panose="02020603050405020304" charset="0"/>
                <a:sym typeface="+mn-ea"/>
              </a:rPr>
              <a:t>.</a:t>
            </a:r>
            <a:endParaRPr lang="en-US" sz="4335" b="0" i="0" dirty="0">
              <a:solidFill>
                <a:srgbClr val="0F0F0F"/>
              </a:solidFill>
              <a:effectLst/>
              <a:latin typeface="Times New Roman" panose="02020603050405020304" charset="0"/>
              <a:cs typeface="Times New Roman" panose="02020603050405020304" charset="0"/>
            </a:endParaRPr>
          </a:p>
          <a:p>
            <a:r>
              <a:rPr lang="en-US" sz="4335" b="1" dirty="0">
                <a:latin typeface="Times New Roman" panose="02020603050405020304" charset="0"/>
                <a:cs typeface="Times New Roman" panose="02020603050405020304" charset="0"/>
                <a:sym typeface="+mn-ea"/>
              </a:rPr>
              <a:t>Paper I:</a:t>
            </a:r>
            <a:endParaRPr lang="en-US" sz="4335" b="1"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rPr>
              <a:t>R. Bajaj et al., "WALTS: Walmart </a:t>
            </a:r>
            <a:r>
              <a:rPr lang="en-US" sz="4335" dirty="0" err="1">
                <a:latin typeface="Times New Roman" panose="02020603050405020304" charset="0"/>
                <a:cs typeface="Times New Roman" panose="02020603050405020304" charset="0"/>
                <a:sym typeface="+mn-ea"/>
              </a:rPr>
              <a:t>AutoML</a:t>
            </a:r>
            <a:r>
              <a:rPr lang="en-US" sz="4335" dirty="0">
                <a:latin typeface="Times New Roman" panose="02020603050405020304" charset="0"/>
                <a:cs typeface="Times New Roman" panose="02020603050405020304" charset="0"/>
                <a:sym typeface="+mn-ea"/>
              </a:rPr>
              <a:t> Libraries, Tools and Services," 2022 48th </a:t>
            </a:r>
            <a:r>
              <a:rPr lang="en-US" sz="4335" dirty="0" err="1">
                <a:latin typeface="Times New Roman" panose="02020603050405020304" charset="0"/>
                <a:cs typeface="Times New Roman" panose="02020603050405020304" charset="0"/>
                <a:sym typeface="+mn-ea"/>
              </a:rPr>
              <a:t>Euromicro</a:t>
            </a:r>
            <a:r>
              <a:rPr lang="en-US" sz="4335" dirty="0">
                <a:latin typeface="Times New Roman" panose="02020603050405020304" charset="0"/>
                <a:cs typeface="Times New Roman" panose="02020603050405020304" charset="0"/>
                <a:sym typeface="+mn-ea"/>
              </a:rPr>
              <a:t> Conference on Software Engineering and Advanced Applications (SEAA), Gran </a:t>
            </a:r>
            <a:r>
              <a:rPr lang="en-US" sz="4335" dirty="0" err="1">
                <a:latin typeface="Times New Roman" panose="02020603050405020304" charset="0"/>
                <a:cs typeface="Times New Roman" panose="02020603050405020304" charset="0"/>
                <a:sym typeface="+mn-ea"/>
              </a:rPr>
              <a:t>Canaria</a:t>
            </a:r>
            <a:r>
              <a:rPr lang="en-US" sz="4335" dirty="0">
                <a:latin typeface="Times New Roman" panose="02020603050405020304" charset="0"/>
                <a:cs typeface="Times New Roman" panose="02020603050405020304" charset="0"/>
                <a:sym typeface="+mn-ea"/>
              </a:rPr>
              <a:t>, Spain, 2022, pp. 21-28, </a:t>
            </a:r>
            <a:r>
              <a:rPr lang="en-US" sz="4335" dirty="0" err="1">
                <a:latin typeface="Times New Roman" panose="02020603050405020304" charset="0"/>
                <a:cs typeface="Times New Roman" panose="02020603050405020304" charset="0"/>
                <a:sym typeface="+mn-ea"/>
              </a:rPr>
              <a:t>doi</a:t>
            </a:r>
            <a:r>
              <a:rPr lang="en-US" sz="4335" dirty="0">
                <a:latin typeface="Times New Roman" panose="02020603050405020304" charset="0"/>
                <a:cs typeface="Times New Roman" panose="02020603050405020304" charset="0"/>
                <a:sym typeface="+mn-ea"/>
              </a:rPr>
              <a:t>: 10.1109/SEAA56994.2022.00013.</a:t>
            </a:r>
            <a:endParaRPr lang="en-US" sz="4335"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hlinkClick r:id="rId2"/>
              </a:rPr>
              <a:t>WALTS: Walmart </a:t>
            </a:r>
            <a:r>
              <a:rPr lang="en-US" sz="4335" dirty="0" err="1">
                <a:latin typeface="Times New Roman" panose="02020603050405020304" charset="0"/>
                <a:cs typeface="Times New Roman" panose="02020603050405020304" charset="0"/>
                <a:sym typeface="+mn-ea"/>
                <a:hlinkClick r:id="rId2"/>
              </a:rPr>
              <a:t>AutoML</a:t>
            </a:r>
            <a:r>
              <a:rPr lang="en-US" sz="4335" dirty="0">
                <a:latin typeface="Times New Roman" panose="02020603050405020304" charset="0"/>
                <a:cs typeface="Times New Roman" panose="02020603050405020304" charset="0"/>
                <a:sym typeface="+mn-ea"/>
                <a:hlinkClick r:id="rId2"/>
              </a:rPr>
              <a:t> Libraries, Tools and Services | IEEE Conference Publication | IEEE Xplore</a:t>
            </a:r>
            <a:endParaRPr lang="en-US" sz="4335" dirty="0">
              <a:latin typeface="Times New Roman" panose="02020603050405020304" charset="0"/>
              <a:cs typeface="Times New Roman" panose="02020603050405020304" charset="0"/>
            </a:endParaRPr>
          </a:p>
          <a:p>
            <a:r>
              <a:rPr lang="en-US" sz="4335" b="1" dirty="0">
                <a:latin typeface="Times New Roman" panose="02020603050405020304" charset="0"/>
                <a:cs typeface="Times New Roman" panose="02020603050405020304" charset="0"/>
                <a:sym typeface="+mn-ea"/>
              </a:rPr>
              <a:t>Paper II:</a:t>
            </a:r>
            <a:endParaRPr lang="en-US" sz="4335" b="1"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rPr>
              <a:t>M. V. </a:t>
            </a:r>
            <a:r>
              <a:rPr lang="en-US" sz="4335" dirty="0" err="1">
                <a:latin typeface="Times New Roman" panose="02020603050405020304" charset="0"/>
                <a:cs typeface="Times New Roman" panose="02020603050405020304" charset="0"/>
                <a:sym typeface="+mn-ea"/>
              </a:rPr>
              <a:t>Ramasami</a:t>
            </a:r>
            <a:r>
              <a:rPr lang="en-US" sz="4335" dirty="0">
                <a:latin typeface="Times New Roman" panose="02020603050405020304" charset="0"/>
                <a:cs typeface="Times New Roman" panose="02020603050405020304" charset="0"/>
                <a:sym typeface="+mn-ea"/>
              </a:rPr>
              <a:t>, R. </a:t>
            </a:r>
            <a:r>
              <a:rPr lang="en-US" sz="4335" dirty="0" err="1">
                <a:latin typeface="Times New Roman" panose="02020603050405020304" charset="0"/>
                <a:cs typeface="Times New Roman" panose="02020603050405020304" charset="0"/>
                <a:sym typeface="+mn-ea"/>
              </a:rPr>
              <a:t>Thangaraj</a:t>
            </a:r>
            <a:r>
              <a:rPr lang="en-US" sz="4335" dirty="0">
                <a:latin typeface="Times New Roman" panose="02020603050405020304" charset="0"/>
                <a:cs typeface="Times New Roman" panose="02020603050405020304" charset="0"/>
                <a:sym typeface="+mn-ea"/>
              </a:rPr>
              <a:t>, S. Manoj Kumar and S. Eswaran, "Exploratory Data Analysis of Walmart Outlets Sales using Data Analytics Techniques," 2023 International Conference on Digital Applications, Transformation &amp; Economy (ICDATE), Miri, Sarawak, Malaysia, 2023, pp. 1-4, </a:t>
            </a:r>
            <a:r>
              <a:rPr lang="en-US" sz="4335" dirty="0" err="1">
                <a:latin typeface="Times New Roman" panose="02020603050405020304" charset="0"/>
                <a:cs typeface="Times New Roman" panose="02020603050405020304" charset="0"/>
                <a:sym typeface="+mn-ea"/>
              </a:rPr>
              <a:t>doi</a:t>
            </a:r>
            <a:r>
              <a:rPr lang="en-US" sz="4335" dirty="0">
                <a:latin typeface="Times New Roman" panose="02020603050405020304" charset="0"/>
                <a:cs typeface="Times New Roman" panose="02020603050405020304" charset="0"/>
                <a:sym typeface="+mn-ea"/>
              </a:rPr>
              <a:t>: 10.1109/ICDATE58146.2023.10248586.</a:t>
            </a:r>
            <a:endParaRPr lang="en-US" sz="4335"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hlinkClick r:id="rId3"/>
              </a:rPr>
              <a:t>Exploratory Data Analysis of Walmart Outlets Sales using Data Analytics Techniques | IEEE Conference Publication | IEEE Xplore</a:t>
            </a:r>
            <a:endParaRPr lang="en-US" sz="4335" dirty="0">
              <a:latin typeface="Times New Roman" panose="02020603050405020304" charset="0"/>
              <a:cs typeface="Times New Roman" panose="02020603050405020304" charset="0"/>
            </a:endParaRPr>
          </a:p>
          <a:p>
            <a:r>
              <a:rPr lang="en-US" sz="4335" b="1" dirty="0">
                <a:latin typeface="Times New Roman" panose="02020603050405020304" charset="0"/>
                <a:cs typeface="Times New Roman" panose="02020603050405020304" charset="0"/>
                <a:sym typeface="+mn-ea"/>
              </a:rPr>
              <a:t>Paper III:</a:t>
            </a:r>
            <a:endParaRPr lang="en-US" sz="4335" b="1"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rPr>
              <a:t>S. B. Latha, C. </a:t>
            </a:r>
            <a:r>
              <a:rPr lang="en-US" sz="4335" dirty="0" err="1">
                <a:latin typeface="Times New Roman" panose="02020603050405020304" charset="0"/>
                <a:cs typeface="Times New Roman" panose="02020603050405020304" charset="0"/>
                <a:sym typeface="+mn-ea"/>
              </a:rPr>
              <a:t>Dastagiraiah</a:t>
            </a:r>
            <a:r>
              <a:rPr lang="en-US" sz="4335" dirty="0">
                <a:latin typeface="Times New Roman" panose="02020603050405020304" charset="0"/>
                <a:cs typeface="Times New Roman" panose="02020603050405020304" charset="0"/>
                <a:sym typeface="+mn-ea"/>
              </a:rPr>
              <a:t>, A. Kiran, S. Asif, D. </a:t>
            </a:r>
            <a:r>
              <a:rPr lang="en-US" sz="4335" dirty="0" err="1">
                <a:latin typeface="Times New Roman" panose="02020603050405020304" charset="0"/>
                <a:cs typeface="Times New Roman" panose="02020603050405020304" charset="0"/>
                <a:sym typeface="+mn-ea"/>
              </a:rPr>
              <a:t>Elangovan</a:t>
            </a:r>
            <a:r>
              <a:rPr lang="en-US" sz="4335" dirty="0">
                <a:latin typeface="Times New Roman" panose="02020603050405020304" charset="0"/>
                <a:cs typeface="Times New Roman" panose="02020603050405020304" charset="0"/>
                <a:sym typeface="+mn-ea"/>
              </a:rPr>
              <a:t> and P. C. S. Reddy, "An Adaptive Machine Learning model for Walmart sales prediction," 2023 International Conference on Circuit Power and Computing Technologies (ICCPCT), Kollam, India, 2023, pp. 988-992, </a:t>
            </a:r>
            <a:r>
              <a:rPr lang="en-US" sz="4335" dirty="0" err="1">
                <a:latin typeface="Times New Roman" panose="02020603050405020304" charset="0"/>
                <a:cs typeface="Times New Roman" panose="02020603050405020304" charset="0"/>
                <a:sym typeface="+mn-ea"/>
              </a:rPr>
              <a:t>doi</a:t>
            </a:r>
            <a:r>
              <a:rPr lang="en-US" sz="4335" dirty="0">
                <a:latin typeface="Times New Roman" panose="02020603050405020304" charset="0"/>
                <a:cs typeface="Times New Roman" panose="02020603050405020304" charset="0"/>
                <a:sym typeface="+mn-ea"/>
              </a:rPr>
              <a:t>: 10.1109/ICCPCT58313.2023.10245029</a:t>
            </a:r>
            <a:r>
              <a:rPr lang="en-US" sz="4335" dirty="0">
                <a:solidFill>
                  <a:srgbClr val="FF0000"/>
                </a:solidFill>
                <a:latin typeface="Times New Roman" panose="02020603050405020304" charset="0"/>
                <a:cs typeface="Times New Roman" panose="02020603050405020304" charset="0"/>
                <a:sym typeface="+mn-ea"/>
              </a:rPr>
              <a:t>.</a:t>
            </a:r>
            <a:endParaRPr lang="en-US" sz="4335" dirty="0">
              <a:solidFill>
                <a:srgbClr val="FF0000"/>
              </a:solidFill>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hlinkClick r:id="rId4"/>
              </a:rPr>
              <a:t>An Adaptive Machine Learning model for Walmart sales prediction | IEEE Conference Publication | IEEE Xplore</a:t>
            </a:r>
            <a:endParaRPr lang="en-US" sz="4335" dirty="0">
              <a:solidFill>
                <a:srgbClr val="FF0000"/>
              </a:solidFill>
              <a:latin typeface="Times New Roman" panose="02020603050405020304" charset="0"/>
              <a:cs typeface="Times New Roman" panose="02020603050405020304" charset="0"/>
            </a:endParaRPr>
          </a:p>
          <a:p>
            <a:r>
              <a:rPr lang="en-US" sz="4335" b="1" dirty="0">
                <a:latin typeface="Times New Roman" panose="02020603050405020304" charset="0"/>
                <a:cs typeface="Times New Roman" panose="02020603050405020304" charset="0"/>
                <a:sym typeface="+mn-ea"/>
              </a:rPr>
              <a:t>Paper IV:</a:t>
            </a:r>
            <a:endParaRPr lang="en-US" sz="4335" b="1"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rPr>
              <a:t>Z. </a:t>
            </a:r>
            <a:r>
              <a:rPr lang="en-US" sz="4335" dirty="0" err="1">
                <a:latin typeface="Times New Roman" panose="02020603050405020304" charset="0"/>
                <a:cs typeface="Times New Roman" panose="02020603050405020304" charset="0"/>
                <a:sym typeface="+mn-ea"/>
              </a:rPr>
              <a:t>Qiao</a:t>
            </a:r>
            <a:r>
              <a:rPr lang="en-US" sz="4335" dirty="0">
                <a:latin typeface="Times New Roman" panose="02020603050405020304" charset="0"/>
                <a:cs typeface="Times New Roman" panose="02020603050405020304" charset="0"/>
                <a:sym typeface="+mn-ea"/>
              </a:rPr>
              <a:t>, "Walmart Sale Forecasting Model Based On </a:t>
            </a:r>
            <a:r>
              <a:rPr lang="en-US" sz="4335" dirty="0" err="1">
                <a:latin typeface="Times New Roman" panose="02020603050405020304" charset="0"/>
                <a:cs typeface="Times New Roman" panose="02020603050405020304" charset="0"/>
                <a:sym typeface="+mn-ea"/>
              </a:rPr>
              <a:t>LightGBM</a:t>
            </a:r>
            <a:r>
              <a:rPr lang="en-US" sz="4335" dirty="0">
                <a:latin typeface="Times New Roman" panose="02020603050405020304" charset="0"/>
                <a:cs typeface="Times New Roman" panose="02020603050405020304" charset="0"/>
                <a:sym typeface="+mn-ea"/>
              </a:rPr>
              <a:t>," 2020 2nd International Conference on Machine Learning, Big Data and Business Intelligence (MLBDBI), Taiyuan, China, 2020, pp. 76-79, </a:t>
            </a:r>
            <a:r>
              <a:rPr lang="en-US" sz="4335" dirty="0" err="1">
                <a:latin typeface="Times New Roman" panose="02020603050405020304" charset="0"/>
                <a:cs typeface="Times New Roman" panose="02020603050405020304" charset="0"/>
                <a:sym typeface="+mn-ea"/>
              </a:rPr>
              <a:t>doi</a:t>
            </a:r>
            <a:r>
              <a:rPr lang="en-US" sz="4335" dirty="0">
                <a:latin typeface="Times New Roman" panose="02020603050405020304" charset="0"/>
                <a:cs typeface="Times New Roman" panose="02020603050405020304" charset="0"/>
                <a:sym typeface="+mn-ea"/>
              </a:rPr>
              <a:t>: 10.1109/MLBDBI51377.2020.00020.</a:t>
            </a:r>
            <a:endParaRPr lang="en-US" sz="4335" dirty="0">
              <a:latin typeface="Times New Roman" panose="02020603050405020304" charset="0"/>
              <a:cs typeface="Times New Roman" panose="02020603050405020304" charset="0"/>
            </a:endParaRPr>
          </a:p>
          <a:p>
            <a:r>
              <a:rPr lang="en-US" sz="4335" dirty="0">
                <a:latin typeface="Times New Roman" panose="02020603050405020304" charset="0"/>
                <a:cs typeface="Times New Roman" panose="02020603050405020304" charset="0"/>
                <a:sym typeface="+mn-ea"/>
                <a:hlinkClick r:id="rId5"/>
              </a:rPr>
              <a:t>Walmart Sale Forecasting Model Based On </a:t>
            </a:r>
            <a:r>
              <a:rPr lang="en-US" sz="4335" dirty="0" err="1">
                <a:latin typeface="Times New Roman" panose="02020603050405020304" charset="0"/>
                <a:cs typeface="Times New Roman" panose="02020603050405020304" charset="0"/>
                <a:sym typeface="+mn-ea"/>
                <a:hlinkClick r:id="rId5"/>
              </a:rPr>
              <a:t>LightGBM</a:t>
            </a:r>
            <a:r>
              <a:rPr lang="en-US" sz="4335" dirty="0">
                <a:latin typeface="Times New Roman" panose="02020603050405020304" charset="0"/>
                <a:cs typeface="Times New Roman" panose="02020603050405020304" charset="0"/>
                <a:sym typeface="+mn-ea"/>
                <a:hlinkClick r:id="rId5"/>
              </a:rPr>
              <a:t> | IEEE Conference Publication | IEEE Xplore</a:t>
            </a:r>
            <a:endParaRPr lang="en-US" sz="4335" dirty="0">
              <a:latin typeface="Times New Roman" panose="02020603050405020304" charset="0"/>
              <a:cs typeface="Times New Roman" panose="02020603050405020304" charset="0"/>
            </a:endParaRPr>
          </a:p>
          <a:p>
            <a:endParaRPr lang="en-IN" dirty="0"/>
          </a:p>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Results and Discussion</a:t>
            </a:r>
            <a:endParaRPr b="1">
              <a:solidFill>
                <a:srgbClr val="FF0000"/>
              </a:solidFill>
              <a:latin typeface="Arial Narrow" panose="020B0606020202030204"/>
              <a:ea typeface="Arial Narrow" panose="020B0606020202030204"/>
              <a:cs typeface="Arial Narrow" panose="020B0606020202030204"/>
              <a:sym typeface="Arial Narrow" panose="020B0606020202030204"/>
            </a:endParaRPr>
          </a:p>
        </p:txBody>
      </p:sp>
      <p:sp>
        <p:nvSpPr>
          <p:cNvPr id="250" name="Google Shape;250;p1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01930" algn="l" rtl="0">
              <a:lnSpc>
                <a:spcPct val="90000"/>
              </a:lnSpc>
              <a:spcBef>
                <a:spcPts val="0"/>
              </a:spcBef>
              <a:spcAft>
                <a:spcPts val="0"/>
              </a:spcAft>
              <a:buClr>
                <a:schemeClr val="dk1"/>
              </a:buClr>
              <a:buSzPct val="100000"/>
              <a:buChar char="•"/>
            </a:pPr>
            <a:r>
              <a:rPr lang="en-US"/>
              <a:t>Methodology Used</a:t>
            </a:r>
            <a:endParaRPr lang="en-US"/>
          </a:p>
          <a:p>
            <a:pPr marL="685800" lvl="1" indent="-243840" algn="l" rtl="0">
              <a:lnSpc>
                <a:spcPct val="90000"/>
              </a:lnSpc>
              <a:spcBef>
                <a:spcPts val="0"/>
              </a:spcBef>
              <a:spcAft>
                <a:spcPts val="0"/>
              </a:spcAft>
              <a:buSzPct val="100000"/>
              <a:buChar char="•"/>
            </a:pPr>
            <a:r>
              <a:rPr lang="en-US"/>
              <a:t>KNN</a:t>
            </a:r>
            <a:endParaRPr lang="en-US"/>
          </a:p>
          <a:p>
            <a:pPr marL="685800" lvl="1" indent="-243840" algn="l" rtl="0">
              <a:lnSpc>
                <a:spcPct val="90000"/>
              </a:lnSpc>
              <a:spcBef>
                <a:spcPts val="0"/>
              </a:spcBef>
              <a:spcAft>
                <a:spcPts val="0"/>
              </a:spcAft>
              <a:buSzPct val="100000"/>
              <a:buChar char="•"/>
            </a:pPr>
            <a:r>
              <a:rPr lang="en-US"/>
              <a:t>Random Forest</a:t>
            </a:r>
            <a:endParaRPr lang="en-US"/>
          </a:p>
          <a:p>
            <a:pPr marL="685800" lvl="1" indent="-243840" algn="l" rtl="0">
              <a:lnSpc>
                <a:spcPct val="90000"/>
              </a:lnSpc>
              <a:spcBef>
                <a:spcPts val="0"/>
              </a:spcBef>
              <a:spcAft>
                <a:spcPts val="0"/>
              </a:spcAft>
              <a:buSzPct val="100000"/>
              <a:buChar char="•"/>
            </a:pPr>
            <a:r>
              <a:rPr lang="en-US"/>
              <a:t>LogisticRegression</a:t>
            </a:r>
            <a:endParaRPr lang="en-US"/>
          </a:p>
          <a:p>
            <a:pPr marL="685800" lvl="1" indent="-243840" algn="l" rtl="0">
              <a:lnSpc>
                <a:spcPct val="90000"/>
              </a:lnSpc>
              <a:spcBef>
                <a:spcPts val="0"/>
              </a:spcBef>
              <a:spcAft>
                <a:spcPts val="0"/>
              </a:spcAft>
              <a:buSzPct val="100000"/>
              <a:buChar char="•"/>
            </a:pPr>
            <a:r>
              <a:rPr lang="en-US"/>
              <a:t>DecisionTreeClassifier</a:t>
            </a:r>
            <a:endParaRPr lang="en-US"/>
          </a:p>
          <a:p>
            <a:pPr marL="685800" lvl="1" indent="-243840" algn="l" rtl="0">
              <a:lnSpc>
                <a:spcPct val="90000"/>
              </a:lnSpc>
              <a:spcBef>
                <a:spcPts val="0"/>
              </a:spcBef>
              <a:spcAft>
                <a:spcPts val="0"/>
              </a:spcAft>
              <a:buSzPct val="100000"/>
              <a:buChar char="•"/>
            </a:pPr>
            <a:r>
              <a:rPr lang="en-US"/>
              <a:t>SVC</a:t>
            </a:r>
            <a:endParaRPr lang="en-US"/>
          </a:p>
          <a:p>
            <a:pPr marL="228600" lvl="0" indent="-201930" algn="l" rtl="0">
              <a:lnSpc>
                <a:spcPct val="90000"/>
              </a:lnSpc>
              <a:spcBef>
                <a:spcPts val="1000"/>
              </a:spcBef>
              <a:spcAft>
                <a:spcPts val="0"/>
              </a:spcAft>
              <a:buClr>
                <a:schemeClr val="dk1"/>
              </a:buClr>
              <a:buSzPct val="100000"/>
              <a:buChar char="•"/>
            </a:pPr>
            <a:r>
              <a:rPr lang="en-US"/>
              <a:t>Output</a:t>
            </a:r>
            <a:endParaRPr lang="en-US"/>
          </a:p>
          <a:p>
            <a:pPr marL="685800" lvl="1" indent="-211455" algn="l" rtl="0">
              <a:lnSpc>
                <a:spcPct val="90000"/>
              </a:lnSpc>
              <a:spcBef>
                <a:spcPts val="1000"/>
              </a:spcBef>
              <a:spcAft>
                <a:spcPts val="0"/>
              </a:spcAft>
              <a:buSzPct val="75000"/>
              <a:buChar char="•"/>
            </a:pPr>
            <a:r>
              <a:rPr lang="en-US"/>
              <a:t>KNN- 99.9%</a:t>
            </a:r>
            <a:endParaRPr lang="en-US"/>
          </a:p>
          <a:p>
            <a:pPr marL="685800" lvl="1" indent="-211455" algn="l" rtl="0">
              <a:lnSpc>
                <a:spcPct val="90000"/>
              </a:lnSpc>
              <a:spcBef>
                <a:spcPts val="0"/>
              </a:spcBef>
              <a:spcAft>
                <a:spcPts val="0"/>
              </a:spcAft>
              <a:buSzPct val="75000"/>
              <a:buChar char="•"/>
            </a:pPr>
            <a:r>
              <a:rPr lang="en-US"/>
              <a:t>Random Forest -99.9%</a:t>
            </a:r>
            <a:endParaRPr lang="en-US"/>
          </a:p>
          <a:p>
            <a:pPr marL="685800" lvl="1" indent="-211455" algn="l" rtl="0">
              <a:lnSpc>
                <a:spcPct val="90000"/>
              </a:lnSpc>
              <a:spcBef>
                <a:spcPts val="0"/>
              </a:spcBef>
              <a:spcAft>
                <a:spcPts val="0"/>
              </a:spcAft>
              <a:buSzPct val="75000"/>
              <a:buChar char="•"/>
            </a:pPr>
            <a:r>
              <a:rPr lang="en-US"/>
              <a:t>LogisticRegression - 99.6%</a:t>
            </a:r>
            <a:endParaRPr lang="en-US"/>
          </a:p>
          <a:p>
            <a:pPr marL="685800" lvl="1" indent="-211455" algn="l" rtl="0">
              <a:lnSpc>
                <a:spcPct val="90000"/>
              </a:lnSpc>
              <a:spcBef>
                <a:spcPts val="0"/>
              </a:spcBef>
              <a:spcAft>
                <a:spcPts val="0"/>
              </a:spcAft>
              <a:buSzPct val="75000"/>
              <a:buChar char="•"/>
            </a:pPr>
            <a:r>
              <a:rPr lang="en-US"/>
              <a:t>DecisionTreeClassifier - 99.8%</a:t>
            </a:r>
            <a:endParaRPr lang="en-US"/>
          </a:p>
          <a:p>
            <a:pPr marL="685800" lvl="1" indent="-211455" algn="l" rtl="0">
              <a:lnSpc>
                <a:spcPct val="90000"/>
              </a:lnSpc>
              <a:spcBef>
                <a:spcPts val="0"/>
              </a:spcBef>
              <a:spcAft>
                <a:spcPts val="0"/>
              </a:spcAft>
              <a:buSzPct val="75000"/>
              <a:buChar char="•"/>
            </a:pPr>
            <a:r>
              <a:rPr lang="en-US"/>
              <a:t>SVC - 99.5%</a:t>
            </a:r>
            <a:endParaRPr lang="en-US"/>
          </a:p>
          <a:p>
            <a:pPr marL="457200" lvl="1" indent="0" algn="l" rtl="0">
              <a:lnSpc>
                <a:spcPct val="90000"/>
              </a:lnSpc>
              <a:spcBef>
                <a:spcPts val="0"/>
              </a:spcBef>
              <a:spcAft>
                <a:spcPts val="0"/>
              </a:spcAft>
              <a:buSzPct val="75000"/>
              <a:buNone/>
            </a:pPr>
          </a:p>
          <a:p>
            <a:pPr marL="685800" lvl="1" indent="-114300" algn="l" rtl="0">
              <a:lnSpc>
                <a:spcPct val="90000"/>
              </a:lnSpc>
              <a:spcBef>
                <a:spcPts val="0"/>
              </a:spcBef>
              <a:spcAft>
                <a:spcPts val="0"/>
              </a:spcAft>
              <a:buSzPct val="75000"/>
              <a:buNone/>
            </a:pPr>
          </a:p>
          <a:p>
            <a:pPr marL="685800" lvl="0" indent="0" algn="l" rtl="0">
              <a:lnSpc>
                <a:spcPct val="90000"/>
              </a:lnSpc>
              <a:spcBef>
                <a:spcPts val="0"/>
              </a:spcBef>
              <a:spcAft>
                <a:spcPts val="0"/>
              </a:spcAft>
              <a:buSzPct val="64000"/>
              <a:buNone/>
            </a:pPr>
            <a:endParaRPr sz="2800"/>
          </a:p>
          <a:p>
            <a:pPr marL="0" lvl="0" indent="0" algn="l" rtl="0">
              <a:lnSpc>
                <a:spcPct val="90000"/>
              </a:lnSpc>
              <a:spcBef>
                <a:spcPts val="1000"/>
              </a:spcBef>
              <a:spcAft>
                <a:spcPts val="0"/>
              </a:spcAft>
              <a:buSzPct val="64000"/>
              <a:buNone/>
            </a:pPr>
            <a:endParaRPr sz="2800"/>
          </a:p>
        </p:txBody>
      </p:sp>
      <p:sp>
        <p:nvSpPr>
          <p:cNvPr id="251" name="Google Shape;251;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52" name="Google Shape;252;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14"/>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Results and Discussion</a:t>
            </a:r>
            <a:endParaRPr b="1">
              <a:solidFill>
                <a:srgbClr val="FF0000"/>
              </a:solidFill>
              <a:latin typeface="Arial Narrow" panose="020B0606020202030204"/>
              <a:ea typeface="Arial Narrow" panose="020B0606020202030204"/>
              <a:cs typeface="Arial Narrow" panose="020B0606020202030204"/>
              <a:sym typeface="Arial Narrow" panose="020B0606020202030204"/>
            </a:endParaRPr>
          </a:p>
        </p:txBody>
      </p:sp>
      <p:sp>
        <p:nvSpPr>
          <p:cNvPr id="258" name="Google Shape;258;p14"/>
          <p:cNvSpPr txBox="1"/>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1000"/>
              </a:spcBef>
              <a:spcAft>
                <a:spcPts val="0"/>
              </a:spcAft>
              <a:buNone/>
            </a:pPr>
            <a:r>
              <a:rPr lang="en-US"/>
              <a:t>Interpretation</a:t>
            </a:r>
            <a:endParaRPr lang="en-US"/>
          </a:p>
          <a:p>
            <a:pPr marL="457200" lvl="0" indent="457200" algn="l" rtl="0">
              <a:lnSpc>
                <a:spcPct val="90000"/>
              </a:lnSpc>
              <a:spcBef>
                <a:spcPts val="1000"/>
              </a:spcBef>
              <a:spcAft>
                <a:spcPts val="0"/>
              </a:spcAft>
              <a:buNone/>
            </a:pPr>
            <a:r>
              <a:rPr lang="en-US" sz="2400"/>
              <a:t> KNN achieved a very high accuracy of 99.9%, suggesting that it performed </a:t>
            </a:r>
            <a:endParaRPr sz="2400"/>
          </a:p>
          <a:p>
            <a:pPr marL="0" lvl="0" indent="0" algn="l" rtl="0">
              <a:lnSpc>
                <a:spcPct val="90000"/>
              </a:lnSpc>
              <a:spcBef>
                <a:spcPts val="1000"/>
              </a:spcBef>
              <a:spcAft>
                <a:spcPts val="0"/>
              </a:spcAft>
              <a:buSzPts val="1800"/>
              <a:buNone/>
            </a:pPr>
            <a:r>
              <a:rPr lang="en-US" sz="2400"/>
              <a:t>           exceptionally well in classifying instances in the dataset. </a:t>
            </a:r>
            <a:endParaRPr sz="2400"/>
          </a:p>
          <a:p>
            <a:pPr marL="914400" lvl="1" indent="-342900" algn="l" rtl="0">
              <a:lnSpc>
                <a:spcPct val="90000"/>
              </a:lnSpc>
              <a:spcBef>
                <a:spcPts val="1000"/>
              </a:spcBef>
              <a:spcAft>
                <a:spcPts val="0"/>
              </a:spcAft>
              <a:buSzPts val="1800"/>
              <a:buChar char="○"/>
            </a:pPr>
            <a:r>
              <a:rPr lang="en-US" sz="2400"/>
              <a:t>Random Forest achieved a high accuracy of 99.9%, implying that it effectively leveraged an ensemble of decision trees to make accurate predictions. </a:t>
            </a:r>
            <a:endParaRPr sz="2400"/>
          </a:p>
          <a:p>
            <a:pPr marL="914400" lvl="1" indent="-342900" algn="l" rtl="0">
              <a:lnSpc>
                <a:spcPct val="90000"/>
              </a:lnSpc>
              <a:spcBef>
                <a:spcPts val="1000"/>
              </a:spcBef>
              <a:spcAft>
                <a:spcPts val="0"/>
              </a:spcAft>
              <a:buSzPts val="1800"/>
              <a:buChar char="○"/>
            </a:pPr>
            <a:r>
              <a:rPr lang="en-US" sz="2400"/>
              <a:t>Logistic Regression achieved a slightly lower accuracy of 99.6%.</a:t>
            </a:r>
            <a:endParaRPr sz="2400"/>
          </a:p>
          <a:p>
            <a:pPr marL="914400" lvl="1" indent="-342900" algn="l" rtl="0">
              <a:lnSpc>
                <a:spcPct val="90000"/>
              </a:lnSpc>
              <a:spcBef>
                <a:spcPts val="1000"/>
              </a:spcBef>
              <a:spcAft>
                <a:spcPts val="0"/>
              </a:spcAft>
              <a:buSzPts val="1800"/>
              <a:buChar char="○"/>
            </a:pPr>
            <a:r>
              <a:rPr lang="en-US" sz="2400"/>
              <a:t>Decision Tree Classifier achieved an accuracy of 99.8%, indicating its ability to partition the feature space effectively.</a:t>
            </a:r>
            <a:endParaRPr sz="2400"/>
          </a:p>
          <a:p>
            <a:pPr marL="914400" lvl="1" indent="-342900" algn="l" rtl="0">
              <a:lnSpc>
                <a:spcPct val="90000"/>
              </a:lnSpc>
              <a:spcBef>
                <a:spcPts val="1000"/>
              </a:spcBef>
              <a:spcAft>
                <a:spcPts val="0"/>
              </a:spcAft>
              <a:buSzPts val="1800"/>
              <a:buChar char="○"/>
            </a:pPr>
            <a:r>
              <a:rPr lang="en-US" sz="2400"/>
              <a:t>SVC achieved an accuracy of 99.5%, suggesting that it performed well in finding a hyperplane that separates different classes in the feature space.</a:t>
            </a:r>
            <a:endParaRPr sz="2400"/>
          </a:p>
          <a:p>
            <a:pPr marL="914400" lvl="1" indent="-381000" algn="l" rtl="0">
              <a:lnSpc>
                <a:spcPct val="90000"/>
              </a:lnSpc>
              <a:spcBef>
                <a:spcPts val="0"/>
              </a:spcBef>
              <a:spcAft>
                <a:spcPts val="0"/>
              </a:spcAft>
              <a:buSzPts val="2400"/>
              <a:buChar char="○"/>
            </a:pPr>
            <a:endParaRPr sz="2400"/>
          </a:p>
        </p:txBody>
      </p:sp>
      <p:sp>
        <p:nvSpPr>
          <p:cNvPr id="259" name="Google Shape;259;p14"/>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60" name="Google Shape;260;p14"/>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1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a:latin typeface="Arial Narrow" panose="020B0606020202030204"/>
                <a:ea typeface="Arial Narrow" panose="020B0606020202030204"/>
                <a:cs typeface="Arial Narrow" panose="020B0606020202030204"/>
                <a:sym typeface="Arial Narrow" panose="020B0606020202030204"/>
              </a:rPr>
              <a:t>Performance Analysis</a:t>
            </a:r>
            <a:endParaRPr>
              <a:latin typeface="Arial Narrow" panose="020B0606020202030204"/>
              <a:ea typeface="Arial Narrow" panose="020B0606020202030204"/>
              <a:cs typeface="Arial Narrow" panose="020B0606020202030204"/>
              <a:sym typeface="Arial Narrow" panose="020B0606020202030204"/>
            </a:endParaRPr>
          </a:p>
        </p:txBody>
      </p:sp>
      <p:sp>
        <p:nvSpPr>
          <p:cNvPr id="266" name="Google Shape;266;p1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67" name="Google Shape;267;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aphicFrame>
        <p:nvGraphicFramePr>
          <p:cNvPr id="268" name="Google Shape;268;p15"/>
          <p:cNvGraphicFramePr/>
          <p:nvPr/>
        </p:nvGraphicFramePr>
        <p:xfrm>
          <a:off x="838200" y="1690750"/>
          <a:ext cx="10629900" cy="3000000"/>
        </p:xfrm>
        <a:graphic>
          <a:graphicData uri="http://schemas.openxmlformats.org/drawingml/2006/table">
            <a:tbl>
              <a:tblPr>
                <a:noFill/>
                <a:tableStyleId>{10B4123E-C5BD-4B08-8722-DC9048144FFD}</a:tableStyleId>
              </a:tblPr>
              <a:tblGrid>
                <a:gridCol w="3619500"/>
                <a:gridCol w="3505200"/>
                <a:gridCol w="3505200"/>
              </a:tblGrid>
              <a:tr h="565600">
                <a:tc>
                  <a:txBody>
                    <a:bodyPr/>
                    <a:lstStyle/>
                    <a:p>
                      <a:pPr marL="0" marR="0" lvl="0" indent="0" algn="l" rtl="0">
                        <a:lnSpc>
                          <a:spcPct val="100000"/>
                        </a:lnSpc>
                        <a:spcBef>
                          <a:spcPts val="0"/>
                        </a:spcBef>
                        <a:spcAft>
                          <a:spcPts val="0"/>
                        </a:spcAft>
                        <a:buClr>
                          <a:srgbClr val="000000"/>
                        </a:buClr>
                        <a:buSzPts val="2300"/>
                        <a:buFont typeface="Arial" panose="020B0604020202020204"/>
                        <a:buNone/>
                      </a:pPr>
                      <a:r>
                        <a:rPr lang="en-US" sz="2300" b="1" u="none" strike="noStrike" cap="none">
                          <a:solidFill>
                            <a:srgbClr val="FFFFFF"/>
                          </a:solidFill>
                        </a:rPr>
                        <a:t>Paper</a:t>
                      </a:r>
                      <a:endParaRPr sz="2300" b="1" u="none" strike="noStrike" cap="none">
                        <a:solidFill>
                          <a:srgbClr val="FFFFFF"/>
                        </a:solidFill>
                      </a:endParaRPr>
                    </a:p>
                  </a:txBody>
                  <a:tcPr marL="91425" marR="91425" marT="91425" marB="91425">
                    <a:solidFill>
                      <a:srgbClr val="5B9BD5"/>
                    </a:solidFill>
                  </a:tcPr>
                </a:tc>
                <a:tc>
                  <a:txBody>
                    <a:bodyPr/>
                    <a:lstStyle/>
                    <a:p>
                      <a:pPr marL="0" marR="0" lvl="0" indent="0" algn="l" rtl="0">
                        <a:lnSpc>
                          <a:spcPct val="100000"/>
                        </a:lnSpc>
                        <a:spcBef>
                          <a:spcPts val="0"/>
                        </a:spcBef>
                        <a:spcAft>
                          <a:spcPts val="0"/>
                        </a:spcAft>
                        <a:buClr>
                          <a:srgbClr val="000000"/>
                        </a:buClr>
                        <a:buSzPts val="2300"/>
                        <a:buFont typeface="Arial" panose="020B0604020202020204"/>
                        <a:buNone/>
                      </a:pPr>
                      <a:r>
                        <a:rPr lang="en-US" sz="2300" b="1" u="none" strike="noStrike" cap="none">
                          <a:solidFill>
                            <a:srgbClr val="FFFFFF"/>
                          </a:solidFill>
                        </a:rPr>
                        <a:t>Algorithm used</a:t>
                      </a:r>
                      <a:endParaRPr sz="2300" b="1" u="none" strike="noStrike" cap="none">
                        <a:solidFill>
                          <a:srgbClr val="FFFFFF"/>
                        </a:solidFill>
                      </a:endParaRPr>
                    </a:p>
                  </a:txBody>
                  <a:tcPr marL="91425" marR="91425" marT="91425" marB="91425">
                    <a:lnB w="9525" cap="flat" cmpd="sng">
                      <a:solidFill>
                        <a:srgbClr val="000000"/>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Clr>
                          <a:srgbClr val="000000"/>
                        </a:buClr>
                        <a:buSzPts val="2300"/>
                        <a:buFont typeface="Arial" panose="020B0604020202020204"/>
                        <a:buNone/>
                      </a:pPr>
                      <a:r>
                        <a:rPr lang="en-US" sz="2300" b="1" u="none" strike="noStrike" cap="none">
                          <a:solidFill>
                            <a:srgbClr val="FFFFFF"/>
                          </a:solidFill>
                        </a:rPr>
                        <a:t>Accuracy</a:t>
                      </a:r>
                      <a:endParaRPr sz="2300" b="1" u="none" strike="noStrike" cap="none">
                        <a:solidFill>
                          <a:srgbClr val="FFFFFF"/>
                        </a:solidFill>
                      </a:endParaRPr>
                    </a:p>
                  </a:txBody>
                  <a:tcPr marL="91425" marR="91425" marT="91425" marB="91425">
                    <a:solidFill>
                      <a:srgbClr val="5B9BD5"/>
                    </a:solidFill>
                  </a:tcPr>
                </a:tc>
              </a:tr>
              <a:tr h="565600">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500"/>
                        <a:t>WALTS: Walmart AutoML Libraries, Tools and Services</a:t>
                      </a:r>
                      <a:endParaRPr sz="1500" u="none" strike="noStrike" cap="none"/>
                    </a:p>
                  </a:txBody>
                  <a:tcPr marL="91425" marR="91425" marT="91425" marB="91425">
                    <a:lnR w="9525" cap="flat" cmpd="sng">
                      <a:solidFill>
                        <a:srgbClr val="000000"/>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marR="228600" lvl="0" indent="0" algn="just" rtl="0">
                        <a:lnSpc>
                          <a:spcPct val="100000"/>
                        </a:lnSpc>
                        <a:spcBef>
                          <a:spcPts val="0"/>
                        </a:spcBef>
                        <a:spcAft>
                          <a:spcPts val="0"/>
                        </a:spcAft>
                        <a:buClr>
                          <a:srgbClr val="000000"/>
                        </a:buClr>
                        <a:buSzPts val="1500"/>
                        <a:buFont typeface="Arial" panose="020B0604020202020204"/>
                        <a:buNone/>
                      </a:pPr>
                      <a:r>
                        <a:rPr lang="en-US" sz="1500" u="none" strike="noStrike" cap="none">
                          <a:solidFill>
                            <a:srgbClr val="252525"/>
                          </a:solidFill>
                        </a:rPr>
                        <a:t>Decision Tree, KNN, Logistic Regression, Random Forest and SVM</a:t>
                      </a:r>
                      <a:endParaRPr sz="1500" u="none" strike="noStrike" cap="none"/>
                    </a:p>
                  </a:txBody>
                  <a:tcPr marL="68575" marR="68575"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US" sz="1500" u="none" strike="noStrike" cap="none"/>
                        <a:t>Random forest algorithm produced the best accuracy of 95.24%</a:t>
                      </a:r>
                      <a:endParaRPr sz="1500" u="none" strike="noStrike" cap="none"/>
                    </a:p>
                  </a:txBody>
                  <a:tcPr marL="91425" marR="91425" marT="91425" marB="91425">
                    <a:lnL w="9525" cap="flat" cmpd="sng">
                      <a:solidFill>
                        <a:srgbClr val="000000"/>
                      </a:solidFill>
                      <a:prstDash val="solid"/>
                      <a:round/>
                      <a:headEnd type="none" w="sm" len="sm"/>
                      <a:tailEnd type="none" w="sm" len="sm"/>
                    </a:lnL>
                    <a:lnB w="9525" cap="flat" cmpd="sng">
                      <a:solidFill>
                        <a:srgbClr val="9E9E9E"/>
                      </a:solidFill>
                      <a:prstDash val="solid"/>
                      <a:round/>
                      <a:headEnd type="none" w="sm" len="sm"/>
                      <a:tailEnd type="none" w="sm" len="sm"/>
                    </a:lnB>
                  </a:tcPr>
                </a:tc>
              </a:tr>
              <a:tr h="565600">
                <a:tc>
                  <a:txBody>
                    <a:bodyPr/>
                    <a:lstStyle/>
                    <a:p>
                      <a:pPr marL="0" lvl="0" indent="0" algn="l" rtl="0">
                        <a:spcBef>
                          <a:spcPts val="0"/>
                        </a:spcBef>
                        <a:spcAft>
                          <a:spcPts val="0"/>
                        </a:spcAft>
                        <a:buNone/>
                      </a:pPr>
                      <a:r>
                        <a:rPr lang="en-US"/>
                        <a:t>Exploratory Data Analysis of Walmart Outlets Sales using Data Analytics Techniques</a:t>
                      </a:r>
                      <a:endParaRPr lang="en-US"/>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US" sz="1500" u="none" strike="noStrike" cap="none">
                          <a:solidFill>
                            <a:schemeClr val="dk1"/>
                          </a:solidFill>
                        </a:rPr>
                        <a:t>A hybrid model consisting of SVM and Random Forest is developed</a:t>
                      </a:r>
                      <a:endParaRPr sz="15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panose="020B0604020202020204"/>
                        <a:buNone/>
                      </a:pPr>
                      <a:r>
                        <a:rPr lang="en-US" sz="1500" u="none" strike="noStrike" cap="none"/>
                        <a:t>86%</a:t>
                      </a:r>
                      <a:endParaRPr sz="15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65600">
                <a:tc>
                  <a:txBody>
                    <a:bodyPr/>
                    <a:lstStyle/>
                    <a:p>
                      <a:pPr marL="0" lvl="0" indent="0" algn="l" rtl="0">
                        <a:spcBef>
                          <a:spcPts val="0"/>
                        </a:spcBef>
                        <a:spcAft>
                          <a:spcPts val="0"/>
                        </a:spcAft>
                        <a:buNone/>
                      </a:pPr>
                      <a:r>
                        <a:rPr lang="en-US"/>
                        <a:t>Walmart Sale Forecasting Model Based On LightGBM</a:t>
                      </a:r>
                      <a:endParaRPr lang="en-US"/>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just" rtl="0">
                        <a:lnSpc>
                          <a:spcPct val="115000"/>
                        </a:lnSpc>
                        <a:spcBef>
                          <a:spcPts val="0"/>
                        </a:spcBef>
                        <a:spcAft>
                          <a:spcPts val="0"/>
                        </a:spcAft>
                        <a:buClr>
                          <a:schemeClr val="dk1"/>
                        </a:buClr>
                        <a:buSzPts val="1100"/>
                        <a:buFont typeface="Arial" panose="020B0604020202020204"/>
                        <a:buNone/>
                      </a:pPr>
                      <a:r>
                        <a:rPr lang="en-US" sz="1500" u="none" strike="noStrike" cap="none">
                          <a:solidFill>
                            <a:schemeClr val="dk1"/>
                          </a:solidFill>
                        </a:rPr>
                        <a:t>Logistic Regression, Decision Tree, Random Forest, XGBoost</a:t>
                      </a:r>
                      <a:endParaRPr sz="1500" u="none" strike="noStrike" cap="none"/>
                    </a:p>
                    <a:p>
                      <a:pPr marL="0" marR="0" lvl="0" indent="0" algn="l" rtl="0">
                        <a:lnSpc>
                          <a:spcPct val="100000"/>
                        </a:lnSpc>
                        <a:spcBef>
                          <a:spcPts val="0"/>
                        </a:spcBef>
                        <a:spcAft>
                          <a:spcPts val="0"/>
                        </a:spcAft>
                        <a:buClr>
                          <a:srgbClr val="000000"/>
                        </a:buClr>
                        <a:buSzPts val="1500"/>
                        <a:buFont typeface="Arial" panose="020B0604020202020204"/>
                        <a:buNone/>
                      </a:pPr>
                      <a:endParaRPr sz="1500" u="none" strike="noStrike" cap="none"/>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500" u="none" strike="noStrike" cap="none">
                          <a:solidFill>
                            <a:schemeClr val="dk1"/>
                          </a:solidFill>
                        </a:rPr>
                        <a:t>Random forest algorithm produced the best accuracy of 97.97%</a:t>
                      </a:r>
                      <a:endParaRPr sz="1500" u="none" strike="noStrike" cap="none"/>
                    </a:p>
                  </a:txBody>
                  <a:tcPr marL="91425" marR="91425" marT="91425" marB="91425">
                    <a:lnT w="9525" cap="flat" cmpd="sng">
                      <a:solidFill>
                        <a:srgbClr val="9E9E9E"/>
                      </a:solidFill>
                      <a:prstDash val="solid"/>
                      <a:round/>
                      <a:headEnd type="none" w="sm" len="sm"/>
                      <a:tailEnd type="none" w="sm" len="sm"/>
                    </a:lnT>
                  </a:tcPr>
                </a:tc>
              </a:tr>
              <a:tr h="565600">
                <a:tc>
                  <a:txBody>
                    <a:bodyPr/>
                    <a:lstStyle/>
                    <a:p>
                      <a:pPr marL="0" marR="228600" lvl="0" indent="0" algn="just" rtl="0">
                        <a:lnSpc>
                          <a:spcPct val="120000"/>
                        </a:lnSpc>
                        <a:spcBef>
                          <a:spcPts val="0"/>
                        </a:spcBef>
                        <a:spcAft>
                          <a:spcPts val="0"/>
                        </a:spcAft>
                        <a:buClr>
                          <a:schemeClr val="dk1"/>
                        </a:buClr>
                        <a:buSzPts val="1100"/>
                        <a:buFont typeface="Arial" panose="020B0604020202020204"/>
                        <a:buNone/>
                      </a:pPr>
                      <a:r>
                        <a:rPr lang="en-US" sz="1500"/>
                        <a:t>Walmart Credit Card Fraud Analytics</a:t>
                      </a:r>
                      <a:endParaRPr sz="1500" u="none" strike="noStrike" cap="none"/>
                    </a:p>
                  </a:txBody>
                  <a:tcPr marL="91425" marR="91425" marT="91425" marB="91425"/>
                </a:tc>
                <a:tc>
                  <a:txBody>
                    <a:bodyPr/>
                    <a:lstStyle/>
                    <a:p>
                      <a:pPr marL="0" marR="0" lvl="0" indent="0" algn="just" rtl="0">
                        <a:lnSpc>
                          <a:spcPct val="115000"/>
                        </a:lnSpc>
                        <a:spcBef>
                          <a:spcPts val="0"/>
                        </a:spcBef>
                        <a:spcAft>
                          <a:spcPts val="0"/>
                        </a:spcAft>
                        <a:buClr>
                          <a:schemeClr val="dk1"/>
                        </a:buClr>
                        <a:buSzPts val="1100"/>
                        <a:buFont typeface="Arial" panose="020B0604020202020204"/>
                        <a:buNone/>
                      </a:pPr>
                      <a:r>
                        <a:rPr lang="en-US" sz="1500" u="none" strike="noStrike" cap="none">
                          <a:solidFill>
                            <a:schemeClr val="dk1"/>
                          </a:solidFill>
                        </a:rPr>
                        <a:t>Random Forest, AdaBoost, and SVM</a:t>
                      </a:r>
                      <a:endParaRPr sz="1500" u="none" strike="noStrike" cap="none"/>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1500" u="none" strike="noStrike" cap="none">
                          <a:solidFill>
                            <a:schemeClr val="dk1"/>
                          </a:solidFill>
                        </a:rPr>
                        <a:t>Random forest algorithm produced the best accuracy of 88.7%</a:t>
                      </a:r>
                      <a:endParaRPr sz="1500" u="none" strike="noStrike" cap="none"/>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Narrow" panose="020B0606020202030204"/>
              <a:buNone/>
            </a:pPr>
            <a:r>
              <a:rPr lang="en-US" b="1" u="sng">
                <a:latin typeface="Algerian" panose="04020705040A02060702"/>
                <a:ea typeface="Algerian" panose="04020705040A02060702"/>
                <a:cs typeface="Algerian" panose="04020705040A02060702"/>
                <a:sym typeface="Algerian" panose="04020705040A02060702"/>
              </a:rPr>
              <a:t>ABSTRACT</a:t>
            </a:r>
            <a:r>
              <a:rPr lang="en-US" b="1">
                <a:latin typeface="Arial Narrow" panose="020B0606020202030204"/>
                <a:ea typeface="Arial Narrow" panose="020B0606020202030204"/>
                <a:cs typeface="Arial Narrow" panose="020B0606020202030204"/>
                <a:sym typeface="Arial Narrow" panose="020B0606020202030204"/>
              </a:rPr>
              <a:t> </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106" name="Google Shape;106;p2"/>
          <p:cNvSpPr txBox="1"/>
          <p:nvPr>
            <p:ph type="body" idx="1"/>
          </p:nvPr>
        </p:nvSpPr>
        <p:spPr>
          <a:xfrm>
            <a:off x="838200" y="1701165"/>
            <a:ext cx="10515600" cy="3930015"/>
          </a:xfrm>
          <a:prstGeom prst="rect">
            <a:avLst/>
          </a:prstGeom>
          <a:noFill/>
          <a:ln>
            <a:noFill/>
          </a:ln>
        </p:spPr>
        <p:txBody>
          <a:bodyPr spcFirstLastPara="1" wrap="square" lIns="91425" tIns="45700" rIns="91425" bIns="45700" anchor="ctr" anchorCtr="0">
            <a:normAutofit fontScale="70000"/>
          </a:bodyPr>
          <a:lstStyle/>
          <a:p>
            <a:pPr marL="228600" lvl="0" indent="-50800" algn="l" rtl="0">
              <a:lnSpc>
                <a:spcPct val="90000"/>
              </a:lnSpc>
              <a:spcBef>
                <a:spcPts val="0"/>
              </a:spcBef>
              <a:spcAft>
                <a:spcPts val="0"/>
              </a:spcAft>
              <a:buClr>
                <a:schemeClr val="dk1"/>
              </a:buClr>
              <a:buSzPct val="143000"/>
              <a:buNone/>
            </a:pPr>
            <a:r>
              <a:rPr lang="en-US"/>
              <a:t>Walmart's patent, "Self-Calibrating Fraud Detection," describes a system and method for </a:t>
            </a:r>
            <a:endParaRPr lang="en-US"/>
          </a:p>
          <a:p>
            <a:pPr marL="228600" lvl="0" indent="-50800" algn="l" rtl="0">
              <a:lnSpc>
                <a:spcPct val="90000"/>
              </a:lnSpc>
              <a:spcBef>
                <a:spcPts val="0"/>
              </a:spcBef>
              <a:spcAft>
                <a:spcPts val="0"/>
              </a:spcAft>
              <a:buClr>
                <a:schemeClr val="dk1"/>
              </a:buClr>
              <a:buSzPct val="143000"/>
              <a:buNone/>
            </a:pPr>
            <a:r>
              <a:rPr lang="en-US"/>
              <a:t>enhanced fraud detection in automated electronic transactions, utilizing machine learning to </a:t>
            </a:r>
            <a:endParaRPr lang="en-US"/>
          </a:p>
          <a:p>
            <a:pPr marL="228600" lvl="0" indent="-50800" algn="l" rtl="0">
              <a:lnSpc>
                <a:spcPct val="90000"/>
              </a:lnSpc>
              <a:spcBef>
                <a:spcPts val="0"/>
              </a:spcBef>
              <a:spcAft>
                <a:spcPts val="0"/>
              </a:spcAft>
              <a:buClr>
                <a:schemeClr val="dk1"/>
              </a:buClr>
              <a:buSzPct val="143000"/>
              <a:buNone/>
            </a:pPr>
            <a:r>
              <a:rPr lang="en-US"/>
              <a:t>analyze previous payment transfer data and prevent fraudulent transactions by comparing </a:t>
            </a:r>
            <a:endParaRPr lang="en-US"/>
          </a:p>
          <a:p>
            <a:pPr marL="228600" lvl="0" indent="-50800" algn="l" rtl="0">
              <a:lnSpc>
                <a:spcPct val="90000"/>
              </a:lnSpc>
              <a:spcBef>
                <a:spcPts val="0"/>
              </a:spcBef>
              <a:spcAft>
                <a:spcPts val="0"/>
              </a:spcAft>
              <a:buClr>
                <a:schemeClr val="dk1"/>
              </a:buClr>
              <a:buSzPct val="143000"/>
              <a:buNone/>
            </a:pPr>
            <a:r>
              <a:rPr lang="en-US"/>
              <a:t>generated fraud detection values to a threshold.Machine learning models are trained and </a:t>
            </a:r>
            <a:endParaRPr lang="en-US"/>
          </a:p>
          <a:p>
            <a:pPr marL="228600" lvl="0" indent="-50800" algn="l" rtl="0">
              <a:lnSpc>
                <a:spcPct val="90000"/>
              </a:lnSpc>
              <a:spcBef>
                <a:spcPts val="0"/>
              </a:spcBef>
              <a:spcAft>
                <a:spcPts val="0"/>
              </a:spcAft>
              <a:buClr>
                <a:schemeClr val="dk1"/>
              </a:buClr>
              <a:buSzPct val="143000"/>
              <a:buNone/>
            </a:pPr>
            <a:r>
              <a:rPr lang="en-US"/>
              <a:t>validated using this structured dataset as the basis.A variety of machine learning techniques </a:t>
            </a:r>
            <a:endParaRPr lang="en-US"/>
          </a:p>
          <a:p>
            <a:pPr marL="228600" lvl="0" indent="-50800" algn="l" rtl="0">
              <a:lnSpc>
                <a:spcPct val="90000"/>
              </a:lnSpc>
              <a:spcBef>
                <a:spcPts val="0"/>
              </a:spcBef>
              <a:spcAft>
                <a:spcPts val="0"/>
              </a:spcAft>
              <a:buClr>
                <a:schemeClr val="dk1"/>
              </a:buClr>
              <a:buSzPct val="143000"/>
              <a:buNone/>
            </a:pPr>
            <a:r>
              <a:rPr lang="en-US"/>
              <a:t>are used to build a strong fraud detection model, such as decision trees, neural networks, and </a:t>
            </a:r>
            <a:endParaRPr lang="en-US"/>
          </a:p>
          <a:p>
            <a:pPr marL="228600" lvl="0" indent="-50800" algn="l" rtl="0">
              <a:lnSpc>
                <a:spcPct val="90000"/>
              </a:lnSpc>
              <a:spcBef>
                <a:spcPts val="0"/>
              </a:spcBef>
              <a:spcAft>
                <a:spcPts val="0"/>
              </a:spcAft>
              <a:buClr>
                <a:schemeClr val="dk1"/>
              </a:buClr>
              <a:buSzPct val="143000"/>
              <a:buNone/>
            </a:pPr>
            <a:r>
              <a:rPr lang="en-US"/>
              <a:t>anomaly detection. Integrating these models into Walmart's transaction processing systems makes real-time monitoring easier.In summary, this article offers a thorough framework for Walmart transaction fraud detection that makes use of cutting-edge analytical tools to improve real-time monitoring capabilities, accuracy, and adaptability.</a:t>
            </a:r>
            <a:endParaRPr lang="en-US"/>
          </a:p>
          <a:p>
            <a:pPr marL="228600" lvl="0" indent="-50800" algn="l" rtl="0">
              <a:lnSpc>
                <a:spcPct val="90000"/>
              </a:lnSpc>
              <a:spcBef>
                <a:spcPts val="0"/>
              </a:spcBef>
              <a:spcAft>
                <a:spcPts val="0"/>
              </a:spcAft>
              <a:buClr>
                <a:schemeClr val="dk1"/>
              </a:buClr>
              <a:buSzPct val="143000"/>
              <a:buNone/>
            </a:pPr>
            <a:r>
              <a:rPr lang="en-US"/>
              <a:t> </a:t>
            </a:r>
            <a:r>
              <a:rPr lang="en-US" b="1"/>
              <a:t>Keywords</a:t>
            </a:r>
            <a:r>
              <a:rPr lang="en-US"/>
              <a:t>:Transaction Fraud Detection,Data Preprocessing, Feature Engineering, Machine </a:t>
            </a:r>
            <a:endParaRPr lang="en-US"/>
          </a:p>
          <a:p>
            <a:pPr marL="228600" lvl="0" indent="-50800" algn="l" rtl="0">
              <a:lnSpc>
                <a:spcPct val="90000"/>
              </a:lnSpc>
              <a:spcBef>
                <a:spcPts val="0"/>
              </a:spcBef>
              <a:spcAft>
                <a:spcPts val="0"/>
              </a:spcAft>
              <a:buClr>
                <a:schemeClr val="dk1"/>
              </a:buClr>
              <a:buSzPct val="143000"/>
              <a:buNone/>
            </a:pPr>
            <a:r>
              <a:rPr lang="en-US"/>
              <a:t>Learning Models, Decision Trees,Security of Financial Transactions,Data </a:t>
            </a:r>
            <a:endParaRPr lang="en-US"/>
          </a:p>
          <a:p>
            <a:pPr marL="228600" lvl="0" indent="-50800" algn="l" rtl="0">
              <a:lnSpc>
                <a:spcPct val="90000"/>
              </a:lnSpc>
              <a:spcBef>
                <a:spcPts val="0"/>
              </a:spcBef>
              <a:spcAft>
                <a:spcPts val="0"/>
              </a:spcAft>
              <a:buClr>
                <a:schemeClr val="dk1"/>
              </a:buClr>
              <a:buSzPct val="143000"/>
              <a:buNone/>
            </a:pPr>
            <a:r>
              <a:rPr lang="en-US"/>
              <a:t>Extraction,Financial Security</a:t>
            </a:r>
            <a:endParaRPr lang="en-US"/>
          </a:p>
        </p:txBody>
      </p:sp>
      <p:sp>
        <p:nvSpPr>
          <p:cNvPr id="107" name="Google Shape;107;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08" name="Google Shape;108;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Conclusion</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74" name="Google Shape;274;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 The machine learning models applied to the dataset have demonstrated impressive accuracy rates, ranging from 99.5% to 99.9%. These high accuracies suggest that the models, including K-Nearest Neighbors, Random Forest, Logistic Regression, Decision Tree Classifier, Support Vector Classifier (SVC) have effectively captured the underlying patterns in the data and made accurate predictions regarding the target variable, likely related to fraud detection.</a:t>
            </a:r>
            <a:endParaRPr lang="en-US"/>
          </a:p>
        </p:txBody>
      </p:sp>
      <p:sp>
        <p:nvSpPr>
          <p:cNvPr id="275" name="Google Shape;275;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76" name="Google Shape;276;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Future Enhancement</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82" name="Google Shape;282;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lvl="0" indent="-457200" algn="just" rtl="0">
              <a:lnSpc>
                <a:spcPct val="90000"/>
              </a:lnSpc>
              <a:spcBef>
                <a:spcPts val="0"/>
              </a:spcBef>
              <a:spcAft>
                <a:spcPts val="0"/>
              </a:spcAft>
              <a:buClr>
                <a:schemeClr val="dk1"/>
              </a:buClr>
              <a:buSzPts val="2800"/>
              <a:buChar char="•"/>
            </a:pPr>
            <a:r>
              <a:rPr lang="en-US"/>
              <a:t>In future, deep learning methods should be implemented to build a better prediction models. </a:t>
            </a:r>
            <a:endParaRPr lang="en-US"/>
          </a:p>
          <a:p>
            <a:pPr marL="635000" lvl="0" indent="-457200" algn="just" rtl="0">
              <a:lnSpc>
                <a:spcPct val="90000"/>
              </a:lnSpc>
              <a:spcBef>
                <a:spcPts val="0"/>
              </a:spcBef>
              <a:spcAft>
                <a:spcPts val="0"/>
              </a:spcAft>
              <a:buClr>
                <a:schemeClr val="dk1"/>
              </a:buClr>
              <a:buSzPts val="2800"/>
              <a:buChar char="•"/>
            </a:pPr>
            <a:r>
              <a:rPr lang="en-US"/>
              <a:t>Models like Autoencoder , LSTM</a:t>
            </a:r>
            <a:endParaRPr lang="en-US"/>
          </a:p>
        </p:txBody>
      </p:sp>
      <p:sp>
        <p:nvSpPr>
          <p:cNvPr id="283" name="Google Shape;283;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84" name="Google Shape;284;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References</a:t>
            </a:r>
            <a:endParaRPr b="1">
              <a:latin typeface="Arial Narrow" panose="020B0606020202030204"/>
              <a:ea typeface="Arial Narrow" panose="020B0606020202030204"/>
              <a:cs typeface="Arial Narrow" panose="020B0606020202030204"/>
              <a:sym typeface="Arial Narrow" panose="020B0606020202030204"/>
            </a:endParaRPr>
          </a:p>
        </p:txBody>
      </p:sp>
      <p:sp>
        <p:nvSpPr>
          <p:cNvPr id="290" name="Google Shape;290;p18"/>
          <p:cNvSpPr txBox="1"/>
          <p:nvPr>
            <p:ph type="body" idx="1"/>
          </p:nvPr>
        </p:nvSpPr>
        <p:spPr>
          <a:xfrm>
            <a:off x="838200" y="1403985"/>
            <a:ext cx="10515600" cy="4773295"/>
          </a:xfrm>
          <a:prstGeom prst="rect">
            <a:avLst/>
          </a:prstGeom>
          <a:noFill/>
          <a:ln>
            <a:noFill/>
          </a:ln>
        </p:spPr>
        <p:txBody>
          <a:bodyPr spcFirstLastPara="1" wrap="square" lIns="91425" tIns="45700" rIns="91425" bIns="45700" anchor="t" anchorCtr="0">
            <a:normAutofit fontScale="25000"/>
          </a:bodyPr>
          <a:lstStyle/>
          <a:p>
            <a:pPr marL="228600" lvl="0" indent="-228600" algn="just" rtl="0">
              <a:lnSpc>
                <a:spcPct val="90000"/>
              </a:lnSpc>
              <a:spcBef>
                <a:spcPts val="1000"/>
              </a:spcBef>
              <a:spcAft>
                <a:spcPts val="0"/>
              </a:spcAft>
              <a:buSzPct val="100000"/>
              <a:buChar char="•"/>
            </a:pPr>
            <a:r>
              <a:rPr lang="en-US" sz="6400"/>
              <a:t>R. Bajaj et al., "WALTS: Walmart AutoML Libraries, Tools and Services," 2022 48th Euromicro Conference on Software Engineering and Advanced Applications (SEAA), Gran Canaria, Spain, 2022, pp. 21-28, doi: 10.1109/SEAA56994.2022.00013.</a:t>
            </a:r>
            <a:endParaRPr sz="6400"/>
          </a:p>
          <a:p>
            <a:pPr marL="228600" lvl="0" indent="-228600" algn="just" rtl="0">
              <a:lnSpc>
                <a:spcPct val="90000"/>
              </a:lnSpc>
              <a:spcBef>
                <a:spcPts val="1000"/>
              </a:spcBef>
              <a:spcAft>
                <a:spcPts val="0"/>
              </a:spcAft>
              <a:buSzPct val="100000"/>
              <a:buChar char="•"/>
            </a:pPr>
            <a:r>
              <a:rPr lang="en-US" sz="6400"/>
              <a:t>M. V. Ramasami, R. Thangaraj, S. Manoj Kumar and S. Eswaran, "Exploratory Data Analysis of Walmart Outlets Sales using Data Analytics Techniques," 2023 International Conference on Digital Applications, Transformation &amp; Economy (ICDATE), Miri, Sarawak, Malaysia, 2023, pp. 1-4, doi: 10.1109/ICDATE58146.2023.10248586.</a:t>
            </a:r>
            <a:endParaRPr sz="6400"/>
          </a:p>
          <a:p>
            <a:pPr marL="228600" lvl="0" indent="-228600" algn="just" rtl="0">
              <a:lnSpc>
                <a:spcPct val="90000"/>
              </a:lnSpc>
              <a:spcBef>
                <a:spcPts val="1000"/>
              </a:spcBef>
              <a:spcAft>
                <a:spcPts val="0"/>
              </a:spcAft>
              <a:buSzPct val="100000"/>
              <a:buChar char="•"/>
            </a:pPr>
            <a:r>
              <a:rPr lang="en-US" sz="6400"/>
              <a:t>S. B. Latha, C. Dastagiraiah, A. Kiran, S. Asif, D. Elangovan and P. C. S. Reddy, "An Adaptive Machine Learning model for Walmart sales prediction," 2023 International Conference on Circuit Power and Computing Technologies (ICCPCT), Kollam, India, 2023, pp. 988-992, doi: 10.1109/ICCPCT58313.2023.10245029.</a:t>
            </a:r>
            <a:endParaRPr sz="6400"/>
          </a:p>
          <a:p>
            <a:pPr marL="228600" lvl="0" indent="-228600" algn="just" rtl="0">
              <a:lnSpc>
                <a:spcPct val="90000"/>
              </a:lnSpc>
              <a:spcBef>
                <a:spcPts val="1000"/>
              </a:spcBef>
              <a:spcAft>
                <a:spcPts val="0"/>
              </a:spcAft>
              <a:buSzPct val="100000"/>
              <a:buChar char="•"/>
            </a:pPr>
            <a:r>
              <a:rPr lang="en-US" sz="6400"/>
              <a:t>Z. Qiao, "Walmart Sale Forecasting Model Based On LightGBM," 2020 2nd International Conference on Machine Learning, Big Data and Business Intelligence (MLBDBI), Taiyuan, China, 2020, pp. 76-79, doi: 10.1109/MLBDBI51377.2020.00020</a:t>
            </a:r>
            <a:endParaRPr sz="6400"/>
          </a:p>
          <a:p>
            <a:pPr marL="228600" lvl="0" indent="-228600" algn="just" rtl="0">
              <a:lnSpc>
                <a:spcPct val="90000"/>
              </a:lnSpc>
              <a:spcBef>
                <a:spcPts val="1000"/>
              </a:spcBef>
              <a:spcAft>
                <a:spcPts val="0"/>
              </a:spcAft>
              <a:buSzPct val="100000"/>
              <a:buChar char="•"/>
            </a:pPr>
            <a:r>
              <a:rPr lang="en-US" sz="6400"/>
              <a:t>V. Jain, H. Kavitha and S. Mohana Kumar, "Walmart Credit Card Fraud Analytics," 2022 IEEE International Conference on Data Science and Information System (ICDSIS), Hassan, India, 2022, pp. 1-5, doi: 10.1109/ICDSIS55133.2022.9915901.</a:t>
            </a:r>
            <a:endParaRPr sz="6400"/>
          </a:p>
          <a:p>
            <a:pPr marL="228600" lvl="0" indent="-228600" algn="just" rtl="0">
              <a:lnSpc>
                <a:spcPct val="90000"/>
              </a:lnSpc>
              <a:spcBef>
                <a:spcPts val="1000"/>
              </a:spcBef>
              <a:spcAft>
                <a:spcPts val="0"/>
              </a:spcAft>
              <a:buSzPct val="100000"/>
              <a:buChar char="•"/>
            </a:pPr>
            <a:r>
              <a:rPr lang="en-US" sz="6400"/>
              <a:t>C. G. Tekkali and K. Natarajan, "synthetic Financial Datasets For Fraud Detection," 2023 Third International Conference on Artificial Intelligence and Smart Energy (ICAIS), Coimbatore, India, 2023, pp. 523-526, doi: 10.1109/ICAIS56108.2023.10073712.</a:t>
            </a:r>
            <a:endParaRPr sz="6400"/>
          </a:p>
          <a:p>
            <a:pPr marL="228600" lvl="0" indent="-228600" algn="just" rtl="0">
              <a:lnSpc>
                <a:spcPct val="90000"/>
              </a:lnSpc>
              <a:spcBef>
                <a:spcPts val="1000"/>
              </a:spcBef>
              <a:spcAft>
                <a:spcPts val="0"/>
              </a:spcAft>
              <a:buSzPct val="100000"/>
              <a:buChar char="•"/>
            </a:pPr>
            <a:r>
              <a:rPr lang="en-US" sz="6400"/>
              <a:t>A. Mahajan, V. S. Baghel and R. Jayaraman, "Walmart Credit Card Fraud Detection," 2023 10th International Conference on Computing for Sustainable Global Development (INDIACom), New Delhi, India, 2023, pp. 339-342.</a:t>
            </a:r>
            <a:endParaRPr sz="6400"/>
          </a:p>
          <a:p>
            <a:pPr marL="228600" lvl="0" indent="-127000" algn="just" rtl="0">
              <a:lnSpc>
                <a:spcPct val="90000"/>
              </a:lnSpc>
              <a:spcBef>
                <a:spcPts val="1000"/>
              </a:spcBef>
              <a:spcAft>
                <a:spcPts val="0"/>
              </a:spcAft>
              <a:buSzPct val="100000"/>
              <a:buNone/>
            </a:pPr>
            <a:endParaRPr sz="6400">
              <a:latin typeface="Arial Narrow" panose="020B0606020202030204"/>
              <a:ea typeface="Arial Narrow" panose="020B0606020202030204"/>
              <a:cs typeface="Arial Narrow" panose="020B0606020202030204"/>
              <a:sym typeface="Arial Narrow" panose="020B0606020202030204"/>
            </a:endParaRPr>
          </a:p>
        </p:txBody>
      </p:sp>
      <p:sp>
        <p:nvSpPr>
          <p:cNvPr id="291" name="Google Shape;291;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292" name="Google Shape;292;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96" name="Shape 296"/>
        <p:cNvGrpSpPr/>
        <p:nvPr/>
      </p:nvGrpSpPr>
      <p:grpSpPr>
        <a:xfrm>
          <a:off x="0" y="0"/>
          <a:ext cx="0" cy="0"/>
          <a:chOff x="0" y="0"/>
          <a:chExt cx="0" cy="0"/>
        </a:xfrm>
      </p:grpSpPr>
      <p:sp>
        <p:nvSpPr>
          <p:cNvPr id="297" name="Google Shape;297;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98" name="Google Shape;298;p19"/>
          <p:cNvSpPr txBox="1"/>
          <p:nvPr/>
        </p:nvSpPr>
        <p:spPr>
          <a:xfrm>
            <a:off x="1113155" y="548640"/>
            <a:ext cx="8949690" cy="3959225"/>
          </a:xfrm>
          <a:prstGeom prst="rect">
            <a:avLst/>
          </a:prstGeom>
          <a:noFill/>
          <a:ln>
            <a:noFill/>
          </a:ln>
        </p:spPr>
        <p:txBody>
          <a:bodyPr spcFirstLastPara="1" wrap="square" lIns="91425" tIns="45700" rIns="91425" bIns="45700" anchor="t" anchorCtr="0">
            <a:spAutoFit/>
          </a:bodyPr>
          <a:lstStyle/>
          <a:p>
            <a:pPr marL="228600" marR="0" lvl="0" indent="-228600" algn="just" rtl="0">
              <a:lnSpc>
                <a:spcPct val="100000"/>
              </a:lnSpc>
              <a:spcBef>
                <a:spcPts val="0"/>
              </a:spcBef>
              <a:spcAft>
                <a:spcPts val="0"/>
              </a:spcAft>
              <a:buClr>
                <a:srgbClr val="000000"/>
              </a:buClr>
              <a:buSzPts val="16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T. Zhang and S. Gao, "Fraud Detection," 2022 4th International Conference on Intelligent Information Processing (IIP), Guangzhou, China, 2022, pp. 272-275, doi: 10.1109/IIP57348.2022.00063.</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just" rtl="0">
              <a:lnSpc>
                <a:spcPct val="100000"/>
              </a:lnSpc>
              <a:spcBef>
                <a:spcPts val="1000"/>
              </a:spcBef>
              <a:spcAft>
                <a:spcPts val="0"/>
              </a:spcAft>
              <a:buClr>
                <a:srgbClr val="000000"/>
              </a:buClr>
              <a:buSzPts val="16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Z. Chen, M. Cai and Z. Wang, "Online Payments Fraud Detection," 2022 IEEE 4th International Conference on Power, Intelligent Computing and Systems (ICPICS), Shenyang, China, 2022, pp. 36-40, doi: 10.1109/ICPICS55264.2022.9873622.</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228600" algn="just" rtl="0">
              <a:lnSpc>
                <a:spcPct val="100000"/>
              </a:lnSpc>
              <a:spcBef>
                <a:spcPts val="1000"/>
              </a:spcBef>
              <a:spcAft>
                <a:spcPts val="0"/>
              </a:spcAft>
              <a:buClr>
                <a:srgbClr val="000000"/>
              </a:buClr>
              <a:buSzPts val="1600"/>
              <a:buFont typeface="Arial" panose="020B0604020202020204"/>
              <a:buChar char="•"/>
            </a:pP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A. Namiranian and M. R. Hashemi, "A. Namiranian and M. R. Hashemi, "A new DCT based scalable distributed fraud detection architecture," 6th International Symposium on Telecommunications (IST), Tehran, Iran, 2012, pp. 1076-1081, doi: 10.1109/ISTEL.2012.6483146.," 6th International Symposium on Telecommunications (IST), Tehran, Iran, 2012, pp. 1076-1081, doi: 10.1109/ISTEL.2012.6483146.</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39700" algn="just" rtl="0">
              <a:lnSpc>
                <a:spcPct val="100000"/>
              </a:lnSpc>
              <a:spcBef>
                <a:spcPts val="100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39700" algn="just" rtl="0">
              <a:lnSpc>
                <a:spcPct val="100000"/>
              </a:lnSpc>
              <a:spcBef>
                <a:spcPts val="100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Narrow" panose="020B0606020202030204"/>
              <a:buNone/>
            </a:pPr>
            <a:r>
              <a:rPr lang="en-US" b="1" u="sng">
                <a:latin typeface="Algerian" panose="04020705040A02060702"/>
                <a:ea typeface="Algerian" panose="04020705040A02060702"/>
                <a:cs typeface="Algerian" panose="04020705040A02060702"/>
                <a:sym typeface="Algerian" panose="04020705040A02060702"/>
              </a:rPr>
              <a:t>INTRODUCTION</a:t>
            </a:r>
            <a:endParaRPr b="1" u="sng">
              <a:latin typeface="Algerian" panose="04020705040A02060702"/>
              <a:ea typeface="Algerian" panose="04020705040A02060702"/>
              <a:cs typeface="Algerian" panose="04020705040A02060702"/>
              <a:sym typeface="Algerian" panose="04020705040A02060702"/>
            </a:endParaRPr>
          </a:p>
        </p:txBody>
      </p:sp>
      <p:sp>
        <p:nvSpPr>
          <p:cNvPr id="114" name="Google Shape;114;p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0" algn="just" rtl="0">
              <a:lnSpc>
                <a:spcPct val="90000"/>
              </a:lnSpc>
              <a:spcBef>
                <a:spcPts val="0"/>
              </a:spcBef>
              <a:spcAft>
                <a:spcPts val="0"/>
              </a:spcAft>
              <a:buSzPts val="1800"/>
              <a:buNone/>
            </a:pPr>
            <a:r>
              <a:rPr lang="en-US">
                <a:solidFill>
                  <a:schemeClr val="dk1"/>
                </a:solidFill>
              </a:rPr>
              <a:t>In the quickly changing digital retail industry, it is imperative that financial transactions be secure for both companies and customers. Safeguarding its vast transaction network from fraudulent activities is a continuous concern for Walmart, one of the largest and most influential retailers globally. In response to the ever-evolving danger landscape posed by cyberattacks, Walmart has implemented advanced algorithms and cutting-edge technologies to fortify its defenses and ensure the integrity of customer transaction</a:t>
            </a:r>
            <a:endParaRPr>
              <a:solidFill>
                <a:schemeClr val="dk1"/>
              </a:solidFill>
            </a:endParaRPr>
          </a:p>
        </p:txBody>
      </p:sp>
      <p:sp>
        <p:nvSpPr>
          <p:cNvPr id="115" name="Google Shape;115;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16" name="Google Shape;116;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4"/>
          <p:cNvSpPr txBox="1"/>
          <p:nvPr>
            <p:ph type="title"/>
          </p:nvPr>
        </p:nvSpPr>
        <p:spPr>
          <a:xfrm>
            <a:off x="643328" y="32067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Narrow" panose="020B0606020202030204"/>
              <a:buNone/>
            </a:pPr>
            <a:r>
              <a:rPr lang="en-US" b="1" u="sng">
                <a:latin typeface="Algerian" panose="04020705040A02060702"/>
                <a:ea typeface="Algerian" panose="04020705040A02060702"/>
                <a:cs typeface="Algerian" panose="04020705040A02060702"/>
                <a:sym typeface="Algerian" panose="04020705040A02060702"/>
              </a:rPr>
              <a:t>NEED OF STUDY</a:t>
            </a:r>
            <a:endParaRPr b="1" u="sng">
              <a:latin typeface="Algerian" panose="04020705040A02060702"/>
              <a:ea typeface="Algerian" panose="04020705040A02060702"/>
              <a:cs typeface="Algerian" panose="04020705040A02060702"/>
              <a:sym typeface="Algerian" panose="04020705040A02060702"/>
            </a:endParaRPr>
          </a:p>
        </p:txBody>
      </p:sp>
      <p:sp>
        <p:nvSpPr>
          <p:cNvPr id="122" name="Google Shape;122;p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a:t>The study of Walmart's transaction fraud detection is crucial for various reasons. It serves as a beacon for technological advancements and best practices in the realm of retail security, offering insights into the effective integration of machine learning, artificial intelligence, and big data analytics. Beyond benchmarking industry standards, this study contributes to the protection of consumer interests in an increasingly digital marketplace, shedding light on how a global retail leader navigates the complexities of transaction fraud. </a:t>
            </a:r>
            <a:endParaRPr lang="en-US"/>
          </a:p>
        </p:txBody>
      </p:sp>
      <p:sp>
        <p:nvSpPr>
          <p:cNvPr id="123" name="Google Shape;123;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24" name="Google Shape;124;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Narrow" panose="020B0606020202030204"/>
              <a:buNone/>
            </a:pPr>
            <a:r>
              <a:rPr lang="en-US" b="1" u="sng">
                <a:latin typeface="Algerian" panose="04020705040A02060702"/>
                <a:ea typeface="Algerian" panose="04020705040A02060702"/>
                <a:cs typeface="Algerian" panose="04020705040A02060702"/>
                <a:sym typeface="Algerian" panose="04020705040A02060702"/>
              </a:rPr>
              <a:t>PROBLEM STATEMENT</a:t>
            </a:r>
            <a:endParaRPr b="1" u="sng">
              <a:latin typeface="Algerian" panose="04020705040A02060702"/>
              <a:ea typeface="Algerian" panose="04020705040A02060702"/>
              <a:cs typeface="Algerian" panose="04020705040A02060702"/>
              <a:sym typeface="Algerian" panose="04020705040A02060702"/>
            </a:endParaRPr>
          </a:p>
        </p:txBody>
      </p:sp>
      <p:sp>
        <p:nvSpPr>
          <p:cNvPr id="130" name="Google Shape;130;p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0" algn="ctr" rtl="0">
              <a:lnSpc>
                <a:spcPct val="90000"/>
              </a:lnSpc>
              <a:spcBef>
                <a:spcPts val="0"/>
              </a:spcBef>
              <a:spcAft>
                <a:spcPts val="0"/>
              </a:spcAft>
              <a:buSzPts val="1800"/>
              <a:buNone/>
            </a:pPr>
            <a:r>
              <a:rPr lang="en-US">
                <a:solidFill>
                  <a:srgbClr val="0F0F0F"/>
                </a:solidFill>
                <a:latin typeface="Times New Roman" panose="02020603050405020304"/>
                <a:ea typeface="Times New Roman" panose="02020603050405020304"/>
                <a:cs typeface="Times New Roman" panose="02020603050405020304"/>
                <a:sym typeface="Times New Roman" panose="02020603050405020304"/>
              </a:rPr>
              <a:t>This study aims to develop a robust machine learning model to predict Walmart’s fraud transaction. </a:t>
            </a:r>
            <a:r>
              <a:rPr lang="en-US">
                <a:latin typeface="Times New Roman" panose="02020603050405020304"/>
                <a:ea typeface="Times New Roman" panose="02020603050405020304"/>
                <a:cs typeface="Times New Roman" panose="02020603050405020304"/>
                <a:sym typeface="Times New Roman" panose="02020603050405020304"/>
              </a:rPr>
              <a:t>Walmart faces challenges associated with transaction fraud, where malicious actors attempt tomake,unauthorized or deceitful purchases. Fraudulent transactions can lead to financial losses for both Walmart and its customers, damage to the company's reputation, and potential legal issues. The task is to create a system that can effectively distinguish between legitimate and fraudulent transactions, providing a secure shopping experience for customers</a:t>
            </a:r>
            <a:endParaRPr>
              <a:latin typeface="Times New Roman" panose="02020603050405020304"/>
              <a:ea typeface="Times New Roman" panose="02020603050405020304"/>
              <a:cs typeface="Times New Roman" panose="02020603050405020304"/>
              <a:sym typeface="Times New Roman" panose="02020603050405020304"/>
            </a:endParaRPr>
          </a:p>
          <a:p>
            <a:pPr marL="228600" lvl="0" indent="0" algn="ctr" rtl="0">
              <a:lnSpc>
                <a:spcPct val="90000"/>
              </a:lnSpc>
              <a:spcBef>
                <a:spcPts val="0"/>
              </a:spcBef>
              <a:spcAft>
                <a:spcPts val="0"/>
              </a:spcAft>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32" name="Google Shape;132;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6" name="Shape 136"/>
        <p:cNvGrpSpPr/>
        <p:nvPr/>
      </p:nvGrpSpPr>
      <p:grpSpPr>
        <a:xfrm>
          <a:off x="0" y="0"/>
          <a:ext cx="0" cy="0"/>
          <a:chOff x="0" y="0"/>
          <a:chExt cx="0" cy="0"/>
        </a:xfrm>
      </p:grpSpPr>
      <p:sp>
        <p:nvSpPr>
          <p:cNvPr id="137" name="Google Shape;137;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Narrow" panose="020B0606020202030204"/>
              <a:buNone/>
            </a:pPr>
            <a:r>
              <a:rPr lang="en-US" b="1" u="sng">
                <a:latin typeface="Algerian" panose="04020705040A02060702"/>
                <a:ea typeface="Algerian" panose="04020705040A02060702"/>
                <a:cs typeface="Algerian" panose="04020705040A02060702"/>
                <a:sym typeface="Algerian" panose="04020705040A02060702"/>
              </a:rPr>
              <a:t>OBJECTIVES</a:t>
            </a:r>
            <a:endParaRPr b="1" u="sng">
              <a:latin typeface="Algerian" panose="04020705040A02060702"/>
              <a:ea typeface="Algerian" panose="04020705040A02060702"/>
              <a:cs typeface="Algerian" panose="04020705040A02060702"/>
              <a:sym typeface="Algerian" panose="04020705040A02060702"/>
            </a:endParaRPr>
          </a:p>
        </p:txBody>
      </p:sp>
      <p:sp>
        <p:nvSpPr>
          <p:cNvPr id="138" name="Google Shape;138;p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Walmart's fraud detection system uses real-time monitoring to quickly react and minimize financial losses, with the goal of achieving a high degree of accuracy in recognizing and stopping fraudulent activity.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SzPts val="1800"/>
              <a:buNone/>
            </a:pPr>
            <a:r>
              <a:rPr lang="en-US">
                <a:latin typeface="Times New Roman" panose="02020603050405020304"/>
                <a:ea typeface="Times New Roman" panose="02020603050405020304"/>
                <a:cs typeface="Times New Roman" panose="02020603050405020304"/>
                <a:sym typeface="Times New Roman" panose="02020603050405020304"/>
              </a:rPr>
              <a:t>The system places a high priority on its capacity to adjust to new threats and keep ahead of evolving fraud strategies. One of the main goals is scalability, which allows the system to easily manage high transaction volumes.The solution aims to reduce interference for reputable clients by offering thorough protection against different types of fraud and facilitating a smooth integration with payment gateways.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SzPts val="1800"/>
              <a:buNone/>
            </a:pPr>
            <a:endParaRPr>
              <a:solidFill>
                <a:srgbClr val="FF0000"/>
              </a:solidFill>
            </a:endParaRPr>
          </a:p>
          <a:p>
            <a:pPr marL="228600" lvl="0" indent="-50800" algn="l" rtl="0">
              <a:lnSpc>
                <a:spcPct val="90000"/>
              </a:lnSpc>
              <a:spcBef>
                <a:spcPts val="1000"/>
              </a:spcBef>
              <a:spcAft>
                <a:spcPts val="0"/>
              </a:spcAft>
              <a:buClr>
                <a:schemeClr val="dk1"/>
              </a:buClr>
              <a:buSzPts val="2800"/>
              <a:buNone/>
            </a:pPr>
            <a:endParaRPr>
              <a:solidFill>
                <a:srgbClr val="FF0000"/>
              </a:solidFill>
            </a:endParaRPr>
          </a:p>
        </p:txBody>
      </p:sp>
      <p:sp>
        <p:nvSpPr>
          <p:cNvPr id="139" name="Google Shape;139;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40" name="Google Shape;140;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Related Work</a:t>
            </a:r>
            <a:endParaRPr>
              <a:latin typeface="Arial Narrow" panose="020B0606020202030204"/>
              <a:ea typeface="Arial Narrow" panose="020B0606020202030204"/>
              <a:cs typeface="Arial Narrow" panose="020B0606020202030204"/>
              <a:sym typeface="Arial Narrow" panose="020B0606020202030204"/>
            </a:endParaRPr>
          </a:p>
        </p:txBody>
      </p:sp>
      <p:sp>
        <p:nvSpPr>
          <p:cNvPr id="146" name="Google Shape;146;p8"/>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47" name="Google Shape;147;p8"/>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aphicFrame>
        <p:nvGraphicFramePr>
          <p:cNvPr id="148" name="Google Shape;148;p8"/>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49" name="Google Shape;149;p8"/>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50" name="Google Shape;150;p8"/>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51" name="Google Shape;151;p8"/>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52" name="Google Shape;152;p8"/>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53" name="Google Shape;153;p8"/>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54" name="Google Shape;154;p8"/>
          <p:cNvGraphicFramePr/>
          <p:nvPr/>
        </p:nvGraphicFramePr>
        <p:xfrm>
          <a:off x="1217700" y="1794200"/>
          <a:ext cx="9248775" cy="3000000"/>
        </p:xfrm>
        <a:graphic>
          <a:graphicData uri="http://schemas.openxmlformats.org/drawingml/2006/table">
            <a:tbl>
              <a:tblPr>
                <a:noFill/>
                <a:tableStyleId>{82D321AA-565E-4E83-8599-2C902828524B}</a:tableStyleId>
              </a:tblPr>
              <a:tblGrid>
                <a:gridCol w="295275"/>
                <a:gridCol w="914400"/>
                <a:gridCol w="523875"/>
                <a:gridCol w="1047750"/>
                <a:gridCol w="638175"/>
                <a:gridCol w="1619250"/>
                <a:gridCol w="1390650"/>
                <a:gridCol w="1057275"/>
                <a:gridCol w="1762125"/>
              </a:tblGrid>
              <a:tr h="419100">
                <a:tc>
                  <a:txBody>
                    <a:bodyPr/>
                    <a:lstStyle/>
                    <a:p>
                      <a:pPr marL="0" lvl="0" indent="0" algn="l" rtl="0">
                        <a:lnSpc>
                          <a:spcPct val="115000"/>
                        </a:lnSpc>
                        <a:spcBef>
                          <a:spcPts val="1200"/>
                        </a:spcBef>
                        <a:spcAft>
                          <a:spcPts val="1200"/>
                        </a:spcAft>
                        <a:buNone/>
                      </a:pPr>
                      <a:r>
                        <a:rPr lang="en-US" sz="900" b="1"/>
                        <a:t>S.No.</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Title of the Paper</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Authors</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Journal Name/Conference Title &amp; Publisher</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Year of Publication</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Methodology used</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Performance of the proposed algorithm</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Limitations of the Research</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b="1"/>
                        <a:t>Future approach if any</a:t>
                      </a:r>
                      <a:endParaRPr sz="900" b="1"/>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r h="942975">
                <a:tc>
                  <a:txBody>
                    <a:bodyPr/>
                    <a:lstStyle/>
                    <a:p>
                      <a:pPr marL="0" lvl="0" indent="0" algn="l" rtl="0">
                        <a:lnSpc>
                          <a:spcPct val="115000"/>
                        </a:lnSpc>
                        <a:spcBef>
                          <a:spcPts val="1200"/>
                        </a:spcBef>
                        <a:spcAft>
                          <a:spcPts val="1200"/>
                        </a:spcAft>
                        <a:buNone/>
                      </a:pPr>
                      <a:r>
                        <a:rPr lang="en-US" sz="900"/>
                        <a:t>1</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2018 Financial Risk and Regulation Survey: Behavioral Finance &amp; Financial Stability</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Harvard Business School</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Harvard Business School</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2018</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employed a combination of regression analysis, econometric methods, and possibly modern machine learning techniques, given its focus on understanding and forecasting financial downturns.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focuses on the analysis of financial risks such as asset price inflation and high debt, contributing to a better understanding of financial instabilities.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Potential limitation in integrating traditional and modern techniques effectively.</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can be expanded with traditional time series analysis, including ARIMA models, with advanced machine learning techniques, to discern cyclical patterns and complex interactions among various economic factors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r h="942975">
                <a:tc>
                  <a:txBody>
                    <a:bodyPr/>
                    <a:lstStyle/>
                    <a:p>
                      <a:pPr marL="0" lvl="0" indent="0" algn="l" rtl="0">
                        <a:lnSpc>
                          <a:spcPct val="115000"/>
                        </a:lnSpc>
                        <a:spcBef>
                          <a:spcPts val="1200"/>
                        </a:spcBef>
                        <a:spcAft>
                          <a:spcPts val="1200"/>
                        </a:spcAft>
                        <a:buNone/>
                      </a:pPr>
                      <a:r>
                        <a:rPr lang="en-US" sz="900"/>
                        <a:t>2</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How optimal cash changed by the global financial crisis?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Tekin H.</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Economics and Business Letters 9(2), 114-123</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2020</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investigated how the global financial crisis affected optimal cash holdings across various countries. It involved analyzing shifts in cash management strategies due to the crisis.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focus of the study was on assessing changes in cash management strategies across countries in response to the global financial crisis.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Limited exploration of diverse economic contexts and methodologies.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Given the study's focus on cash management strategies during financial crises, future research might delve deeper into these strategies in different economic contexts or explore new methodologies for financial risk management</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g2a26fafc5eb_0_22"/>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Related Work</a:t>
            </a:r>
            <a:endParaRPr>
              <a:latin typeface="Arial Narrow" panose="020B0606020202030204"/>
              <a:ea typeface="Arial Narrow" panose="020B0606020202030204"/>
              <a:cs typeface="Arial Narrow" panose="020B0606020202030204"/>
              <a:sym typeface="Arial Narrow" panose="020B0606020202030204"/>
            </a:endParaRPr>
          </a:p>
        </p:txBody>
      </p:sp>
      <p:sp>
        <p:nvSpPr>
          <p:cNvPr id="160" name="Google Shape;160;g2a26fafc5eb_0_22"/>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61" name="Google Shape;161;g2a26fafc5eb_0_22"/>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aphicFrame>
        <p:nvGraphicFramePr>
          <p:cNvPr id="162" name="Google Shape;162;g2a26fafc5eb_0_2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63" name="Google Shape;163;g2a26fafc5eb_0_2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64" name="Google Shape;164;g2a26fafc5eb_0_2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65" name="Google Shape;165;g2a26fafc5eb_0_2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66" name="Google Shape;166;g2a26fafc5eb_0_2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67" name="Google Shape;167;g2a26fafc5eb_0_22"/>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68" name="Google Shape;168;g2a26fafc5eb_0_22"/>
          <p:cNvGraphicFramePr/>
          <p:nvPr/>
        </p:nvGraphicFramePr>
        <p:xfrm>
          <a:off x="992100" y="2195250"/>
          <a:ext cx="9248775" cy="3000000"/>
        </p:xfrm>
        <a:graphic>
          <a:graphicData uri="http://schemas.openxmlformats.org/drawingml/2006/table">
            <a:tbl>
              <a:tblPr>
                <a:noFill/>
                <a:tableStyleId>{82D321AA-565E-4E83-8599-2C902828524B}</a:tableStyleId>
              </a:tblPr>
              <a:tblGrid>
                <a:gridCol w="95250"/>
                <a:gridCol w="1200150"/>
                <a:gridCol w="666750"/>
                <a:gridCol w="866775"/>
                <a:gridCol w="266700"/>
                <a:gridCol w="2219325"/>
                <a:gridCol w="1238250"/>
                <a:gridCol w="800100"/>
                <a:gridCol w="1895475"/>
              </a:tblGrid>
              <a:tr h="942975">
                <a:tc>
                  <a:txBody>
                    <a:bodyPr/>
                    <a:lstStyle/>
                    <a:p>
                      <a:pPr marL="0" lvl="0" indent="0" algn="l" rtl="0">
                        <a:lnSpc>
                          <a:spcPct val="115000"/>
                        </a:lnSpc>
                        <a:spcBef>
                          <a:spcPts val="1200"/>
                        </a:spcBef>
                        <a:spcAft>
                          <a:spcPts val="1200"/>
                        </a:spcAft>
                        <a:buNone/>
                      </a:pPr>
                      <a:r>
                        <a:rPr lang="en-US" sz="900"/>
                        <a:t>3</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Global Financial Development Report 2019/2020: Bank Regulation and Supervision a Decade after the Global Financial Crisis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World Bank</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World Bank</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2020</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analyzed the evolution of bank regulation and supervision since the global financial crisis. It focused on developments occurring a decade later, implying a comprehensive review and analysis of regulatory changes and their impacts.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appears to be more of an analytical review than an application of a predictive or analytical model.</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Possible lack of real-time data and evolving regulatory practices.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evolving nature of bank regulation and supervision suggests ongoing research in this area, possibly including more recent regulatory changes and their impacts on global financial stability</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r h="1066800">
                <a:tc>
                  <a:txBody>
                    <a:bodyPr/>
                    <a:lstStyle/>
                    <a:p>
                      <a:pPr marL="0" lvl="0" indent="0" algn="l" rtl="0">
                        <a:lnSpc>
                          <a:spcPct val="115000"/>
                        </a:lnSpc>
                        <a:spcBef>
                          <a:spcPts val="1200"/>
                        </a:spcBef>
                        <a:spcAft>
                          <a:spcPts val="1200"/>
                        </a:spcAft>
                        <a:buNone/>
                      </a:pPr>
                      <a:r>
                        <a:rPr lang="en-US" sz="900"/>
                        <a:t>4</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Corporate risk disclosures in turbulent times: An international analysis in the global financial crisis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Lajili K., Li T. M., Chourou L., Dobler M., &amp; Zéghal D.</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Journal of International Financial Management &amp; Accounting</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2023</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focus appears to be more on analytical and evaluative research rather than on the development or application of a predictive algorithm.</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Limited scope in terms of geographic and industry coverage.</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Given the evolving nature of corporate communication and risk disclosure, future research in this area might explore the effectiveness of these practices in different economic scenarios or the impact of regulatory changes on corporate risk communication</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g2a26fafc5eb_0_37"/>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panose="020B0606020202030204"/>
              <a:buNone/>
            </a:pPr>
            <a:r>
              <a:rPr lang="en-US" b="1">
                <a:latin typeface="Arial Narrow" panose="020B0606020202030204"/>
                <a:ea typeface="Arial Narrow" panose="020B0606020202030204"/>
                <a:cs typeface="Arial Narrow" panose="020B0606020202030204"/>
                <a:sym typeface="Arial Narrow" panose="020B0606020202030204"/>
              </a:rPr>
              <a:t>Related Work</a:t>
            </a:r>
            <a:endParaRPr>
              <a:latin typeface="Arial Narrow" panose="020B0606020202030204"/>
              <a:ea typeface="Arial Narrow" panose="020B0606020202030204"/>
              <a:cs typeface="Arial Narrow" panose="020B0606020202030204"/>
              <a:sym typeface="Arial Narrow" panose="020B0606020202030204"/>
            </a:endParaRPr>
          </a:p>
        </p:txBody>
      </p:sp>
      <p:sp>
        <p:nvSpPr>
          <p:cNvPr id="174" name="Google Shape;174;g2a26fafc5eb_0_37"/>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CS6501 Project I PGP, ICER, VIT Bangalore</a:t>
            </a:r>
            <a:endParaRPr lang="en-US"/>
          </a:p>
        </p:txBody>
      </p:sp>
      <p:sp>
        <p:nvSpPr>
          <p:cNvPr id="175" name="Google Shape;175;g2a26fafc5eb_0_37"/>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aphicFrame>
        <p:nvGraphicFramePr>
          <p:cNvPr id="176" name="Google Shape;176;g2a26fafc5eb_0_3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77" name="Google Shape;177;g2a26fafc5eb_0_3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78" name="Google Shape;178;g2a26fafc5eb_0_3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79" name="Google Shape;179;g2a26fafc5eb_0_3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80" name="Google Shape;180;g2a26fafc5eb_0_3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81" name="Google Shape;181;g2a26fafc5eb_0_37"/>
          <p:cNvGraphicFramePr/>
          <p:nvPr/>
        </p:nvGraphicFramePr>
        <p:xfrm>
          <a:off x="6096000" y="-15381731"/>
          <a:ext cx="3000000" cy="4472300"/>
        </p:xfrm>
        <a:graphic>
          <a:graphicData uri="http://schemas.openxmlformats.org/drawingml/2006/table">
            <a:tbl>
              <a:tblPr>
                <a:noFill/>
                <a:tableStyleId>{82D321AA-565E-4E83-8599-2C902828524B}</a:tableStyleId>
              </a:tblPr>
              <a:tblGrid>
                <a:gridCol w="0"/>
                <a:gridCol w="0"/>
                <a:gridCol w="0"/>
                <a:gridCol w="0"/>
                <a:gridCol w="0"/>
                <a:gridCol w="0"/>
                <a:gridCol w="0"/>
                <a:gridCol w="0"/>
                <a:gridCol w="0"/>
              </a:tblGrid>
              <a:tr h="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S.No.</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Title of the Paper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Authors</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Journal Name/Conference Title &amp; Publisher</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Year of Publication</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Methodology used</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Performance of the proposed algorithm</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Limitations of the Research</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b="1" u="none" strike="noStrike" cap="none">
                          <a:latin typeface="Times New Roman" panose="02020603050405020304"/>
                          <a:ea typeface="Times New Roman" panose="02020603050405020304"/>
                          <a:cs typeface="Times New Roman" panose="02020603050405020304"/>
                          <a:sym typeface="Times New Roman" panose="02020603050405020304"/>
                        </a:rPr>
                        <a:t>Future approach if any</a:t>
                      </a:r>
                      <a:endParaRPr sz="100" b="1"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333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 Financial Risk and Regulation Survey: Behavioral Finance &amp;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Harvard Business School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2018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employed a combination of regression analysis, econometric methods, and possibly modern machine learning techniques, given its focus on understanding and forecasting financial downturns.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focuses on the analysis of financial risks such as asset price inflation and high debt, contributing to a better understanding of financial instabilities.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 in integrating traditional and modern techniques effectively.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can be expanded with traditional time series analysis, including ARIMA models, with advanced machine learning techniques, to discern cyclical patterns and complex interactions among various economic factors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498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How optimal cash changed by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Tekin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Economics and Business Letters 9(2), 114-123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investigated how the global financial crisis affected optimal cash holdings across various countries. It involved analyzing shifts in cash management strategies due to the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of the study was on assessing changes in cash management strategies across countries in response to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exploration of diverse economic contexts and methodologies.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cash management strategies during financial crises, future research might delve deeper into these strategies in different economic contexts or explore new methodologies for financial risk management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3676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Global Financial Development Report 2019/2020: Bank Regulation and Supervision a Decade after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World Bank</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analyzed the evolution of bank regulation and supervision since the global financial crisis. It focused on developments occurring a decade later, implying a comprehensive review and analysis of regulatory changes and their impacts.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appears to be more of an analytical review than an application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lack of real-time data and evolving regulatory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evolving nature of bank regulation and supervision suggests ongoing research in this area, possibly including more recent regulatory changes and their impacts on global financial 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0227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Corporate risk disclosures in turbulent times: An international analysis in the global financial crisis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Lajili K., Li T. M., Chourou L., Dobler M., &amp; Zéghal 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Journal of International Financial Management &amp; Accounting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examined international corporate risk disclosure practices during the global financial crisis. It involved analyzing how companies communicated risks in an uncertain financial landscape, suggesting a qualitative and possibly quantitative approach to evaluating corporate communication and disclosure practices.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focus appears to be more on analytical and evaluative research rather than on the development or application of a predictive algorithm.</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scope in terms of geographic and industry coverage.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evolving nature of corporate communication and risk disclosure, future research in this area might explore the effectiveness of these practices in different economic scenarios or the impact of regulatory changes on corporate risk communication</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0005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5</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COVID-19’s disasters are perilous than Global Financial Crisis: A rumor or fact?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Shehzad K., Xiaoxing L., &amp; Kazouz 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Finance Research Letters 36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seems to be centered around a comparative analysis rather than the implementation of a predictive or analytical model.</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Limited to a comparative approach without exploring underlying causal mechanisms.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Considering the evolving nature of global financial crises and pandemics, future studies in this field may continue to compare and analyze the economic impacts of different global events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823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6</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ARIMA vs. MACHINE LEARNING IN TERMS OF EQUITY MARKET FORECASTING</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Lolea I.-C., Petrariu I.-R., &amp; Giurgiu A.</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Annals of the University of Oradea. Economic Sciences XXX(2), 299-308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2021</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Reliance on historical data, which may not fully capture future market trends or anomalies.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open avenues for further exploration of advanced machine learning techniques in financial forecasting and their comparative effectiveness against traditional econometric models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140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7</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Forecasting Economic Recession through Share Price in the Logistics Industry with Artificial Intelligence (AI)</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Tang Y. M., Chau K.-Y., Li W., &amp; Wan T. W.</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Computation 8(3)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explored the utilization of deep learning in predicting economic trends in the logistics sector. This indicates a focus on AI-driven time series forecasting, which is particularly relevant for financial decision-making in the context of economic recessions.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use of deep learning suggests an advanced analytical approach aimed at accurately forecasting economic trends based on share prices.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over-reliance on AI without incorporating industry-specific expertise or qualitative insights.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AI and deep learning in economic forecasting, future research might delve into refining these models or expanding their application to other industries or economic scenarios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470525">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Stock Market Forecasting Using the ARIMA GARCH and Random Forest Model During The Russia–Ukraine War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Liu J., Yan R., &amp; Zhang 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Applied Economics and Policy Studies book series (AEPS), Springer</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investigates stock market forecasting during the Russia-Ukraine war by employing ARIMA GARCH and Random Forest models. This approach indicates a combination of statistical and machine learning methods to analyze how the financial market responded to the geopolitical tensions during this period.</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emphasis on employing both statistical and machine learning approaches suggests a comprehensive and potentially effective methodology for economic analysis in volatile situations.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models may not adequately capture the full spectrum of geopolitical risks and their unpredictable nature.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findings could lead to further exploration in the application of hybrid models combining statistical and machine learning techniques for financial forecasting in other contexts of geopolitical or economic instability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169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9</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Financial inclusiveness and economic growth: New evidence using a threshold regression analysis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Zulkefly R. N., Karim A. A., Rahman A. A., &amp; Sarmidi 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Economic Research-Ekonomska Istraživanja 33(1), 1465-1484</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research employed a cross-sectional threshold regression approach to explore the relationship between financial inclusiveness and economic growth. This methodology suggests a detailed statistical analysis to understand how financial inclusion impacts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demonstrates a non-linear positive impact of financial inclusiveness on economic growth, with more significant effects observed at higher levels of financial inclusion. This finding indicates the effectiveness of the applied methodology in capturing the complex relationship between financial inclusion and economic growth.</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Possible limitations in generalizability and the complexity of variables influencing financial inclusiveness.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study's insights into the positive impact of financial inclusiveness on economic growth could pave the way for further research in understanding the mechanisms of this relationship and its implications in different economic contexts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r h="522600">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Comparative Analysis of ARIMA SARIMAX and Random Forest Models for Forecasting Future GDP in Relation to Unemployment Rate</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Hossain M. J.</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2023</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conducts a comparative analysis using SARIMAX, ARIMA, and Random Forest models to forecast GDP in relation to the unemployment rate. This methodology involves the use of both econometric models (ARIMA and SARIMAX) and a machine learning approach (Random Forest), providing a comprehensive comparison of their predictive capabilities.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The study uncovers a negative relationship between GDP and unemployment, illustrating the predictive capabilities and differences between these econometric and machine learning approaches.</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Potential limitations in capturing real-time economic shifts and external variables influencing GDP and unemployment.</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
                        <a:buFont typeface="Arial" panose="020B0604020202020204"/>
                        <a:buNone/>
                      </a:pPr>
                      <a:r>
                        <a:rPr lang="en-US" sz="100" u="none" strike="noStrike" cap="none">
                          <a:latin typeface="Times New Roman" panose="02020603050405020304"/>
                          <a:ea typeface="Times New Roman" panose="02020603050405020304"/>
                          <a:cs typeface="Times New Roman" panose="02020603050405020304"/>
                          <a:sym typeface="Times New Roman" panose="02020603050405020304"/>
                        </a:rPr>
                        <a:t>Given the study's focus on comparing different forecasting models, future research might explore further refinements to these models or their application in other economic contexts to enhance forecasting accuracy and reliability</a:t>
                      </a:r>
                      <a:endParaRPr sz="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9525" anchor="b">
                    <a:lnL w="12700" cap="flat" cmpd="sng">
                      <a:solidFill>
                        <a:srgbClr val="D9D9E3"/>
                      </a:solidFill>
                      <a:prstDash val="solid"/>
                      <a:round/>
                      <a:headEnd type="none" w="sm" len="sm"/>
                      <a:tailEnd type="none" w="sm" len="sm"/>
                    </a:lnL>
                    <a:lnR w="12700" cap="flat" cmpd="sng">
                      <a:solidFill>
                        <a:srgbClr val="D9D9E3"/>
                      </a:solidFill>
                      <a:prstDash val="solid"/>
                      <a:round/>
                      <a:headEnd type="none" w="sm" len="sm"/>
                      <a:tailEnd type="none" w="sm" len="sm"/>
                    </a:lnR>
                    <a:lnT w="12700" cap="flat" cmpd="sng">
                      <a:solidFill>
                        <a:srgbClr val="D9D9E3"/>
                      </a:solidFill>
                      <a:prstDash val="solid"/>
                      <a:round/>
                      <a:headEnd type="none" w="sm" len="sm"/>
                      <a:tailEnd type="none" w="sm" len="sm"/>
                    </a:lnT>
                    <a:lnB w="12700" cap="flat" cmpd="sng">
                      <a:solidFill>
                        <a:srgbClr val="D9D9E3"/>
                      </a:solidFill>
                      <a:prstDash val="solid"/>
                      <a:round/>
                      <a:headEnd type="none" w="sm" len="sm"/>
                      <a:tailEnd type="none" w="sm" len="sm"/>
                    </a:lnB>
                  </a:tcPr>
                </a:tc>
              </a:tr>
            </a:tbl>
          </a:graphicData>
        </a:graphic>
      </p:graphicFrame>
      <p:graphicFrame>
        <p:nvGraphicFramePr>
          <p:cNvPr id="182" name="Google Shape;182;g2a26fafc5eb_0_37"/>
          <p:cNvGraphicFramePr/>
          <p:nvPr/>
        </p:nvGraphicFramePr>
        <p:xfrm>
          <a:off x="888600" y="2191500"/>
          <a:ext cx="9277100" cy="3000000"/>
        </p:xfrm>
        <a:graphic>
          <a:graphicData uri="http://schemas.openxmlformats.org/drawingml/2006/table">
            <a:tbl>
              <a:tblPr>
                <a:noFill/>
                <a:tableStyleId>{82D321AA-565E-4E83-8599-2C902828524B}</a:tableStyleId>
              </a:tblPr>
              <a:tblGrid>
                <a:gridCol w="219050"/>
                <a:gridCol w="1102800"/>
                <a:gridCol w="574975"/>
                <a:gridCol w="782325"/>
                <a:gridCol w="263925"/>
                <a:gridCol w="2186750"/>
                <a:gridCol w="1875700"/>
                <a:gridCol w="923700"/>
                <a:gridCol w="1347875"/>
              </a:tblGrid>
              <a:tr h="1313325">
                <a:tc>
                  <a:txBody>
                    <a:bodyPr/>
                    <a:lstStyle/>
                    <a:p>
                      <a:pPr marL="0" lvl="0" indent="0" algn="l" rtl="0">
                        <a:lnSpc>
                          <a:spcPct val="115000"/>
                        </a:lnSpc>
                        <a:spcBef>
                          <a:spcPts val="1200"/>
                        </a:spcBef>
                        <a:spcAft>
                          <a:spcPts val="1200"/>
                        </a:spcAft>
                        <a:buNone/>
                      </a:pPr>
                      <a:r>
                        <a:rPr lang="en-US" sz="900"/>
                        <a:t>5</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COVID-19’s disasters are perilous than Global Financial Crisis: A rumor or fact?</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Shehzad K., Xiaoxing L., &amp; Kazouz H.</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Finance Research Letters 36</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2020</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research focused on analyzing the comparative impact of the COVID-19 pandemic and the Global Financial Crisis. It investigated the severity of disruptions caused by the pandemic compared to the financial crisis, indicating a comparative analytical approach.</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seems to be centered around a comparative analysis rather than the implementation of a predictive or analytical model.</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Limited to a comparative approach without exploring underlying causal mechanisms.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Considering the evolving nature of global financial crises and pandemics, future studies in this field may continue to compare and analyze the economic impacts of different global events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r h="1576000">
                <a:tc>
                  <a:txBody>
                    <a:bodyPr/>
                    <a:lstStyle/>
                    <a:p>
                      <a:pPr marL="0" lvl="0" indent="0" algn="l" rtl="0">
                        <a:lnSpc>
                          <a:spcPct val="115000"/>
                        </a:lnSpc>
                        <a:spcBef>
                          <a:spcPts val="1200"/>
                        </a:spcBef>
                        <a:spcAft>
                          <a:spcPts val="1200"/>
                        </a:spcAft>
                        <a:buNone/>
                      </a:pPr>
                      <a:r>
                        <a:rPr lang="en-US" sz="900"/>
                        <a:t>6</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ARIMA vs. MACHINE LEARNING IN TERMS OF EQUITY MARKET FORECASTING</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Lolea I.-C., Petrariu I.-R., &amp; Giurgiu A.</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Annals of the University of Oradea. Economic Sciences XXX(2), 299-308</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2021</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compared the Autoregressive Integrated Moving Average (ARIMA) model with various machine learning models, including Prophet, K-Nearest Neighbors (KNN), and Neural Networks, for equity market forecasting. This implies a use of both traditional statistical models and modern machine learning techniques to evaluate their effectiveness in predicting equity market trends.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 found that Neural Networks excel in predictive accuracy, outperforming other models in both in-sample and out-of-sample periods. This indicates a high performance of neural network models in the context of equity market forecasting compared to ARIMA and other machine learning models.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Reliance on historical data, which may not fully capture future market trends or anomalies.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900"/>
                        <a:t>The study's findings open avenues for further exploration of advanced machine learning techniques in financial forecasting and their comparative effectiveness against traditional econometric models</a:t>
                      </a:r>
                      <a:endParaRPr sz="900"/>
                    </a:p>
                  </a:txBody>
                  <a:tcPr marL="9525" marR="9525" marT="9525" marB="9525">
                    <a:lnL w="7625" cap="flat" cmpd="sng">
                      <a:solidFill>
                        <a:srgbClr val="D9D9E3"/>
                      </a:solidFill>
                      <a:prstDash val="solid"/>
                      <a:round/>
                      <a:headEnd type="none" w="sm" len="sm"/>
                      <a:tailEnd type="none" w="sm" len="sm"/>
                    </a:lnL>
                    <a:lnR w="7625" cap="flat" cmpd="sng">
                      <a:solidFill>
                        <a:srgbClr val="D9D9E3"/>
                      </a:solidFill>
                      <a:prstDash val="solid"/>
                      <a:round/>
                      <a:headEnd type="none" w="sm" len="sm"/>
                      <a:tailEnd type="none" w="sm" len="sm"/>
                    </a:lnR>
                    <a:lnT w="7625" cap="flat" cmpd="sng">
                      <a:solidFill>
                        <a:srgbClr val="D9D9E3"/>
                      </a:solidFill>
                      <a:prstDash val="solid"/>
                      <a:round/>
                      <a:headEnd type="none" w="sm" len="sm"/>
                      <a:tailEnd type="none" w="sm" len="sm"/>
                    </a:lnT>
                    <a:lnB w="7625" cap="flat" cmpd="sng">
                      <a:solidFill>
                        <a:srgbClr val="D9D9E3"/>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307156</Words>
  <Application>WPS Presentation</Application>
  <PresentationFormat/>
  <Paragraphs>6426</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Arial</vt:lpstr>
      <vt:lpstr>Calibri</vt:lpstr>
      <vt:lpstr>Arial Narrow</vt:lpstr>
      <vt:lpstr>Algerian</vt:lpstr>
      <vt:lpstr>Times New Roman</vt:lpstr>
      <vt:lpstr>Microsoft YaHei</vt:lpstr>
      <vt:lpstr>Arial Unicode MS</vt:lpstr>
      <vt:lpstr>Courier New</vt:lpstr>
      <vt:lpstr>Arial Narrow</vt:lpstr>
      <vt:lpstr>Times New Roman</vt:lpstr>
      <vt:lpstr>Office Theme</vt:lpstr>
      <vt:lpstr>WALMART TRANSACTION FRAUD  DETECTION SYSTEM  Marketing And Business  </vt:lpstr>
      <vt:lpstr>ABSTRACT </vt:lpstr>
      <vt:lpstr>INTRODUCTION</vt:lpstr>
      <vt:lpstr>NEED OF STUDY</vt:lpstr>
      <vt:lpstr>PROBLEM STATEMENT</vt:lpstr>
      <vt:lpstr>OBJECTIVES</vt:lpstr>
      <vt:lpstr>Related Work</vt:lpstr>
      <vt:lpstr>Related Work</vt:lpstr>
      <vt:lpstr>Related Work</vt:lpstr>
      <vt:lpstr>Related Work</vt:lpstr>
      <vt:lpstr>Related Work</vt:lpstr>
      <vt:lpstr>Proposed Methodology</vt:lpstr>
      <vt:lpstr>Proposed Methodology</vt:lpstr>
      <vt:lpstr>Dataset</vt:lpstr>
      <vt:lpstr>Column/Feature Details:</vt:lpstr>
      <vt:lpstr>PowerPoint 演示文稿</vt:lpstr>
      <vt:lpstr>Results and Discussion</vt:lpstr>
      <vt:lpstr>Results and Discussion</vt:lpstr>
      <vt:lpstr>Performance Analysis</vt:lpstr>
      <vt:lpstr>Conclusion</vt:lpstr>
      <vt:lpstr>Future Enhancement</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TRANSACTION FRAUD  DETECTION SYSTEM  Marketing And Business  </dc:title>
  <dc:creator>Angay</dc:creator>
  <cp:lastModifiedBy>KESORE</cp:lastModifiedBy>
  <cp:revision>1</cp:revision>
  <dcterms:created xsi:type="dcterms:W3CDTF">2023-12-12T08:23:34Z</dcterms:created>
  <dcterms:modified xsi:type="dcterms:W3CDTF">2023-12-12T08:23:36Z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6C40123E3EBE4243B51EAFFC0F98787F_13</vt:lpwstr>
  </property>
  <property fmtid="{D5CDD505-2E9C-101B-9397-08002B2CF9AE}" pid="3" name="KSOProductBuildVer">
    <vt:lpwstr>1033-12.2.0.13359</vt:lpwstr>
  </property>
</Properties>
</file>