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8216202F-9559-4C0C-BBB4-0D6986E089EB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4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00AE81-FD6F-4545-9F59-553FE3C515BC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1720" cy="108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a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a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37"/>
          <p:cNvSpPr/>
          <p:nvPr/>
        </p:nvSpPr>
        <p:spPr>
          <a:xfrm>
            <a:off x="0" y="-360"/>
            <a:ext cx="12191760" cy="6858000"/>
          </a:xfrm>
          <a:custGeom>
            <a:avLst/>
            <a:gdLst/>
            <a:ahLst/>
            <a:cxnLst/>
            <a:rect l="l" t="t" r="r" b="b"/>
            <a:pathLst>
              <a:path w="33867" h="19051">
                <a:moveTo>
                  <a:pt x="0" y="19051"/>
                </a:moveTo>
                <a:lnTo>
                  <a:pt x="33867" y="19051"/>
                </a:lnTo>
                <a:lnTo>
                  <a:pt x="33867" y="0"/>
                </a:lnTo>
                <a:lnTo>
                  <a:pt x="0" y="0"/>
                </a:lnTo>
                <a:lnTo>
                  <a:pt x="0" y="1905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Straight Connector 38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Straight Connector 39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Freeform 40"/>
          <p:cNvSpPr/>
          <p:nvPr/>
        </p:nvSpPr>
        <p:spPr>
          <a:xfrm>
            <a:off x="9181800" y="-9720"/>
            <a:ext cx="3009960" cy="6867360"/>
          </a:xfrm>
          <a:custGeom>
            <a:avLst/>
            <a:gdLst/>
            <a:ahLst/>
            <a:cxnLst/>
            <a:rect l="l" t="t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Freeform 41"/>
          <p:cNvSpPr/>
          <p:nvPr/>
        </p:nvSpPr>
        <p:spPr>
          <a:xfrm>
            <a:off x="9601200" y="-9720"/>
            <a:ext cx="2590560" cy="6867360"/>
          </a:xfrm>
          <a:custGeom>
            <a:avLst/>
            <a:gdLst/>
            <a:ahLst/>
            <a:cxnLst/>
            <a:rect l="l" t="t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Freeform 42"/>
          <p:cNvSpPr/>
          <p:nvPr/>
        </p:nvSpPr>
        <p:spPr>
          <a:xfrm>
            <a:off x="8934120" y="3047760"/>
            <a:ext cx="3257640" cy="3810240"/>
          </a:xfrm>
          <a:custGeom>
            <a:avLst/>
            <a:gdLst/>
            <a:ahLst/>
            <a:cxnLst/>
            <a:rect l="l" t="t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Freeform 43"/>
          <p:cNvSpPr/>
          <p:nvPr/>
        </p:nvSpPr>
        <p:spPr>
          <a:xfrm>
            <a:off x="9334440" y="-9720"/>
            <a:ext cx="2857320" cy="6867360"/>
          </a:xfrm>
          <a:custGeom>
            <a:avLst/>
            <a:gdLst/>
            <a:ahLst/>
            <a:cxnLst/>
            <a:rect l="l" t="t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Freeform 44"/>
          <p:cNvSpPr/>
          <p:nvPr/>
        </p:nvSpPr>
        <p:spPr>
          <a:xfrm>
            <a:off x="10896480" y="-9720"/>
            <a:ext cx="1295280" cy="6867360"/>
          </a:xfrm>
          <a:custGeom>
            <a:avLst/>
            <a:gdLst/>
            <a:ahLst/>
            <a:cxnLst/>
            <a:rect l="l" t="t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Freeform 45"/>
          <p:cNvSpPr/>
          <p:nvPr/>
        </p:nvSpPr>
        <p:spPr>
          <a:xfrm>
            <a:off x="10934640" y="-9720"/>
            <a:ext cx="1257120" cy="6867360"/>
          </a:xfrm>
          <a:custGeom>
            <a:avLst/>
            <a:gdLst/>
            <a:ahLst/>
            <a:cxnLst/>
            <a:rect l="l" t="t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Freeform 46"/>
          <p:cNvSpPr/>
          <p:nvPr/>
        </p:nvSpPr>
        <p:spPr>
          <a:xfrm>
            <a:off x="10372680" y="3590640"/>
            <a:ext cx="1819080" cy="3267360"/>
          </a:xfrm>
          <a:custGeom>
            <a:avLst/>
            <a:gdLst/>
            <a:ahLst/>
            <a:cxnLst/>
            <a:rect l="l" t="t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Freeform 47"/>
          <p:cNvSpPr/>
          <p:nvPr/>
        </p:nvSpPr>
        <p:spPr>
          <a:xfrm>
            <a:off x="0" y="4009680"/>
            <a:ext cx="447480" cy="2848320"/>
          </a:xfrm>
          <a:custGeom>
            <a:avLst/>
            <a:gdLst/>
            <a:ahLst/>
            <a:cxnLst/>
            <a:rect l="l" t="t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TextBox 48"/>
          <p:cNvSpPr/>
          <p:nvPr/>
        </p:nvSpPr>
        <p:spPr>
          <a:xfrm>
            <a:off x="752400" y="6487560"/>
            <a:ext cx="73800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0" strike="noStrike" spc="-1">
                <a:solidFill>
                  <a:srgbClr val="2E83C3"/>
                </a:solidFill>
                <a:latin typeface="Trebuchet MS"/>
                <a:ea typeface="DejaVu Sans"/>
              </a:rPr>
              <a:t>3/21/2024</a:t>
            </a:r>
            <a:endParaRPr lang="en-IN" sz="1130" b="0" strike="noStrike" spc="-1">
              <a:latin typeface="Arial"/>
            </a:endParaRPr>
          </a:p>
        </p:txBody>
      </p:sp>
      <p:sp>
        <p:nvSpPr>
          <p:cNvPr id="94" name="TextBox 49"/>
          <p:cNvSpPr/>
          <p:nvPr/>
        </p:nvSpPr>
        <p:spPr>
          <a:xfrm>
            <a:off x="1538280" y="6487560"/>
            <a:ext cx="119196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1" strike="noStrike" spc="-1">
                <a:solidFill>
                  <a:srgbClr val="2E83C3"/>
                </a:solidFill>
                <a:latin typeface="Trebuchet MS"/>
                <a:ea typeface="DejaVu Sans"/>
              </a:rPr>
              <a:t>Annual Review</a:t>
            </a:r>
            <a:endParaRPr lang="en-IN" sz="1130" b="0" strike="noStrike" spc="-1">
              <a:latin typeface="Arial"/>
            </a:endParaRPr>
          </a:p>
        </p:txBody>
      </p:sp>
      <p:sp>
        <p:nvSpPr>
          <p:cNvPr id="95" name="Freeform 50"/>
          <p:cNvSpPr/>
          <p:nvPr/>
        </p:nvSpPr>
        <p:spPr>
          <a:xfrm>
            <a:off x="900000" y="450000"/>
            <a:ext cx="1228680" cy="1057320"/>
          </a:xfrm>
          <a:custGeom>
            <a:avLst/>
            <a:gdLst/>
            <a:ahLst/>
            <a:cxnLst/>
            <a:rect l="l" t="t" r="r" b="b"/>
            <a:pathLst>
              <a:path w="3414" h="2938">
                <a:moveTo>
                  <a:pt x="0" y="1470"/>
                </a:moveTo>
                <a:lnTo>
                  <a:pt x="734" y="0"/>
                </a:lnTo>
                <a:lnTo>
                  <a:pt x="2679" y="0"/>
                </a:lnTo>
                <a:lnTo>
                  <a:pt x="3414" y="1470"/>
                </a:lnTo>
                <a:lnTo>
                  <a:pt x="2679" y="2938"/>
                </a:lnTo>
                <a:lnTo>
                  <a:pt x="734" y="2938"/>
                </a:lnTo>
                <a:lnTo>
                  <a:pt x="0" y="1470"/>
                </a:lnTo>
                <a:close/>
              </a:path>
            </a:pathLst>
          </a:custGeom>
          <a:solidFill>
            <a:srgbClr val="5FCB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Freeform 51"/>
          <p:cNvSpPr/>
          <p:nvPr/>
        </p:nvSpPr>
        <p:spPr>
          <a:xfrm>
            <a:off x="3822840" y="1440"/>
            <a:ext cx="1666800" cy="1438200"/>
          </a:xfrm>
          <a:custGeom>
            <a:avLst/>
            <a:gdLst/>
            <a:ahLst/>
            <a:cxnLst/>
            <a:rect l="l" t="t" r="r" b="b"/>
            <a:pathLst>
              <a:path w="4631" h="3996">
                <a:moveTo>
                  <a:pt x="0" y="1997"/>
                </a:moveTo>
                <a:lnTo>
                  <a:pt x="999" y="0"/>
                </a:lnTo>
                <a:lnTo>
                  <a:pt x="3633" y="0"/>
                </a:lnTo>
                <a:lnTo>
                  <a:pt x="4631" y="1997"/>
                </a:lnTo>
                <a:lnTo>
                  <a:pt x="3633" y="3996"/>
                </a:lnTo>
                <a:lnTo>
                  <a:pt x="999" y="3996"/>
                </a:lnTo>
                <a:lnTo>
                  <a:pt x="0" y="1997"/>
                </a:lnTo>
                <a:close/>
              </a:path>
            </a:pathLst>
          </a:custGeom>
          <a:solidFill>
            <a:srgbClr val="42D0A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Freeform 52"/>
          <p:cNvSpPr/>
          <p:nvPr/>
        </p:nvSpPr>
        <p:spPr>
          <a:xfrm>
            <a:off x="3775680" y="5850000"/>
            <a:ext cx="723960" cy="619200"/>
          </a:xfrm>
          <a:custGeom>
            <a:avLst/>
            <a:gdLst/>
            <a:ahLst/>
            <a:cxnLst/>
            <a:rect l="l" t="t" r="r" b="b"/>
            <a:pathLst>
              <a:path w="2012" h="1721">
                <a:moveTo>
                  <a:pt x="0" y="861"/>
                </a:moveTo>
                <a:lnTo>
                  <a:pt x="430" y="0"/>
                </a:lnTo>
                <a:lnTo>
                  <a:pt x="1582" y="0"/>
                </a:lnTo>
                <a:lnTo>
                  <a:pt x="2012" y="861"/>
                </a:lnTo>
                <a:lnTo>
                  <a:pt x="1582" y="1721"/>
                </a:lnTo>
                <a:lnTo>
                  <a:pt x="430" y="1721"/>
                </a:lnTo>
                <a:lnTo>
                  <a:pt x="0" y="861"/>
                </a:lnTo>
                <a:close/>
              </a:path>
            </a:pathLst>
          </a:custGeom>
          <a:solidFill>
            <a:srgbClr val="42B0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Freeform 53"/>
          <p:cNvSpPr/>
          <p:nvPr/>
        </p:nvSpPr>
        <p:spPr>
          <a:xfrm>
            <a:off x="2070000" y="180000"/>
            <a:ext cx="647640" cy="561960"/>
          </a:xfrm>
          <a:custGeom>
            <a:avLst/>
            <a:gdLst/>
            <a:ahLst/>
            <a:cxnLst/>
            <a:rect l="l" t="t" r="r" b="b"/>
            <a:pathLst>
              <a:path w="1800" h="1562">
                <a:moveTo>
                  <a:pt x="0" y="780"/>
                </a:moveTo>
                <a:lnTo>
                  <a:pt x="390" y="0"/>
                </a:lnTo>
                <a:lnTo>
                  <a:pt x="1410" y="0"/>
                </a:lnTo>
                <a:lnTo>
                  <a:pt x="1800" y="780"/>
                </a:lnTo>
                <a:lnTo>
                  <a:pt x="1410" y="1562"/>
                </a:lnTo>
                <a:lnTo>
                  <a:pt x="390" y="1562"/>
                </a:lnTo>
                <a:lnTo>
                  <a:pt x="0" y="780"/>
                </a:lnTo>
                <a:close/>
              </a:path>
            </a:pathLst>
          </a:custGeom>
          <a:solidFill>
            <a:srgbClr val="2E94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TextBox 54"/>
          <p:cNvSpPr/>
          <p:nvPr/>
        </p:nvSpPr>
        <p:spPr>
          <a:xfrm>
            <a:off x="11391480" y="6487560"/>
            <a:ext cx="14220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0" strike="noStrike" spc="-1">
                <a:solidFill>
                  <a:srgbClr val="2E946B"/>
                </a:solidFill>
                <a:latin typeface="Trebuchet MS"/>
                <a:ea typeface="DejaVu Sans"/>
              </a:rPr>
              <a:t>1</a:t>
            </a:r>
            <a:endParaRPr lang="en-IN" sz="1130" b="0" strike="noStrike" spc="-1">
              <a:latin typeface="Arial"/>
            </a:endParaRPr>
          </a:p>
        </p:txBody>
      </p:sp>
      <p:sp>
        <p:nvSpPr>
          <p:cNvPr id="100" name="TextBox 55"/>
          <p:cNvSpPr/>
          <p:nvPr/>
        </p:nvSpPr>
        <p:spPr>
          <a:xfrm>
            <a:off x="409680" y="1710000"/>
            <a:ext cx="11379960" cy="407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Name:</a:t>
            </a:r>
            <a:r>
              <a:rPr lang="en-IN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S.DHINESHKUMAR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NM</a:t>
            </a:r>
            <a:r>
              <a:rPr lang="en-IN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id: </a:t>
            </a:r>
            <a:r>
              <a:rPr lang="en-IN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au730321104010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Reg. No:</a:t>
            </a:r>
            <a:r>
              <a:rPr lang="en-IN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730321104010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Year:</a:t>
            </a:r>
            <a:r>
              <a:rPr lang="en-IN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III 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Department:</a:t>
            </a:r>
            <a:r>
              <a:rPr lang="en-IN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BE/COMPUTER SCIENCE AND ENGINEERING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College Name:</a:t>
            </a:r>
            <a:r>
              <a:rPr lang="en-IN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BUILDERS ENGINEERING COLLEGE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3600" b="0" strike="noStrike" spc="-1">
              <a:latin typeface="Arial"/>
            </a:endParaRPr>
          </a:p>
        </p:txBody>
      </p:sp>
      <p:pic>
        <p:nvPicPr>
          <p:cNvPr id="101" name="Picture 56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Freeform 203"/>
          <p:cNvSpPr/>
          <p:nvPr/>
        </p:nvSpPr>
        <p:spPr>
          <a:xfrm>
            <a:off x="212455" y="-309988"/>
            <a:ext cx="12191760" cy="6316615"/>
          </a:xfrm>
          <a:custGeom>
            <a:avLst/>
            <a:gdLst/>
            <a:ahLst/>
            <a:cxnLst/>
            <a:rect l="l" t="t" r="r" b="b"/>
            <a:pathLst>
              <a:path w="33867" h="19051">
                <a:moveTo>
                  <a:pt x="0" y="19051"/>
                </a:moveTo>
                <a:lnTo>
                  <a:pt x="33867" y="19051"/>
                </a:lnTo>
                <a:lnTo>
                  <a:pt x="33867" y="0"/>
                </a:lnTo>
                <a:lnTo>
                  <a:pt x="0" y="0"/>
                </a:lnTo>
                <a:lnTo>
                  <a:pt x="0" y="1905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Straight Connector 204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Straight Connector 205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Freeform 206"/>
          <p:cNvSpPr/>
          <p:nvPr/>
        </p:nvSpPr>
        <p:spPr>
          <a:xfrm>
            <a:off x="9181800" y="-9720"/>
            <a:ext cx="3009960" cy="6867360"/>
          </a:xfrm>
          <a:custGeom>
            <a:avLst/>
            <a:gdLst/>
            <a:ahLst/>
            <a:cxnLst/>
            <a:rect l="l" t="t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Freeform 207"/>
          <p:cNvSpPr/>
          <p:nvPr/>
        </p:nvSpPr>
        <p:spPr>
          <a:xfrm>
            <a:off x="9601200" y="-9720"/>
            <a:ext cx="2590560" cy="6867360"/>
          </a:xfrm>
          <a:custGeom>
            <a:avLst/>
            <a:gdLst/>
            <a:ahLst/>
            <a:cxnLst/>
            <a:rect l="l" t="t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Freeform 208"/>
          <p:cNvSpPr/>
          <p:nvPr/>
        </p:nvSpPr>
        <p:spPr>
          <a:xfrm>
            <a:off x="8934120" y="3047760"/>
            <a:ext cx="3257640" cy="3810240"/>
          </a:xfrm>
          <a:custGeom>
            <a:avLst/>
            <a:gdLst/>
            <a:ahLst/>
            <a:cxnLst/>
            <a:rect l="l" t="t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Freeform 209"/>
          <p:cNvSpPr/>
          <p:nvPr/>
        </p:nvSpPr>
        <p:spPr>
          <a:xfrm>
            <a:off x="9334440" y="-9720"/>
            <a:ext cx="2857320" cy="6867360"/>
          </a:xfrm>
          <a:custGeom>
            <a:avLst/>
            <a:gdLst/>
            <a:ahLst/>
            <a:cxnLst/>
            <a:rect l="l" t="t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Freeform 210"/>
          <p:cNvSpPr/>
          <p:nvPr/>
        </p:nvSpPr>
        <p:spPr>
          <a:xfrm>
            <a:off x="10896480" y="-9720"/>
            <a:ext cx="1295280" cy="6867360"/>
          </a:xfrm>
          <a:custGeom>
            <a:avLst/>
            <a:gdLst/>
            <a:ahLst/>
            <a:cxnLst/>
            <a:rect l="l" t="t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Freeform 211"/>
          <p:cNvSpPr/>
          <p:nvPr/>
        </p:nvSpPr>
        <p:spPr>
          <a:xfrm>
            <a:off x="10934640" y="-9720"/>
            <a:ext cx="1257120" cy="6867360"/>
          </a:xfrm>
          <a:custGeom>
            <a:avLst/>
            <a:gdLst/>
            <a:ahLst/>
            <a:cxnLst/>
            <a:rect l="l" t="t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Freeform 212"/>
          <p:cNvSpPr/>
          <p:nvPr/>
        </p:nvSpPr>
        <p:spPr>
          <a:xfrm>
            <a:off x="10372680" y="3590640"/>
            <a:ext cx="1819080" cy="3267360"/>
          </a:xfrm>
          <a:custGeom>
            <a:avLst/>
            <a:gdLst/>
            <a:ahLst/>
            <a:cxnLst/>
            <a:rect l="l" t="t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Freeform 213"/>
          <p:cNvSpPr/>
          <p:nvPr/>
        </p:nvSpPr>
        <p:spPr>
          <a:xfrm>
            <a:off x="0" y="4009680"/>
            <a:ext cx="447480" cy="2848320"/>
          </a:xfrm>
          <a:custGeom>
            <a:avLst/>
            <a:gdLst/>
            <a:ahLst/>
            <a:cxnLst/>
            <a:rect l="l" t="t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TextBox 214"/>
          <p:cNvSpPr/>
          <p:nvPr/>
        </p:nvSpPr>
        <p:spPr>
          <a:xfrm>
            <a:off x="752400" y="6487560"/>
            <a:ext cx="73800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0" strike="noStrike" spc="-1">
                <a:solidFill>
                  <a:srgbClr val="2E83C3"/>
                </a:solidFill>
                <a:latin typeface="Trebuchet MS"/>
                <a:ea typeface="DejaVu Sans"/>
              </a:rPr>
              <a:t>3/21/2024</a:t>
            </a:r>
            <a:endParaRPr lang="en-IN" sz="1130" b="0" strike="noStrike" spc="-1">
              <a:latin typeface="Arial"/>
            </a:endParaRPr>
          </a:p>
        </p:txBody>
      </p:sp>
      <p:sp>
        <p:nvSpPr>
          <p:cNvPr id="260" name="TextBox 215"/>
          <p:cNvSpPr/>
          <p:nvPr/>
        </p:nvSpPr>
        <p:spPr>
          <a:xfrm>
            <a:off x="1538280" y="6487560"/>
            <a:ext cx="119196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1" strike="noStrike" spc="-1">
                <a:solidFill>
                  <a:srgbClr val="2E83C3"/>
                </a:solidFill>
                <a:latin typeface="Trebuchet MS"/>
                <a:ea typeface="DejaVu Sans"/>
              </a:rPr>
              <a:t>Annual Review</a:t>
            </a:r>
            <a:endParaRPr lang="en-IN" sz="1130" b="0" strike="noStrike" spc="-1">
              <a:latin typeface="Arial"/>
            </a:endParaRPr>
          </a:p>
        </p:txBody>
      </p:sp>
      <p:pic>
        <p:nvPicPr>
          <p:cNvPr id="261" name="Picture 216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 w="0">
            <a:noFill/>
          </a:ln>
        </p:spPr>
      </p:pic>
      <p:sp>
        <p:nvSpPr>
          <p:cNvPr id="262" name="TextBox 217"/>
          <p:cNvSpPr/>
          <p:nvPr/>
        </p:nvSpPr>
        <p:spPr>
          <a:xfrm>
            <a:off x="747000" y="128034"/>
            <a:ext cx="3275280" cy="70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4800" b="1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RESULTS </a:t>
            </a:r>
            <a:endParaRPr lang="en-IN" sz="4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B7EEB-A771-543C-3AE8-D1F03A316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0" y="936954"/>
            <a:ext cx="10374924" cy="56166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eeform 57"/>
          <p:cNvSpPr/>
          <p:nvPr/>
        </p:nvSpPr>
        <p:spPr>
          <a:xfrm>
            <a:off x="990000" y="2970000"/>
            <a:ext cx="8549640" cy="737640"/>
          </a:xfrm>
          <a:custGeom>
            <a:avLst/>
            <a:gdLst/>
            <a:ahLst/>
            <a:cxnLst/>
            <a:rect l="l" t="t" r="r" b="b"/>
            <a:pathLst>
              <a:path w="23750" h="2050">
                <a:moveTo>
                  <a:pt x="0" y="2050"/>
                </a:moveTo>
                <a:lnTo>
                  <a:pt x="23750" y="2050"/>
                </a:lnTo>
                <a:lnTo>
                  <a:pt x="23750" y="0"/>
                </a:lnTo>
                <a:lnTo>
                  <a:pt x="0" y="0"/>
                </a:lnTo>
                <a:lnTo>
                  <a:pt x="0" y="205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4800" b="1" strike="noStrike" spc="-1" dirty="0">
                <a:solidFill>
                  <a:srgbClr val="197EDB"/>
                </a:solidFill>
                <a:latin typeface="Times New Roman"/>
                <a:ea typeface="DejaVu Sans"/>
              </a:rPr>
              <a:t>NUMBER PLATE DETECTION USING </a:t>
            </a:r>
            <a:r>
              <a:rPr lang="en-IN" sz="4800" b="1" spc="-1" dirty="0">
                <a:solidFill>
                  <a:srgbClr val="197EDB"/>
                </a:solidFill>
                <a:latin typeface="Times New Roman"/>
                <a:ea typeface="DejaVu Sans"/>
              </a:rPr>
              <a:t>C</a:t>
            </a:r>
            <a:r>
              <a:rPr lang="en-IN" sz="4800" b="1" strike="noStrike" spc="-1" dirty="0">
                <a:solidFill>
                  <a:srgbClr val="197EDB"/>
                </a:solidFill>
                <a:latin typeface="Times New Roman"/>
                <a:ea typeface="DejaVu Sans"/>
              </a:rPr>
              <a:t>NN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103" name="Straight Connector 58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Straight Connector 59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Freeform 60"/>
          <p:cNvSpPr/>
          <p:nvPr/>
        </p:nvSpPr>
        <p:spPr>
          <a:xfrm>
            <a:off x="9181800" y="-9720"/>
            <a:ext cx="3009960" cy="6867360"/>
          </a:xfrm>
          <a:custGeom>
            <a:avLst/>
            <a:gdLst/>
            <a:ahLst/>
            <a:cxnLst/>
            <a:rect l="l" t="t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Freeform 61"/>
          <p:cNvSpPr/>
          <p:nvPr/>
        </p:nvSpPr>
        <p:spPr>
          <a:xfrm>
            <a:off x="9601200" y="-9720"/>
            <a:ext cx="2590560" cy="6867360"/>
          </a:xfrm>
          <a:custGeom>
            <a:avLst/>
            <a:gdLst/>
            <a:ahLst/>
            <a:cxnLst/>
            <a:rect l="l" t="t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Freeform 62"/>
          <p:cNvSpPr/>
          <p:nvPr/>
        </p:nvSpPr>
        <p:spPr>
          <a:xfrm>
            <a:off x="8934120" y="3047760"/>
            <a:ext cx="3257640" cy="3810240"/>
          </a:xfrm>
          <a:custGeom>
            <a:avLst/>
            <a:gdLst/>
            <a:ahLst/>
            <a:cxnLst/>
            <a:rect l="l" t="t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Freeform 63"/>
          <p:cNvSpPr/>
          <p:nvPr/>
        </p:nvSpPr>
        <p:spPr>
          <a:xfrm>
            <a:off x="9334440" y="-9720"/>
            <a:ext cx="2857320" cy="6867360"/>
          </a:xfrm>
          <a:custGeom>
            <a:avLst/>
            <a:gdLst/>
            <a:ahLst/>
            <a:cxnLst/>
            <a:rect l="l" t="t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Freeform 64"/>
          <p:cNvSpPr/>
          <p:nvPr/>
        </p:nvSpPr>
        <p:spPr>
          <a:xfrm>
            <a:off x="10896480" y="-9720"/>
            <a:ext cx="1295280" cy="6867360"/>
          </a:xfrm>
          <a:custGeom>
            <a:avLst/>
            <a:gdLst/>
            <a:ahLst/>
            <a:cxnLst/>
            <a:rect l="l" t="t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Freeform 65"/>
          <p:cNvSpPr/>
          <p:nvPr/>
        </p:nvSpPr>
        <p:spPr>
          <a:xfrm>
            <a:off x="10934640" y="-9720"/>
            <a:ext cx="1257120" cy="6867360"/>
          </a:xfrm>
          <a:custGeom>
            <a:avLst/>
            <a:gdLst/>
            <a:ahLst/>
            <a:cxnLst/>
            <a:rect l="l" t="t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Freeform 66"/>
          <p:cNvSpPr/>
          <p:nvPr/>
        </p:nvSpPr>
        <p:spPr>
          <a:xfrm>
            <a:off x="10372680" y="3590640"/>
            <a:ext cx="1819080" cy="3267360"/>
          </a:xfrm>
          <a:custGeom>
            <a:avLst/>
            <a:gdLst/>
            <a:ahLst/>
            <a:cxnLst/>
            <a:rect l="l" t="t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Freeform 67"/>
          <p:cNvSpPr/>
          <p:nvPr/>
        </p:nvSpPr>
        <p:spPr>
          <a:xfrm>
            <a:off x="0" y="4009680"/>
            <a:ext cx="447480" cy="2848320"/>
          </a:xfrm>
          <a:custGeom>
            <a:avLst/>
            <a:gdLst/>
            <a:ahLst/>
            <a:cxnLst/>
            <a:rect l="l" t="t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TextBox 68"/>
          <p:cNvSpPr/>
          <p:nvPr/>
        </p:nvSpPr>
        <p:spPr>
          <a:xfrm>
            <a:off x="752400" y="6487560"/>
            <a:ext cx="73800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0" strike="noStrike" spc="-1">
                <a:solidFill>
                  <a:srgbClr val="2E83C3"/>
                </a:solidFill>
                <a:latin typeface="Trebuchet MS"/>
                <a:ea typeface="DejaVu Sans"/>
              </a:rPr>
              <a:t>3/21/2024</a:t>
            </a:r>
            <a:endParaRPr lang="en-IN" sz="1130" b="0" strike="noStrike" spc="-1">
              <a:latin typeface="Arial"/>
            </a:endParaRPr>
          </a:p>
        </p:txBody>
      </p:sp>
      <p:sp>
        <p:nvSpPr>
          <p:cNvPr id="114" name="TextBox 69"/>
          <p:cNvSpPr/>
          <p:nvPr/>
        </p:nvSpPr>
        <p:spPr>
          <a:xfrm>
            <a:off x="1538280" y="6487560"/>
            <a:ext cx="119196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1" strike="noStrike" spc="-1">
                <a:solidFill>
                  <a:srgbClr val="2E83C3"/>
                </a:solidFill>
                <a:latin typeface="Trebuchet MS"/>
                <a:ea typeface="DejaVu Sans"/>
              </a:rPr>
              <a:t>Annual Review</a:t>
            </a:r>
            <a:endParaRPr lang="en-IN" sz="1130" b="0" strike="noStrike" spc="-1">
              <a:latin typeface="Arial"/>
            </a:endParaRPr>
          </a:p>
        </p:txBody>
      </p:sp>
      <p:sp>
        <p:nvSpPr>
          <p:cNvPr id="115" name="Freeform 70"/>
          <p:cNvSpPr/>
          <p:nvPr/>
        </p:nvSpPr>
        <p:spPr>
          <a:xfrm>
            <a:off x="9353520" y="536256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71" h="1271">
                <a:moveTo>
                  <a:pt x="0" y="1271"/>
                </a:moveTo>
                <a:lnTo>
                  <a:pt x="1271" y="1271"/>
                </a:lnTo>
                <a:lnTo>
                  <a:pt x="1271" y="0"/>
                </a:lnTo>
                <a:lnTo>
                  <a:pt x="0" y="0"/>
                </a:lnTo>
                <a:lnTo>
                  <a:pt x="0" y="1271"/>
                </a:lnTo>
                <a:close/>
              </a:path>
            </a:pathLst>
          </a:custGeom>
          <a:solidFill>
            <a:srgbClr val="42B0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Freeform 71"/>
          <p:cNvSpPr/>
          <p:nvPr/>
        </p:nvSpPr>
        <p:spPr>
          <a:xfrm>
            <a:off x="9353520" y="5895720"/>
            <a:ext cx="180720" cy="181080"/>
          </a:xfrm>
          <a:custGeom>
            <a:avLst/>
            <a:gdLst/>
            <a:ahLst/>
            <a:cxnLst/>
            <a:rect l="l" t="t" r="r" b="b"/>
            <a:pathLst>
              <a:path w="503" h="504">
                <a:moveTo>
                  <a:pt x="0" y="504"/>
                </a:moveTo>
                <a:lnTo>
                  <a:pt x="503" y="504"/>
                </a:lnTo>
                <a:lnTo>
                  <a:pt x="503" y="0"/>
                </a:lnTo>
                <a:lnTo>
                  <a:pt x="0" y="0"/>
                </a:lnTo>
                <a:lnTo>
                  <a:pt x="0" y="504"/>
                </a:lnTo>
                <a:close/>
              </a:path>
            </a:pathLst>
          </a:custGeom>
          <a:solidFill>
            <a:srgbClr val="2E94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TextBox 72"/>
          <p:cNvSpPr/>
          <p:nvPr/>
        </p:nvSpPr>
        <p:spPr>
          <a:xfrm>
            <a:off x="11391480" y="6487560"/>
            <a:ext cx="14220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0" strike="noStrike" spc="-1">
                <a:solidFill>
                  <a:srgbClr val="2E946B"/>
                </a:solidFill>
                <a:latin typeface="Trebuchet MS"/>
                <a:ea typeface="DejaVu Sans"/>
              </a:rPr>
              <a:t>2</a:t>
            </a:r>
            <a:endParaRPr lang="en-IN" sz="1130" b="0" strike="noStrike" spc="-1">
              <a:latin typeface="Arial"/>
            </a:endParaRPr>
          </a:p>
        </p:txBody>
      </p:sp>
      <p:pic>
        <p:nvPicPr>
          <p:cNvPr id="118" name="Picture 73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 w="0">
            <a:noFill/>
          </a:ln>
        </p:spPr>
      </p:pic>
      <p:pic>
        <p:nvPicPr>
          <p:cNvPr id="119" name="Picture 74"/>
          <p:cNvPicPr/>
          <p:nvPr/>
        </p:nvPicPr>
        <p:blipFill>
          <a:blip r:embed="rId3"/>
          <a:stretch/>
        </p:blipFill>
        <p:spPr>
          <a:xfrm>
            <a:off x="466560" y="6410160"/>
            <a:ext cx="3704400" cy="294480"/>
          </a:xfrm>
          <a:prstGeom prst="rect">
            <a:avLst/>
          </a:prstGeom>
          <a:ln w="0">
            <a:noFill/>
          </a:ln>
        </p:spPr>
      </p:pic>
      <p:sp>
        <p:nvSpPr>
          <p:cNvPr id="120" name="TextBox 75"/>
          <p:cNvSpPr/>
          <p:nvPr/>
        </p:nvSpPr>
        <p:spPr>
          <a:xfrm>
            <a:off x="752400" y="881640"/>
            <a:ext cx="4479480" cy="63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429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PROJECT TITLE</a:t>
            </a:r>
            <a:endParaRPr lang="en-IN" sz="429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76"/>
          <p:cNvSpPr/>
          <p:nvPr/>
        </p:nvSpPr>
        <p:spPr>
          <a:xfrm>
            <a:off x="1289880" y="111600"/>
            <a:ext cx="8708400" cy="6247080"/>
          </a:xfrm>
          <a:custGeom>
            <a:avLst/>
            <a:gdLst/>
            <a:ahLst/>
            <a:cxnLst/>
            <a:rect l="l" t="t" r="r" b="b"/>
            <a:pathLst>
              <a:path w="26000" h="9250">
                <a:moveTo>
                  <a:pt x="0" y="9250"/>
                </a:moveTo>
                <a:lnTo>
                  <a:pt x="26000" y="9250"/>
                </a:lnTo>
                <a:lnTo>
                  <a:pt x="26000" y="0"/>
                </a:lnTo>
                <a:lnTo>
                  <a:pt x="0" y="0"/>
                </a:lnTo>
                <a:lnTo>
                  <a:pt x="0" y="925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      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      </a:t>
            </a:r>
            <a:br>
              <a:rPr sz="2400"/>
            </a:br>
            <a:r>
              <a:rPr lang="en-IN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1. Problem Statement.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2. Project Overview.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3. Who are the end users.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4. Special features.  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5. Modeling.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6. Results.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7. Conclusion. 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122" name="Straight Connector 77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Straight Connector 78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Freeform 79"/>
          <p:cNvSpPr/>
          <p:nvPr/>
        </p:nvSpPr>
        <p:spPr>
          <a:xfrm>
            <a:off x="9181800" y="-9720"/>
            <a:ext cx="3009960" cy="6867360"/>
          </a:xfrm>
          <a:custGeom>
            <a:avLst/>
            <a:gdLst/>
            <a:ahLst/>
            <a:cxnLst/>
            <a:rect l="l" t="t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Freeform 80"/>
          <p:cNvSpPr/>
          <p:nvPr/>
        </p:nvSpPr>
        <p:spPr>
          <a:xfrm>
            <a:off x="9601200" y="-9720"/>
            <a:ext cx="2590560" cy="6867360"/>
          </a:xfrm>
          <a:custGeom>
            <a:avLst/>
            <a:gdLst/>
            <a:ahLst/>
            <a:cxnLst/>
            <a:rect l="l" t="t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Freeform 81"/>
          <p:cNvSpPr/>
          <p:nvPr/>
        </p:nvSpPr>
        <p:spPr>
          <a:xfrm>
            <a:off x="8934120" y="3047760"/>
            <a:ext cx="3257640" cy="3810240"/>
          </a:xfrm>
          <a:custGeom>
            <a:avLst/>
            <a:gdLst/>
            <a:ahLst/>
            <a:cxnLst/>
            <a:rect l="l" t="t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Freeform 82"/>
          <p:cNvSpPr/>
          <p:nvPr/>
        </p:nvSpPr>
        <p:spPr>
          <a:xfrm>
            <a:off x="9334440" y="-9720"/>
            <a:ext cx="2857320" cy="6867360"/>
          </a:xfrm>
          <a:custGeom>
            <a:avLst/>
            <a:gdLst/>
            <a:ahLst/>
            <a:cxnLst/>
            <a:rect l="l" t="t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Freeform 83"/>
          <p:cNvSpPr/>
          <p:nvPr/>
        </p:nvSpPr>
        <p:spPr>
          <a:xfrm>
            <a:off x="10896480" y="-9720"/>
            <a:ext cx="1295280" cy="6867360"/>
          </a:xfrm>
          <a:custGeom>
            <a:avLst/>
            <a:gdLst/>
            <a:ahLst/>
            <a:cxnLst/>
            <a:rect l="l" t="t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Freeform 84"/>
          <p:cNvSpPr/>
          <p:nvPr/>
        </p:nvSpPr>
        <p:spPr>
          <a:xfrm>
            <a:off x="10934640" y="-9720"/>
            <a:ext cx="1257120" cy="6867360"/>
          </a:xfrm>
          <a:custGeom>
            <a:avLst/>
            <a:gdLst/>
            <a:ahLst/>
            <a:cxnLst/>
            <a:rect l="l" t="t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Freeform 85"/>
          <p:cNvSpPr/>
          <p:nvPr/>
        </p:nvSpPr>
        <p:spPr>
          <a:xfrm>
            <a:off x="10372680" y="3590640"/>
            <a:ext cx="1819080" cy="3267360"/>
          </a:xfrm>
          <a:custGeom>
            <a:avLst/>
            <a:gdLst/>
            <a:ahLst/>
            <a:cxnLst/>
            <a:rect l="l" t="t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Freeform 86"/>
          <p:cNvSpPr/>
          <p:nvPr/>
        </p:nvSpPr>
        <p:spPr>
          <a:xfrm>
            <a:off x="0" y="4009680"/>
            <a:ext cx="447480" cy="2848320"/>
          </a:xfrm>
          <a:custGeom>
            <a:avLst/>
            <a:gdLst/>
            <a:ahLst/>
            <a:cxnLst/>
            <a:rect l="l" t="t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TextBox 87"/>
          <p:cNvSpPr/>
          <p:nvPr/>
        </p:nvSpPr>
        <p:spPr>
          <a:xfrm>
            <a:off x="752400" y="6487560"/>
            <a:ext cx="73800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0" strike="noStrike" spc="-1">
                <a:solidFill>
                  <a:srgbClr val="2E83C3"/>
                </a:solidFill>
                <a:latin typeface="Trebuchet MS"/>
                <a:ea typeface="DejaVu Sans"/>
              </a:rPr>
              <a:t>3/21/2024</a:t>
            </a:r>
            <a:endParaRPr lang="en-IN" sz="1130" b="0" strike="noStrike" spc="-1">
              <a:latin typeface="Arial"/>
            </a:endParaRPr>
          </a:p>
        </p:txBody>
      </p:sp>
      <p:sp>
        <p:nvSpPr>
          <p:cNvPr id="133" name="TextBox 88"/>
          <p:cNvSpPr/>
          <p:nvPr/>
        </p:nvSpPr>
        <p:spPr>
          <a:xfrm>
            <a:off x="1538280" y="6487560"/>
            <a:ext cx="119196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1" strike="noStrike" spc="-1">
                <a:solidFill>
                  <a:srgbClr val="2E83C3"/>
                </a:solidFill>
                <a:latin typeface="Trebuchet MS"/>
                <a:ea typeface="DejaVu Sans"/>
              </a:rPr>
              <a:t>Annual Review</a:t>
            </a:r>
            <a:endParaRPr lang="en-IN" sz="1130" b="0" strike="noStrike" spc="-1">
              <a:latin typeface="Arial"/>
            </a:endParaRPr>
          </a:p>
        </p:txBody>
      </p:sp>
      <p:sp>
        <p:nvSpPr>
          <p:cNvPr id="134" name="Freeform 89"/>
          <p:cNvSpPr/>
          <p:nvPr/>
        </p:nvSpPr>
        <p:spPr>
          <a:xfrm>
            <a:off x="7362720" y="447480"/>
            <a:ext cx="361800" cy="361800"/>
          </a:xfrm>
          <a:custGeom>
            <a:avLst/>
            <a:gdLst/>
            <a:ahLst/>
            <a:cxnLst/>
            <a:rect l="l" t="t" r="r" b="b"/>
            <a:pathLst>
              <a:path w="1006" h="1006">
                <a:moveTo>
                  <a:pt x="0" y="504"/>
                </a:moveTo>
                <a:cubicBezTo>
                  <a:pt x="0" y="225"/>
                  <a:pt x="226" y="0"/>
                  <a:pt x="504" y="0"/>
                </a:cubicBezTo>
                <a:cubicBezTo>
                  <a:pt x="781" y="0"/>
                  <a:pt x="1006" y="225"/>
                  <a:pt x="1006" y="504"/>
                </a:cubicBezTo>
                <a:cubicBezTo>
                  <a:pt x="1006" y="781"/>
                  <a:pt x="781" y="1006"/>
                  <a:pt x="504" y="1006"/>
                </a:cubicBezTo>
                <a:cubicBezTo>
                  <a:pt x="226" y="1006"/>
                  <a:pt x="0" y="781"/>
                  <a:pt x="0" y="504"/>
                </a:cubicBez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Freeform 90"/>
          <p:cNvSpPr/>
          <p:nvPr/>
        </p:nvSpPr>
        <p:spPr>
          <a:xfrm>
            <a:off x="11010600" y="5609880"/>
            <a:ext cx="648000" cy="648000"/>
          </a:xfrm>
          <a:custGeom>
            <a:avLst/>
            <a:gdLst/>
            <a:ahLst/>
            <a:cxnLst/>
            <a:rect l="l" t="t" r="r" b="b"/>
            <a:pathLst>
              <a:path w="1801" h="1801">
                <a:moveTo>
                  <a:pt x="0" y="900"/>
                </a:moveTo>
                <a:cubicBezTo>
                  <a:pt x="0" y="403"/>
                  <a:pt x="403" y="0"/>
                  <a:pt x="901" y="0"/>
                </a:cubicBezTo>
                <a:cubicBezTo>
                  <a:pt x="1398" y="0"/>
                  <a:pt x="1801" y="403"/>
                  <a:pt x="1801" y="900"/>
                </a:cubicBezTo>
                <a:cubicBezTo>
                  <a:pt x="1801" y="1397"/>
                  <a:pt x="1398" y="1801"/>
                  <a:pt x="901" y="1801"/>
                </a:cubicBezTo>
                <a:cubicBezTo>
                  <a:pt x="403" y="1801"/>
                  <a:pt x="0" y="1397"/>
                  <a:pt x="0" y="900"/>
                </a:cubicBezTo>
                <a:close/>
              </a:path>
            </a:pathLst>
          </a:custGeom>
          <a:solidFill>
            <a:srgbClr val="2E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Freeform 91"/>
          <p:cNvSpPr/>
          <p:nvPr/>
        </p:nvSpPr>
        <p:spPr>
          <a:xfrm>
            <a:off x="10686960" y="6134040"/>
            <a:ext cx="247680" cy="247680"/>
          </a:xfrm>
          <a:custGeom>
            <a:avLst/>
            <a:gdLst/>
            <a:ahLst/>
            <a:cxnLst/>
            <a:rect l="l" t="t" r="r" b="b"/>
            <a:pathLst>
              <a:path w="689" h="689">
                <a:moveTo>
                  <a:pt x="0" y="344"/>
                </a:moveTo>
                <a:cubicBezTo>
                  <a:pt x="0" y="154"/>
                  <a:pt x="154" y="0"/>
                  <a:pt x="345" y="0"/>
                </a:cubicBezTo>
                <a:cubicBezTo>
                  <a:pt x="535" y="0"/>
                  <a:pt x="689" y="154"/>
                  <a:pt x="689" y="344"/>
                </a:cubicBezTo>
                <a:cubicBezTo>
                  <a:pt x="689" y="535"/>
                  <a:pt x="535" y="689"/>
                  <a:pt x="345" y="689"/>
                </a:cubicBezTo>
                <a:cubicBezTo>
                  <a:pt x="154" y="689"/>
                  <a:pt x="0" y="535"/>
                  <a:pt x="0" y="344"/>
                </a:cubicBezTo>
                <a:close/>
              </a:path>
            </a:pathLst>
          </a:custGeom>
          <a:solidFill>
            <a:srgbClr val="2E94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7" name="Picture 92"/>
          <p:cNvPicPr/>
          <p:nvPr/>
        </p:nvPicPr>
        <p:blipFill>
          <a:blip r:embed="rId3"/>
          <a:stretch/>
        </p:blipFill>
        <p:spPr>
          <a:xfrm>
            <a:off x="466560" y="6410160"/>
            <a:ext cx="3704400" cy="29448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93"/>
          <p:cNvPicPr/>
          <p:nvPr/>
        </p:nvPicPr>
        <p:blipFill>
          <a:blip r:embed="rId4"/>
          <a:stretch/>
        </p:blipFill>
        <p:spPr>
          <a:xfrm flipH="1">
            <a:off x="92520" y="4348080"/>
            <a:ext cx="973440" cy="2260440"/>
          </a:xfrm>
          <a:prstGeom prst="rect">
            <a:avLst/>
          </a:prstGeom>
          <a:ln w="0">
            <a:noFill/>
          </a:ln>
        </p:spPr>
      </p:pic>
      <p:sp>
        <p:nvSpPr>
          <p:cNvPr id="139" name="TextBox 94"/>
          <p:cNvSpPr/>
          <p:nvPr/>
        </p:nvSpPr>
        <p:spPr>
          <a:xfrm>
            <a:off x="11391480" y="6487560"/>
            <a:ext cx="14220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0" strike="noStrike" spc="-1">
                <a:solidFill>
                  <a:srgbClr val="2E946B"/>
                </a:solidFill>
                <a:latin typeface="Trebuchet MS"/>
                <a:ea typeface="DejaVu Sans"/>
              </a:rPr>
              <a:t>3</a:t>
            </a:r>
            <a:endParaRPr lang="en-IN" sz="1130" b="0" strike="noStrike" spc="-1">
              <a:latin typeface="Arial"/>
            </a:endParaRPr>
          </a:p>
        </p:txBody>
      </p:sp>
      <p:sp>
        <p:nvSpPr>
          <p:cNvPr id="140" name="TextBox 95"/>
          <p:cNvSpPr/>
          <p:nvPr/>
        </p:nvSpPr>
        <p:spPr>
          <a:xfrm>
            <a:off x="752400" y="502200"/>
            <a:ext cx="2877840" cy="70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AGENDA</a:t>
            </a:r>
            <a:endParaRPr lang="en-IN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96"/>
          <p:cNvSpPr/>
          <p:nvPr/>
        </p:nvSpPr>
        <p:spPr>
          <a:xfrm>
            <a:off x="0" y="-360"/>
            <a:ext cx="12191760" cy="6858000"/>
          </a:xfrm>
          <a:custGeom>
            <a:avLst/>
            <a:gdLst/>
            <a:ahLst/>
            <a:cxnLst/>
            <a:rect l="l" t="t" r="r" b="b"/>
            <a:pathLst>
              <a:path w="33867" h="19051">
                <a:moveTo>
                  <a:pt x="0" y="19051"/>
                </a:moveTo>
                <a:lnTo>
                  <a:pt x="33867" y="19051"/>
                </a:lnTo>
                <a:lnTo>
                  <a:pt x="33867" y="0"/>
                </a:lnTo>
                <a:lnTo>
                  <a:pt x="0" y="0"/>
                </a:lnTo>
                <a:lnTo>
                  <a:pt x="0" y="1905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Straight Connector 97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Straight Connector 98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Freeform 99"/>
          <p:cNvSpPr/>
          <p:nvPr/>
        </p:nvSpPr>
        <p:spPr>
          <a:xfrm>
            <a:off x="9181800" y="-9720"/>
            <a:ext cx="3009960" cy="6867360"/>
          </a:xfrm>
          <a:custGeom>
            <a:avLst/>
            <a:gdLst/>
            <a:ahLst/>
            <a:cxnLst/>
            <a:rect l="l" t="t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Freeform 100"/>
          <p:cNvSpPr/>
          <p:nvPr/>
        </p:nvSpPr>
        <p:spPr>
          <a:xfrm>
            <a:off x="9601200" y="-9720"/>
            <a:ext cx="2590560" cy="6867360"/>
          </a:xfrm>
          <a:custGeom>
            <a:avLst/>
            <a:gdLst/>
            <a:ahLst/>
            <a:cxnLst/>
            <a:rect l="l" t="t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Freeform 101"/>
          <p:cNvSpPr/>
          <p:nvPr/>
        </p:nvSpPr>
        <p:spPr>
          <a:xfrm>
            <a:off x="8934120" y="3047760"/>
            <a:ext cx="3257640" cy="3810240"/>
          </a:xfrm>
          <a:custGeom>
            <a:avLst/>
            <a:gdLst/>
            <a:ahLst/>
            <a:cxnLst/>
            <a:rect l="l" t="t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Freeform 102"/>
          <p:cNvSpPr/>
          <p:nvPr/>
        </p:nvSpPr>
        <p:spPr>
          <a:xfrm>
            <a:off x="9334440" y="-9720"/>
            <a:ext cx="2857320" cy="6867360"/>
          </a:xfrm>
          <a:custGeom>
            <a:avLst/>
            <a:gdLst/>
            <a:ahLst/>
            <a:cxnLst/>
            <a:rect l="l" t="t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Freeform 103"/>
          <p:cNvSpPr/>
          <p:nvPr/>
        </p:nvSpPr>
        <p:spPr>
          <a:xfrm>
            <a:off x="10896480" y="-9720"/>
            <a:ext cx="1295280" cy="6867360"/>
          </a:xfrm>
          <a:custGeom>
            <a:avLst/>
            <a:gdLst/>
            <a:ahLst/>
            <a:cxnLst/>
            <a:rect l="l" t="t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Freeform 104"/>
          <p:cNvSpPr/>
          <p:nvPr/>
        </p:nvSpPr>
        <p:spPr>
          <a:xfrm>
            <a:off x="10934640" y="-9720"/>
            <a:ext cx="1257120" cy="6867360"/>
          </a:xfrm>
          <a:custGeom>
            <a:avLst/>
            <a:gdLst/>
            <a:ahLst/>
            <a:cxnLst/>
            <a:rect l="l" t="t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Freeform 105"/>
          <p:cNvSpPr/>
          <p:nvPr/>
        </p:nvSpPr>
        <p:spPr>
          <a:xfrm>
            <a:off x="10372680" y="3590640"/>
            <a:ext cx="1819080" cy="3267360"/>
          </a:xfrm>
          <a:custGeom>
            <a:avLst/>
            <a:gdLst/>
            <a:ahLst/>
            <a:cxnLst/>
            <a:rect l="l" t="t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Freeform 106"/>
          <p:cNvSpPr/>
          <p:nvPr/>
        </p:nvSpPr>
        <p:spPr>
          <a:xfrm>
            <a:off x="0" y="4009680"/>
            <a:ext cx="447480" cy="2848320"/>
          </a:xfrm>
          <a:custGeom>
            <a:avLst/>
            <a:gdLst/>
            <a:ahLst/>
            <a:cxnLst/>
            <a:rect l="l" t="t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TextBox 107"/>
          <p:cNvSpPr/>
          <p:nvPr/>
        </p:nvSpPr>
        <p:spPr>
          <a:xfrm>
            <a:off x="752400" y="6487560"/>
            <a:ext cx="73800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0" strike="noStrike" spc="-1">
                <a:solidFill>
                  <a:srgbClr val="2E83C3"/>
                </a:solidFill>
                <a:latin typeface="Trebuchet MS"/>
                <a:ea typeface="DejaVu Sans"/>
              </a:rPr>
              <a:t>3/21/2024</a:t>
            </a:r>
            <a:endParaRPr lang="en-IN" sz="1130" b="0" strike="noStrike" spc="-1">
              <a:latin typeface="Arial"/>
            </a:endParaRPr>
          </a:p>
        </p:txBody>
      </p:sp>
      <p:sp>
        <p:nvSpPr>
          <p:cNvPr id="153" name="TextBox 108"/>
          <p:cNvSpPr/>
          <p:nvPr/>
        </p:nvSpPr>
        <p:spPr>
          <a:xfrm>
            <a:off x="1538280" y="6487560"/>
            <a:ext cx="119196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1" strike="noStrike" spc="-1">
                <a:solidFill>
                  <a:srgbClr val="2E83C3"/>
                </a:solidFill>
                <a:latin typeface="Trebuchet MS"/>
                <a:ea typeface="DejaVu Sans"/>
              </a:rPr>
              <a:t>Annual Review</a:t>
            </a:r>
            <a:endParaRPr lang="en-IN" sz="1130" b="0" strike="noStrike" spc="-1">
              <a:latin typeface="Arial"/>
            </a:endParaRPr>
          </a:p>
        </p:txBody>
      </p:sp>
      <p:sp>
        <p:nvSpPr>
          <p:cNvPr id="154" name="Freeform 109"/>
          <p:cNvSpPr/>
          <p:nvPr/>
        </p:nvSpPr>
        <p:spPr>
          <a:xfrm>
            <a:off x="9532440" y="53024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71" h="1271">
                <a:moveTo>
                  <a:pt x="0" y="1271"/>
                </a:moveTo>
                <a:lnTo>
                  <a:pt x="1271" y="1271"/>
                </a:lnTo>
                <a:lnTo>
                  <a:pt x="1271" y="0"/>
                </a:lnTo>
                <a:lnTo>
                  <a:pt x="0" y="0"/>
                </a:lnTo>
                <a:lnTo>
                  <a:pt x="0" y="1271"/>
                </a:lnTo>
                <a:close/>
              </a:path>
            </a:pathLst>
          </a:custGeom>
          <a:solidFill>
            <a:srgbClr val="42B0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Freeform 110"/>
          <p:cNvSpPr/>
          <p:nvPr/>
        </p:nvSpPr>
        <p:spPr>
          <a:xfrm>
            <a:off x="9353520" y="5895720"/>
            <a:ext cx="180720" cy="181080"/>
          </a:xfrm>
          <a:custGeom>
            <a:avLst/>
            <a:gdLst/>
            <a:ahLst/>
            <a:cxnLst/>
            <a:rect l="l" t="t" r="r" b="b"/>
            <a:pathLst>
              <a:path w="503" h="504">
                <a:moveTo>
                  <a:pt x="0" y="504"/>
                </a:moveTo>
                <a:lnTo>
                  <a:pt x="503" y="504"/>
                </a:lnTo>
                <a:lnTo>
                  <a:pt x="503" y="0"/>
                </a:lnTo>
                <a:lnTo>
                  <a:pt x="0" y="0"/>
                </a:lnTo>
                <a:lnTo>
                  <a:pt x="0" y="504"/>
                </a:lnTo>
                <a:close/>
              </a:path>
            </a:pathLst>
          </a:custGeom>
          <a:solidFill>
            <a:srgbClr val="2E94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TextBox 111"/>
          <p:cNvSpPr/>
          <p:nvPr/>
        </p:nvSpPr>
        <p:spPr>
          <a:xfrm>
            <a:off x="11391480" y="6487560"/>
            <a:ext cx="14220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0" strike="noStrike" spc="-1">
                <a:solidFill>
                  <a:srgbClr val="2E946B"/>
                </a:solidFill>
                <a:latin typeface="Trebuchet MS"/>
                <a:ea typeface="DejaVu Sans"/>
              </a:rPr>
              <a:t>4</a:t>
            </a:r>
            <a:endParaRPr lang="en-IN" sz="1130" b="0" strike="noStrike" spc="-1">
              <a:latin typeface="Arial"/>
            </a:endParaRPr>
          </a:p>
        </p:txBody>
      </p:sp>
      <p:pic>
        <p:nvPicPr>
          <p:cNvPr id="157" name="Picture 112"/>
          <p:cNvPicPr/>
          <p:nvPr/>
        </p:nvPicPr>
        <p:blipFill>
          <a:blip r:embed="rId2"/>
          <a:stretch/>
        </p:blipFill>
        <p:spPr>
          <a:xfrm rot="20728200">
            <a:off x="9932040" y="4095000"/>
            <a:ext cx="2036880" cy="240228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113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 w="0">
            <a:noFill/>
          </a:ln>
        </p:spPr>
      </p:pic>
      <p:sp>
        <p:nvSpPr>
          <p:cNvPr id="159" name="TextBox 114"/>
          <p:cNvSpPr/>
          <p:nvPr/>
        </p:nvSpPr>
        <p:spPr>
          <a:xfrm>
            <a:off x="332280" y="455400"/>
            <a:ext cx="7000200" cy="63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428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PROBLEM  STATEMENT</a:t>
            </a:r>
            <a:endParaRPr lang="en-IN" sz="4280" b="0" strike="noStrike" spc="-1">
              <a:latin typeface="Arial"/>
            </a:endParaRPr>
          </a:p>
        </p:txBody>
      </p:sp>
      <p:sp>
        <p:nvSpPr>
          <p:cNvPr id="160" name="TextBox 115"/>
          <p:cNvSpPr/>
          <p:nvPr/>
        </p:nvSpPr>
        <p:spPr>
          <a:xfrm>
            <a:off x="270000" y="1260000"/>
            <a:ext cx="9809640" cy="494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Design and implement a number plate detection system that can accurately locate number plates in images or video frames, extract the alphanumeric character from the plates, and recognize them. 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Key Challenges: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   1. Gesture Recognition Accuracy.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   2. User Adaptation.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   3. Compatibility and Accessibility.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reeform 116"/>
          <p:cNvSpPr/>
          <p:nvPr/>
        </p:nvSpPr>
        <p:spPr>
          <a:xfrm>
            <a:off x="138240" y="1350000"/>
            <a:ext cx="11471400" cy="4409640"/>
          </a:xfrm>
          <a:custGeom>
            <a:avLst/>
            <a:gdLst/>
            <a:ahLst/>
            <a:cxnLst/>
            <a:rect l="l" t="t" r="r" b="b"/>
            <a:pathLst>
              <a:path w="31866" h="12250">
                <a:moveTo>
                  <a:pt x="0" y="12250"/>
                </a:moveTo>
                <a:lnTo>
                  <a:pt x="31866" y="12250"/>
                </a:lnTo>
                <a:lnTo>
                  <a:pt x="31866" y="0"/>
                </a:lnTo>
                <a:lnTo>
                  <a:pt x="0" y="0"/>
                </a:lnTo>
                <a:lnTo>
                  <a:pt x="0" y="12250"/>
                </a:lnTo>
                <a:close/>
              </a:path>
            </a:pathLst>
          </a:custGeom>
          <a:solidFill>
            <a:srgbClr val="F2F2F2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Our Project aims to develop a RNN-based system for detect number plate.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Leveraging deep learning techniques, we seekto accurately identify and capture the user voice and avoid the background and surrounding noise to perform the google search.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The system will helpful for police department and other law enforcement agencies.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62" name="Straight Connector 117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Straight Connector 118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Freeform 119"/>
          <p:cNvSpPr/>
          <p:nvPr/>
        </p:nvSpPr>
        <p:spPr>
          <a:xfrm>
            <a:off x="9181800" y="-9720"/>
            <a:ext cx="3009960" cy="6867360"/>
          </a:xfrm>
          <a:custGeom>
            <a:avLst/>
            <a:gdLst/>
            <a:ahLst/>
            <a:cxnLst/>
            <a:rect l="l" t="t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Freeform 120"/>
          <p:cNvSpPr/>
          <p:nvPr/>
        </p:nvSpPr>
        <p:spPr>
          <a:xfrm>
            <a:off x="9601200" y="-9720"/>
            <a:ext cx="2590560" cy="6867360"/>
          </a:xfrm>
          <a:custGeom>
            <a:avLst/>
            <a:gdLst/>
            <a:ahLst/>
            <a:cxnLst/>
            <a:rect l="l" t="t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Freeform 121"/>
          <p:cNvSpPr/>
          <p:nvPr/>
        </p:nvSpPr>
        <p:spPr>
          <a:xfrm>
            <a:off x="8934120" y="3047760"/>
            <a:ext cx="3257640" cy="3810240"/>
          </a:xfrm>
          <a:custGeom>
            <a:avLst/>
            <a:gdLst/>
            <a:ahLst/>
            <a:cxnLst/>
            <a:rect l="l" t="t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Freeform 122"/>
          <p:cNvSpPr/>
          <p:nvPr/>
        </p:nvSpPr>
        <p:spPr>
          <a:xfrm>
            <a:off x="9334440" y="-9720"/>
            <a:ext cx="2857320" cy="6867360"/>
          </a:xfrm>
          <a:custGeom>
            <a:avLst/>
            <a:gdLst/>
            <a:ahLst/>
            <a:cxnLst/>
            <a:rect l="l" t="t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Freeform 123"/>
          <p:cNvSpPr/>
          <p:nvPr/>
        </p:nvSpPr>
        <p:spPr>
          <a:xfrm>
            <a:off x="10896480" y="-9720"/>
            <a:ext cx="1295280" cy="6867360"/>
          </a:xfrm>
          <a:custGeom>
            <a:avLst/>
            <a:gdLst/>
            <a:ahLst/>
            <a:cxnLst/>
            <a:rect l="l" t="t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Freeform 124"/>
          <p:cNvSpPr/>
          <p:nvPr/>
        </p:nvSpPr>
        <p:spPr>
          <a:xfrm>
            <a:off x="10934640" y="-9720"/>
            <a:ext cx="1257120" cy="6867360"/>
          </a:xfrm>
          <a:custGeom>
            <a:avLst/>
            <a:gdLst/>
            <a:ahLst/>
            <a:cxnLst/>
            <a:rect l="l" t="t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Freeform 125"/>
          <p:cNvSpPr/>
          <p:nvPr/>
        </p:nvSpPr>
        <p:spPr>
          <a:xfrm>
            <a:off x="10350000" y="3600000"/>
            <a:ext cx="1819080" cy="3267360"/>
          </a:xfrm>
          <a:custGeom>
            <a:avLst/>
            <a:gdLst/>
            <a:ahLst/>
            <a:cxnLst/>
            <a:rect l="l" t="t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Freeform 126"/>
          <p:cNvSpPr/>
          <p:nvPr/>
        </p:nvSpPr>
        <p:spPr>
          <a:xfrm>
            <a:off x="0" y="4009680"/>
            <a:ext cx="447480" cy="2848320"/>
          </a:xfrm>
          <a:custGeom>
            <a:avLst/>
            <a:gdLst/>
            <a:ahLst/>
            <a:cxnLst/>
            <a:rect l="l" t="t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TextBox 127"/>
          <p:cNvSpPr/>
          <p:nvPr/>
        </p:nvSpPr>
        <p:spPr>
          <a:xfrm>
            <a:off x="752400" y="6487560"/>
            <a:ext cx="73800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0" strike="noStrike" spc="-1">
                <a:solidFill>
                  <a:srgbClr val="2E83C3"/>
                </a:solidFill>
                <a:latin typeface="Trebuchet MS"/>
                <a:ea typeface="DejaVu Sans"/>
              </a:rPr>
              <a:t>3/21/2024</a:t>
            </a:r>
            <a:endParaRPr lang="en-IN" sz="1130" b="0" strike="noStrike" spc="-1">
              <a:latin typeface="Arial"/>
            </a:endParaRPr>
          </a:p>
        </p:txBody>
      </p:sp>
      <p:sp>
        <p:nvSpPr>
          <p:cNvPr id="173" name="TextBox 128"/>
          <p:cNvSpPr/>
          <p:nvPr/>
        </p:nvSpPr>
        <p:spPr>
          <a:xfrm>
            <a:off x="1538280" y="6487560"/>
            <a:ext cx="119196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1" strike="noStrike" spc="-1">
                <a:solidFill>
                  <a:srgbClr val="2E83C3"/>
                </a:solidFill>
                <a:latin typeface="Trebuchet MS"/>
                <a:ea typeface="DejaVu Sans"/>
              </a:rPr>
              <a:t>Annual Review</a:t>
            </a:r>
            <a:endParaRPr lang="en-IN" sz="1130" b="0" strike="noStrike" spc="-1">
              <a:latin typeface="Arial"/>
            </a:endParaRPr>
          </a:p>
        </p:txBody>
      </p:sp>
      <p:sp>
        <p:nvSpPr>
          <p:cNvPr id="174" name="TextBox 129"/>
          <p:cNvSpPr/>
          <p:nvPr/>
        </p:nvSpPr>
        <p:spPr>
          <a:xfrm>
            <a:off x="11391480" y="6487560"/>
            <a:ext cx="14220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0" strike="noStrike" spc="-1">
                <a:solidFill>
                  <a:srgbClr val="2E946B"/>
                </a:solidFill>
                <a:latin typeface="Trebuchet MS"/>
                <a:ea typeface="DejaVu Sans"/>
              </a:rPr>
              <a:t>5</a:t>
            </a:r>
            <a:endParaRPr lang="en-IN" sz="1130" b="0" strike="noStrike" spc="-1">
              <a:latin typeface="Arial"/>
            </a:endParaRPr>
          </a:p>
        </p:txBody>
      </p:sp>
      <p:pic>
        <p:nvPicPr>
          <p:cNvPr id="175" name="Picture 130"/>
          <p:cNvPicPr/>
          <p:nvPr/>
        </p:nvPicPr>
        <p:blipFill>
          <a:blip r:embed="rId2"/>
          <a:stretch/>
        </p:blipFill>
        <p:spPr>
          <a:xfrm>
            <a:off x="10440000" y="4860000"/>
            <a:ext cx="1529640" cy="1757520"/>
          </a:xfrm>
          <a:prstGeom prst="rect">
            <a:avLst/>
          </a:prstGeom>
          <a:ln w="0">
            <a:noFill/>
          </a:ln>
        </p:spPr>
      </p:pic>
      <p:pic>
        <p:nvPicPr>
          <p:cNvPr id="176" name="Picture 131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 w="0">
            <a:noFill/>
          </a:ln>
        </p:spPr>
      </p:pic>
      <p:sp>
        <p:nvSpPr>
          <p:cNvPr id="177" name="TextBox 132"/>
          <p:cNvSpPr/>
          <p:nvPr/>
        </p:nvSpPr>
        <p:spPr>
          <a:xfrm>
            <a:off x="325440" y="270000"/>
            <a:ext cx="6154200" cy="62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42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PROJECT  OVERVIEW</a:t>
            </a:r>
            <a:endParaRPr lang="en-IN" sz="4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reeform 133"/>
          <p:cNvSpPr/>
          <p:nvPr/>
        </p:nvSpPr>
        <p:spPr>
          <a:xfrm>
            <a:off x="990000" y="1890000"/>
            <a:ext cx="8459640" cy="2789640"/>
          </a:xfrm>
          <a:custGeom>
            <a:avLst/>
            <a:gdLst/>
            <a:ahLst/>
            <a:cxnLst/>
            <a:rect l="l" t="t" r="r" b="b"/>
            <a:pathLst>
              <a:path w="23500" h="7750">
                <a:moveTo>
                  <a:pt x="0" y="7750"/>
                </a:moveTo>
                <a:lnTo>
                  <a:pt x="23500" y="7750"/>
                </a:lnTo>
                <a:lnTo>
                  <a:pt x="23500" y="0"/>
                </a:lnTo>
                <a:lnTo>
                  <a:pt x="0" y="0"/>
                </a:lnTo>
                <a:lnTo>
                  <a:pt x="0" y="775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1. Parking management companies.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2.Toll collection authorities.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3. Security and surveillance companies.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4. Commercial Agencies.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3600" b="0" strike="noStrike" spc="-1">
              <a:latin typeface="Arial"/>
            </a:endParaRPr>
          </a:p>
        </p:txBody>
      </p:sp>
      <p:sp>
        <p:nvSpPr>
          <p:cNvPr id="179" name="Straight Connector 134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Straight Connector 135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Freeform 136"/>
          <p:cNvSpPr/>
          <p:nvPr/>
        </p:nvSpPr>
        <p:spPr>
          <a:xfrm>
            <a:off x="9181800" y="-9720"/>
            <a:ext cx="3009960" cy="6867360"/>
          </a:xfrm>
          <a:custGeom>
            <a:avLst/>
            <a:gdLst/>
            <a:ahLst/>
            <a:cxnLst/>
            <a:rect l="l" t="t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Freeform 137"/>
          <p:cNvSpPr/>
          <p:nvPr/>
        </p:nvSpPr>
        <p:spPr>
          <a:xfrm>
            <a:off x="9601200" y="-9720"/>
            <a:ext cx="2590560" cy="6867360"/>
          </a:xfrm>
          <a:custGeom>
            <a:avLst/>
            <a:gdLst/>
            <a:ahLst/>
            <a:cxnLst/>
            <a:rect l="l" t="t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Freeform 138"/>
          <p:cNvSpPr/>
          <p:nvPr/>
        </p:nvSpPr>
        <p:spPr>
          <a:xfrm>
            <a:off x="8934120" y="3047760"/>
            <a:ext cx="3257640" cy="3810240"/>
          </a:xfrm>
          <a:custGeom>
            <a:avLst/>
            <a:gdLst/>
            <a:ahLst/>
            <a:cxnLst/>
            <a:rect l="l" t="t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Freeform 139"/>
          <p:cNvSpPr/>
          <p:nvPr/>
        </p:nvSpPr>
        <p:spPr>
          <a:xfrm>
            <a:off x="9334440" y="-9720"/>
            <a:ext cx="2857320" cy="6867360"/>
          </a:xfrm>
          <a:custGeom>
            <a:avLst/>
            <a:gdLst/>
            <a:ahLst/>
            <a:cxnLst/>
            <a:rect l="l" t="t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Freeform 140"/>
          <p:cNvSpPr/>
          <p:nvPr/>
        </p:nvSpPr>
        <p:spPr>
          <a:xfrm>
            <a:off x="10896480" y="-9720"/>
            <a:ext cx="1295280" cy="6867360"/>
          </a:xfrm>
          <a:custGeom>
            <a:avLst/>
            <a:gdLst/>
            <a:ahLst/>
            <a:cxnLst/>
            <a:rect l="l" t="t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Freeform 141"/>
          <p:cNvSpPr/>
          <p:nvPr/>
        </p:nvSpPr>
        <p:spPr>
          <a:xfrm>
            <a:off x="10934640" y="-9720"/>
            <a:ext cx="1257120" cy="6867360"/>
          </a:xfrm>
          <a:custGeom>
            <a:avLst/>
            <a:gdLst/>
            <a:ahLst/>
            <a:cxnLst/>
            <a:rect l="l" t="t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Freeform 142"/>
          <p:cNvSpPr/>
          <p:nvPr/>
        </p:nvSpPr>
        <p:spPr>
          <a:xfrm>
            <a:off x="10372680" y="3590640"/>
            <a:ext cx="1819080" cy="3267360"/>
          </a:xfrm>
          <a:custGeom>
            <a:avLst/>
            <a:gdLst/>
            <a:ahLst/>
            <a:cxnLst/>
            <a:rect l="l" t="t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Freeform 143"/>
          <p:cNvSpPr/>
          <p:nvPr/>
        </p:nvSpPr>
        <p:spPr>
          <a:xfrm>
            <a:off x="0" y="4009680"/>
            <a:ext cx="447480" cy="2848320"/>
          </a:xfrm>
          <a:custGeom>
            <a:avLst/>
            <a:gdLst/>
            <a:ahLst/>
            <a:cxnLst/>
            <a:rect l="l" t="t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TextBox 144"/>
          <p:cNvSpPr/>
          <p:nvPr/>
        </p:nvSpPr>
        <p:spPr>
          <a:xfrm>
            <a:off x="752400" y="6487560"/>
            <a:ext cx="73800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0" strike="noStrike" spc="-1">
                <a:solidFill>
                  <a:srgbClr val="2E83C3"/>
                </a:solidFill>
                <a:latin typeface="Trebuchet MS"/>
                <a:ea typeface="DejaVu Sans"/>
              </a:rPr>
              <a:t>3/21/2024</a:t>
            </a:r>
            <a:endParaRPr lang="en-IN" sz="1130" b="0" strike="noStrike" spc="-1">
              <a:latin typeface="Arial"/>
            </a:endParaRPr>
          </a:p>
        </p:txBody>
      </p:sp>
      <p:sp>
        <p:nvSpPr>
          <p:cNvPr id="190" name="TextBox 145"/>
          <p:cNvSpPr/>
          <p:nvPr/>
        </p:nvSpPr>
        <p:spPr>
          <a:xfrm>
            <a:off x="1538280" y="6487560"/>
            <a:ext cx="119196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1" strike="noStrike" spc="-1">
                <a:solidFill>
                  <a:srgbClr val="2E83C3"/>
                </a:solidFill>
                <a:latin typeface="Trebuchet MS"/>
                <a:ea typeface="DejaVu Sans"/>
              </a:rPr>
              <a:t>Annual Review</a:t>
            </a:r>
            <a:endParaRPr lang="en-IN" sz="1130" b="0" strike="noStrike" spc="-1">
              <a:latin typeface="Arial"/>
            </a:endParaRPr>
          </a:p>
        </p:txBody>
      </p:sp>
      <p:sp>
        <p:nvSpPr>
          <p:cNvPr id="191" name="TextBox 146"/>
          <p:cNvSpPr/>
          <p:nvPr/>
        </p:nvSpPr>
        <p:spPr>
          <a:xfrm>
            <a:off x="11391480" y="6487560"/>
            <a:ext cx="14220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0" strike="noStrike" spc="-1">
                <a:solidFill>
                  <a:srgbClr val="2E946B"/>
                </a:solidFill>
                <a:latin typeface="Trebuchet MS"/>
                <a:ea typeface="DejaVu Sans"/>
              </a:rPr>
              <a:t>6</a:t>
            </a:r>
            <a:endParaRPr lang="en-IN" sz="1130" b="0" strike="noStrike" spc="-1">
              <a:latin typeface="Arial"/>
            </a:endParaRPr>
          </a:p>
        </p:txBody>
      </p:sp>
      <p:pic>
        <p:nvPicPr>
          <p:cNvPr id="192" name="Picture 147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 w="0">
            <a:noFill/>
          </a:ln>
        </p:spPr>
      </p:pic>
      <p:sp>
        <p:nvSpPr>
          <p:cNvPr id="193" name="TextBox 148"/>
          <p:cNvSpPr/>
          <p:nvPr/>
        </p:nvSpPr>
        <p:spPr>
          <a:xfrm>
            <a:off x="712080" y="934200"/>
            <a:ext cx="625320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23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WHO ARE THE END USERS?</a:t>
            </a:r>
            <a:endParaRPr lang="en-IN" sz="32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eeform 149"/>
          <p:cNvSpPr/>
          <p:nvPr/>
        </p:nvSpPr>
        <p:spPr>
          <a:xfrm>
            <a:off x="720000" y="1530000"/>
            <a:ext cx="9359640" cy="4967640"/>
          </a:xfrm>
          <a:custGeom>
            <a:avLst/>
            <a:gdLst/>
            <a:ahLst/>
            <a:cxnLst/>
            <a:rect l="l" t="t" r="r" b="b"/>
            <a:pathLst>
              <a:path w="26000" h="13800">
                <a:moveTo>
                  <a:pt x="0" y="13800"/>
                </a:moveTo>
                <a:lnTo>
                  <a:pt x="26000" y="13800"/>
                </a:lnTo>
                <a:lnTo>
                  <a:pt x="26000" y="0"/>
                </a:lnTo>
                <a:lnTo>
                  <a:pt x="0" y="0"/>
                </a:lnTo>
                <a:lnTo>
                  <a:pt x="0" y="138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Straight Connector 150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Straight Connector 151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Freeform 152"/>
          <p:cNvSpPr/>
          <p:nvPr/>
        </p:nvSpPr>
        <p:spPr>
          <a:xfrm>
            <a:off x="9181800" y="-9720"/>
            <a:ext cx="3009960" cy="6867360"/>
          </a:xfrm>
          <a:custGeom>
            <a:avLst/>
            <a:gdLst/>
            <a:ahLst/>
            <a:cxnLst/>
            <a:rect l="l" t="t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Freeform 153"/>
          <p:cNvSpPr/>
          <p:nvPr/>
        </p:nvSpPr>
        <p:spPr>
          <a:xfrm>
            <a:off x="9601200" y="-9720"/>
            <a:ext cx="2590560" cy="6867360"/>
          </a:xfrm>
          <a:custGeom>
            <a:avLst/>
            <a:gdLst/>
            <a:ahLst/>
            <a:cxnLst/>
            <a:rect l="l" t="t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Freeform 154"/>
          <p:cNvSpPr/>
          <p:nvPr/>
        </p:nvSpPr>
        <p:spPr>
          <a:xfrm>
            <a:off x="8934120" y="3047760"/>
            <a:ext cx="3257640" cy="3810240"/>
          </a:xfrm>
          <a:custGeom>
            <a:avLst/>
            <a:gdLst/>
            <a:ahLst/>
            <a:cxnLst/>
            <a:rect l="l" t="t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Freeform 155"/>
          <p:cNvSpPr/>
          <p:nvPr/>
        </p:nvSpPr>
        <p:spPr>
          <a:xfrm>
            <a:off x="9334440" y="-9720"/>
            <a:ext cx="2857320" cy="6867360"/>
          </a:xfrm>
          <a:custGeom>
            <a:avLst/>
            <a:gdLst/>
            <a:ahLst/>
            <a:cxnLst/>
            <a:rect l="l" t="t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Freeform 156"/>
          <p:cNvSpPr/>
          <p:nvPr/>
        </p:nvSpPr>
        <p:spPr>
          <a:xfrm>
            <a:off x="10896480" y="-9720"/>
            <a:ext cx="1295280" cy="6867360"/>
          </a:xfrm>
          <a:custGeom>
            <a:avLst/>
            <a:gdLst/>
            <a:ahLst/>
            <a:cxnLst/>
            <a:rect l="l" t="t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Freeform 157"/>
          <p:cNvSpPr/>
          <p:nvPr/>
        </p:nvSpPr>
        <p:spPr>
          <a:xfrm>
            <a:off x="10934640" y="-9720"/>
            <a:ext cx="1257120" cy="6867360"/>
          </a:xfrm>
          <a:custGeom>
            <a:avLst/>
            <a:gdLst/>
            <a:ahLst/>
            <a:cxnLst/>
            <a:rect l="l" t="t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Freeform 158"/>
          <p:cNvSpPr/>
          <p:nvPr/>
        </p:nvSpPr>
        <p:spPr>
          <a:xfrm>
            <a:off x="10372680" y="3590640"/>
            <a:ext cx="1819080" cy="3267360"/>
          </a:xfrm>
          <a:custGeom>
            <a:avLst/>
            <a:gdLst/>
            <a:ahLst/>
            <a:cxnLst/>
            <a:rect l="l" t="t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Freeform 159"/>
          <p:cNvSpPr/>
          <p:nvPr/>
        </p:nvSpPr>
        <p:spPr>
          <a:xfrm>
            <a:off x="0" y="4009680"/>
            <a:ext cx="447480" cy="2848320"/>
          </a:xfrm>
          <a:custGeom>
            <a:avLst/>
            <a:gdLst/>
            <a:ahLst/>
            <a:cxnLst/>
            <a:rect l="l" t="t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TextBox 160"/>
          <p:cNvSpPr/>
          <p:nvPr/>
        </p:nvSpPr>
        <p:spPr>
          <a:xfrm>
            <a:off x="752400" y="6487560"/>
            <a:ext cx="73800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0" strike="noStrike" spc="-1">
                <a:solidFill>
                  <a:srgbClr val="2E83C3"/>
                </a:solidFill>
                <a:latin typeface="Trebuchet MS"/>
                <a:ea typeface="DejaVu Sans"/>
              </a:rPr>
              <a:t>3/21/2024</a:t>
            </a:r>
            <a:endParaRPr lang="en-IN" sz="1130" b="0" strike="noStrike" spc="-1">
              <a:latin typeface="Arial"/>
            </a:endParaRPr>
          </a:p>
        </p:txBody>
      </p:sp>
      <p:sp>
        <p:nvSpPr>
          <p:cNvPr id="206" name="TextBox 161"/>
          <p:cNvSpPr/>
          <p:nvPr/>
        </p:nvSpPr>
        <p:spPr>
          <a:xfrm>
            <a:off x="1538280" y="6487560"/>
            <a:ext cx="119196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1" strike="noStrike" spc="-1">
                <a:solidFill>
                  <a:srgbClr val="2E83C3"/>
                </a:solidFill>
                <a:latin typeface="Trebuchet MS"/>
                <a:ea typeface="DejaVu Sans"/>
              </a:rPr>
              <a:t>Annual Review</a:t>
            </a:r>
            <a:endParaRPr lang="en-IN" sz="1130" b="0" strike="noStrike" spc="-1">
              <a:latin typeface="Arial"/>
            </a:endParaRPr>
          </a:p>
        </p:txBody>
      </p:sp>
      <p:pic>
        <p:nvPicPr>
          <p:cNvPr id="207" name="Picture 162"/>
          <p:cNvPicPr/>
          <p:nvPr/>
        </p:nvPicPr>
        <p:blipFill>
          <a:blip r:embed="rId2"/>
          <a:stretch/>
        </p:blipFill>
        <p:spPr>
          <a:xfrm rot="20850000">
            <a:off x="319680" y="4655520"/>
            <a:ext cx="1619640" cy="1951560"/>
          </a:xfrm>
          <a:prstGeom prst="rect">
            <a:avLst/>
          </a:prstGeom>
          <a:ln w="0">
            <a:noFill/>
          </a:ln>
        </p:spPr>
      </p:pic>
      <p:sp>
        <p:nvSpPr>
          <p:cNvPr id="208" name="TextBox 163"/>
          <p:cNvSpPr/>
          <p:nvPr/>
        </p:nvSpPr>
        <p:spPr>
          <a:xfrm>
            <a:off x="11391480" y="6487560"/>
            <a:ext cx="14220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0" strike="noStrike" spc="-1">
                <a:solidFill>
                  <a:srgbClr val="2E946B"/>
                </a:solidFill>
                <a:latin typeface="Trebuchet MS"/>
                <a:ea typeface="DejaVu Sans"/>
              </a:rPr>
              <a:t>7</a:t>
            </a:r>
            <a:endParaRPr lang="en-IN" sz="1130" b="0" strike="noStrike" spc="-1">
              <a:latin typeface="Arial"/>
            </a:endParaRPr>
          </a:p>
        </p:txBody>
      </p:sp>
      <p:pic>
        <p:nvPicPr>
          <p:cNvPr id="209" name="Picture 164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 w="0">
            <a:noFill/>
          </a:ln>
        </p:spPr>
      </p:pic>
      <p:sp>
        <p:nvSpPr>
          <p:cNvPr id="210" name="TextBox 165"/>
          <p:cNvSpPr/>
          <p:nvPr/>
        </p:nvSpPr>
        <p:spPr>
          <a:xfrm>
            <a:off x="570960" y="903600"/>
            <a:ext cx="12079440" cy="53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609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Special features:</a:t>
            </a:r>
            <a:endParaRPr lang="en-IN" sz="3609" b="0" strike="noStrike" spc="-1">
              <a:latin typeface="Arial"/>
            </a:endParaRPr>
          </a:p>
        </p:txBody>
      </p:sp>
      <p:sp>
        <p:nvSpPr>
          <p:cNvPr id="211" name="TextBox 166"/>
          <p:cNvSpPr/>
          <p:nvPr/>
        </p:nvSpPr>
        <p:spPr>
          <a:xfrm>
            <a:off x="629105" y="1594440"/>
            <a:ext cx="9801244" cy="460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Integrating attention mechanism can help the model focus on relevant parts of the image especially in cases where the number plate.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800" spc="-1" dirty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Utilize multi-scale feature maps to capture information at different levels of granularity. This can help in detecting number plates of various sizes and aspect ratios.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reeform 167"/>
          <p:cNvSpPr/>
          <p:nvPr/>
        </p:nvSpPr>
        <p:spPr>
          <a:xfrm>
            <a:off x="720000" y="1350000"/>
            <a:ext cx="10259640" cy="4499640"/>
          </a:xfrm>
          <a:custGeom>
            <a:avLst/>
            <a:gdLst/>
            <a:ahLst/>
            <a:cxnLst/>
            <a:rect l="l" t="t" r="r" b="b"/>
            <a:pathLst>
              <a:path w="28500" h="12500">
                <a:moveTo>
                  <a:pt x="0" y="12500"/>
                </a:moveTo>
                <a:lnTo>
                  <a:pt x="28500" y="12500"/>
                </a:lnTo>
                <a:lnTo>
                  <a:pt x="28500" y="0"/>
                </a:lnTo>
                <a:lnTo>
                  <a:pt x="0" y="0"/>
                </a:lnTo>
                <a:lnTo>
                  <a:pt x="0" y="125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Straight Connector 168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Straight Connector 169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Freeform 170"/>
          <p:cNvSpPr/>
          <p:nvPr/>
        </p:nvSpPr>
        <p:spPr>
          <a:xfrm>
            <a:off x="9181800" y="-9720"/>
            <a:ext cx="3009960" cy="6867360"/>
          </a:xfrm>
          <a:custGeom>
            <a:avLst/>
            <a:gdLst/>
            <a:ahLst/>
            <a:cxnLst/>
            <a:rect l="l" t="t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Freeform 171"/>
          <p:cNvSpPr/>
          <p:nvPr/>
        </p:nvSpPr>
        <p:spPr>
          <a:xfrm>
            <a:off x="9601200" y="-9720"/>
            <a:ext cx="2590560" cy="6867360"/>
          </a:xfrm>
          <a:custGeom>
            <a:avLst/>
            <a:gdLst/>
            <a:ahLst/>
            <a:cxnLst/>
            <a:rect l="l" t="t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Freeform 172"/>
          <p:cNvSpPr/>
          <p:nvPr/>
        </p:nvSpPr>
        <p:spPr>
          <a:xfrm>
            <a:off x="8934120" y="3047760"/>
            <a:ext cx="3257640" cy="3810240"/>
          </a:xfrm>
          <a:custGeom>
            <a:avLst/>
            <a:gdLst/>
            <a:ahLst/>
            <a:cxnLst/>
            <a:rect l="l" t="t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Freeform 173"/>
          <p:cNvSpPr/>
          <p:nvPr/>
        </p:nvSpPr>
        <p:spPr>
          <a:xfrm>
            <a:off x="9334440" y="-9720"/>
            <a:ext cx="2857320" cy="6867360"/>
          </a:xfrm>
          <a:custGeom>
            <a:avLst/>
            <a:gdLst/>
            <a:ahLst/>
            <a:cxnLst/>
            <a:rect l="l" t="t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Freeform 174"/>
          <p:cNvSpPr/>
          <p:nvPr/>
        </p:nvSpPr>
        <p:spPr>
          <a:xfrm>
            <a:off x="10896480" y="-9720"/>
            <a:ext cx="1295280" cy="6867360"/>
          </a:xfrm>
          <a:custGeom>
            <a:avLst/>
            <a:gdLst/>
            <a:ahLst/>
            <a:cxnLst/>
            <a:rect l="l" t="t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Freeform 175"/>
          <p:cNvSpPr/>
          <p:nvPr/>
        </p:nvSpPr>
        <p:spPr>
          <a:xfrm>
            <a:off x="10934640" y="-9720"/>
            <a:ext cx="1257120" cy="6867360"/>
          </a:xfrm>
          <a:custGeom>
            <a:avLst/>
            <a:gdLst/>
            <a:ahLst/>
            <a:cxnLst/>
            <a:rect l="l" t="t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Freeform 176"/>
          <p:cNvSpPr/>
          <p:nvPr/>
        </p:nvSpPr>
        <p:spPr>
          <a:xfrm>
            <a:off x="10372680" y="3590640"/>
            <a:ext cx="1819080" cy="3267360"/>
          </a:xfrm>
          <a:custGeom>
            <a:avLst/>
            <a:gdLst/>
            <a:ahLst/>
            <a:cxnLst/>
            <a:rect l="l" t="t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Freeform 177"/>
          <p:cNvSpPr/>
          <p:nvPr/>
        </p:nvSpPr>
        <p:spPr>
          <a:xfrm>
            <a:off x="0" y="4009680"/>
            <a:ext cx="447480" cy="2848320"/>
          </a:xfrm>
          <a:custGeom>
            <a:avLst/>
            <a:gdLst/>
            <a:ahLst/>
            <a:cxnLst/>
            <a:rect l="l" t="t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TextBox 178"/>
          <p:cNvSpPr/>
          <p:nvPr/>
        </p:nvSpPr>
        <p:spPr>
          <a:xfrm>
            <a:off x="752400" y="6487560"/>
            <a:ext cx="73800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0" strike="noStrike" spc="-1">
                <a:solidFill>
                  <a:srgbClr val="2E83C3"/>
                </a:solidFill>
                <a:latin typeface="Trebuchet MS"/>
                <a:ea typeface="DejaVu Sans"/>
              </a:rPr>
              <a:t>3/21/2024</a:t>
            </a:r>
            <a:endParaRPr lang="en-IN" sz="1130" b="0" strike="noStrike" spc="-1">
              <a:latin typeface="Arial"/>
            </a:endParaRPr>
          </a:p>
        </p:txBody>
      </p:sp>
      <p:sp>
        <p:nvSpPr>
          <p:cNvPr id="224" name="TextBox 179"/>
          <p:cNvSpPr/>
          <p:nvPr/>
        </p:nvSpPr>
        <p:spPr>
          <a:xfrm>
            <a:off x="1538280" y="6487560"/>
            <a:ext cx="119196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1" strike="noStrike" spc="-1">
                <a:solidFill>
                  <a:srgbClr val="2E83C3"/>
                </a:solidFill>
                <a:latin typeface="Trebuchet MS"/>
                <a:ea typeface="DejaVu Sans"/>
              </a:rPr>
              <a:t>Annual Review</a:t>
            </a:r>
            <a:endParaRPr lang="en-IN" sz="1130" b="0" strike="noStrike" spc="-1">
              <a:latin typeface="Arial"/>
            </a:endParaRPr>
          </a:p>
        </p:txBody>
      </p:sp>
      <p:pic>
        <p:nvPicPr>
          <p:cNvPr id="225" name="Picture 180"/>
          <p:cNvPicPr/>
          <p:nvPr/>
        </p:nvPicPr>
        <p:blipFill>
          <a:blip r:embed="rId2"/>
          <a:stretch/>
        </p:blipFill>
        <p:spPr>
          <a:xfrm>
            <a:off x="9763560" y="4009680"/>
            <a:ext cx="1799640" cy="2494800"/>
          </a:xfrm>
          <a:prstGeom prst="rect">
            <a:avLst/>
          </a:prstGeom>
          <a:ln w="0">
            <a:noFill/>
          </a:ln>
        </p:spPr>
      </p:pic>
      <p:sp>
        <p:nvSpPr>
          <p:cNvPr id="226" name="TextBox 181"/>
          <p:cNvSpPr/>
          <p:nvPr/>
        </p:nvSpPr>
        <p:spPr>
          <a:xfrm>
            <a:off x="11391480" y="6487560"/>
            <a:ext cx="14220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0" strike="noStrike" spc="-1">
                <a:solidFill>
                  <a:srgbClr val="2E946B"/>
                </a:solidFill>
                <a:latin typeface="Trebuchet MS"/>
                <a:ea typeface="DejaVu Sans"/>
              </a:rPr>
              <a:t>8</a:t>
            </a:r>
            <a:endParaRPr lang="en-IN" sz="1130" b="0" strike="noStrike" spc="-1">
              <a:latin typeface="Arial"/>
            </a:endParaRPr>
          </a:p>
        </p:txBody>
      </p:sp>
      <p:sp>
        <p:nvSpPr>
          <p:cNvPr id="227" name="TextBox 182"/>
          <p:cNvSpPr/>
          <p:nvPr/>
        </p:nvSpPr>
        <p:spPr>
          <a:xfrm>
            <a:off x="582660" y="326520"/>
            <a:ext cx="9127440" cy="63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74930">
              <a:spcBef>
                <a:spcPts val="345"/>
              </a:spcBef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2800" b="1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SOLUTION:</a:t>
            </a:r>
          </a:p>
        </p:txBody>
      </p:sp>
      <p:sp>
        <p:nvSpPr>
          <p:cNvPr id="228" name="TextBox 183"/>
          <p:cNvSpPr/>
          <p:nvPr/>
        </p:nvSpPr>
        <p:spPr>
          <a:xfrm>
            <a:off x="842400" y="676108"/>
            <a:ext cx="8189640" cy="404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285750" marR="287655" lvl="0" indent="-285750" algn="just">
              <a:lnSpc>
                <a:spcPct val="150000"/>
              </a:lnSpc>
              <a:spcBef>
                <a:spcPts val="81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53276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correctly identifying and localizing number plates in vehicle. Higher accuracy indicates that the model is effectively learning the features associated with number plates and making correct predictions.</a:t>
            </a:r>
          </a:p>
          <a:p>
            <a:pPr marL="285750" marR="287655" lvl="0" indent="-285750" algn="just">
              <a:lnSpc>
                <a:spcPct val="150000"/>
              </a:lnSpc>
              <a:spcBef>
                <a:spcPts val="81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53276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important outcome is the speed of the recognition process. Faster processing times are desirable, especially for real-time applications like traffic monitoring or automatic toll collection systems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84"/>
          <p:cNvSpPr/>
          <p:nvPr/>
        </p:nvSpPr>
        <p:spPr>
          <a:xfrm>
            <a:off x="0" y="-360"/>
            <a:ext cx="12191760" cy="6858000"/>
          </a:xfrm>
          <a:custGeom>
            <a:avLst/>
            <a:gdLst/>
            <a:ahLst/>
            <a:cxnLst/>
            <a:rect l="l" t="t" r="r" b="b"/>
            <a:pathLst>
              <a:path w="33867" h="19051">
                <a:moveTo>
                  <a:pt x="0" y="19051"/>
                </a:moveTo>
                <a:lnTo>
                  <a:pt x="33867" y="19051"/>
                </a:lnTo>
                <a:lnTo>
                  <a:pt x="33867" y="0"/>
                </a:lnTo>
                <a:lnTo>
                  <a:pt x="0" y="0"/>
                </a:lnTo>
                <a:lnTo>
                  <a:pt x="0" y="1905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Straight Connector 185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Straight Connector 186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Freeform 187"/>
          <p:cNvSpPr/>
          <p:nvPr/>
        </p:nvSpPr>
        <p:spPr>
          <a:xfrm>
            <a:off x="9181800" y="-9720"/>
            <a:ext cx="3009960" cy="6867360"/>
          </a:xfrm>
          <a:custGeom>
            <a:avLst/>
            <a:gdLst/>
            <a:ahLst/>
            <a:cxnLst/>
            <a:rect l="l" t="t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Freeform 188"/>
          <p:cNvSpPr/>
          <p:nvPr/>
        </p:nvSpPr>
        <p:spPr>
          <a:xfrm>
            <a:off x="9601200" y="-9720"/>
            <a:ext cx="2590560" cy="6867360"/>
          </a:xfrm>
          <a:custGeom>
            <a:avLst/>
            <a:gdLst/>
            <a:ahLst/>
            <a:cxnLst/>
            <a:rect l="l" t="t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Freeform 189"/>
          <p:cNvSpPr/>
          <p:nvPr/>
        </p:nvSpPr>
        <p:spPr>
          <a:xfrm>
            <a:off x="8934120" y="3047760"/>
            <a:ext cx="3257640" cy="3810240"/>
          </a:xfrm>
          <a:custGeom>
            <a:avLst/>
            <a:gdLst/>
            <a:ahLst/>
            <a:cxnLst/>
            <a:rect l="l" t="t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Freeform 190"/>
          <p:cNvSpPr/>
          <p:nvPr/>
        </p:nvSpPr>
        <p:spPr>
          <a:xfrm>
            <a:off x="9334440" y="-9720"/>
            <a:ext cx="2857320" cy="6867360"/>
          </a:xfrm>
          <a:custGeom>
            <a:avLst/>
            <a:gdLst/>
            <a:ahLst/>
            <a:cxnLst/>
            <a:rect l="l" t="t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Freeform 191"/>
          <p:cNvSpPr/>
          <p:nvPr/>
        </p:nvSpPr>
        <p:spPr>
          <a:xfrm>
            <a:off x="10896480" y="-9720"/>
            <a:ext cx="1295280" cy="6867360"/>
          </a:xfrm>
          <a:custGeom>
            <a:avLst/>
            <a:gdLst/>
            <a:ahLst/>
            <a:cxnLst/>
            <a:rect l="l" t="t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Freeform 192"/>
          <p:cNvSpPr/>
          <p:nvPr/>
        </p:nvSpPr>
        <p:spPr>
          <a:xfrm>
            <a:off x="10934640" y="-9720"/>
            <a:ext cx="1257120" cy="6867360"/>
          </a:xfrm>
          <a:custGeom>
            <a:avLst/>
            <a:gdLst/>
            <a:ahLst/>
            <a:cxnLst/>
            <a:rect l="l" t="t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Freeform 193"/>
          <p:cNvSpPr/>
          <p:nvPr/>
        </p:nvSpPr>
        <p:spPr>
          <a:xfrm>
            <a:off x="10372680" y="3590640"/>
            <a:ext cx="1819080" cy="3267360"/>
          </a:xfrm>
          <a:custGeom>
            <a:avLst/>
            <a:gdLst/>
            <a:ahLst/>
            <a:cxnLst/>
            <a:rect l="l" t="t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Freeform 194"/>
          <p:cNvSpPr/>
          <p:nvPr/>
        </p:nvSpPr>
        <p:spPr>
          <a:xfrm>
            <a:off x="0" y="4009680"/>
            <a:ext cx="447480" cy="2848320"/>
          </a:xfrm>
          <a:custGeom>
            <a:avLst/>
            <a:gdLst/>
            <a:ahLst/>
            <a:cxnLst/>
            <a:rect l="l" t="t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TextBox 195"/>
          <p:cNvSpPr/>
          <p:nvPr/>
        </p:nvSpPr>
        <p:spPr>
          <a:xfrm>
            <a:off x="752400" y="6487560"/>
            <a:ext cx="73800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0" strike="noStrike" spc="-1">
                <a:solidFill>
                  <a:srgbClr val="2E83C3"/>
                </a:solidFill>
                <a:latin typeface="Trebuchet MS"/>
                <a:ea typeface="DejaVu Sans"/>
              </a:rPr>
              <a:t>3/21/2024</a:t>
            </a:r>
            <a:endParaRPr lang="en-IN" sz="1130" b="0" strike="noStrike" spc="-1">
              <a:latin typeface="Arial"/>
            </a:endParaRPr>
          </a:p>
        </p:txBody>
      </p:sp>
      <p:sp>
        <p:nvSpPr>
          <p:cNvPr id="241" name="TextBox 196"/>
          <p:cNvSpPr/>
          <p:nvPr/>
        </p:nvSpPr>
        <p:spPr>
          <a:xfrm>
            <a:off x="1538280" y="6487560"/>
            <a:ext cx="119196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1" strike="noStrike" spc="-1">
                <a:solidFill>
                  <a:srgbClr val="2E83C3"/>
                </a:solidFill>
                <a:latin typeface="Trebuchet MS"/>
                <a:ea typeface="DejaVu Sans"/>
              </a:rPr>
              <a:t>Annual Review</a:t>
            </a:r>
            <a:endParaRPr lang="en-IN" sz="1130" b="0" strike="noStrike" spc="-1">
              <a:latin typeface="Arial"/>
            </a:endParaRPr>
          </a:p>
        </p:txBody>
      </p:sp>
      <p:sp>
        <p:nvSpPr>
          <p:cNvPr id="242" name="Freeform 197"/>
          <p:cNvSpPr/>
          <p:nvPr/>
        </p:nvSpPr>
        <p:spPr>
          <a:xfrm>
            <a:off x="9353520" y="536256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71" h="1271">
                <a:moveTo>
                  <a:pt x="0" y="1271"/>
                </a:moveTo>
                <a:lnTo>
                  <a:pt x="1271" y="1271"/>
                </a:lnTo>
                <a:lnTo>
                  <a:pt x="1271" y="0"/>
                </a:lnTo>
                <a:lnTo>
                  <a:pt x="0" y="0"/>
                </a:lnTo>
                <a:lnTo>
                  <a:pt x="0" y="1271"/>
                </a:lnTo>
                <a:close/>
              </a:path>
            </a:pathLst>
          </a:custGeom>
          <a:solidFill>
            <a:srgbClr val="42B0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Freeform 198"/>
          <p:cNvSpPr/>
          <p:nvPr/>
        </p:nvSpPr>
        <p:spPr>
          <a:xfrm>
            <a:off x="9353520" y="5895720"/>
            <a:ext cx="180720" cy="181080"/>
          </a:xfrm>
          <a:custGeom>
            <a:avLst/>
            <a:gdLst/>
            <a:ahLst/>
            <a:cxnLst/>
            <a:rect l="l" t="t" r="r" b="b"/>
            <a:pathLst>
              <a:path w="503" h="504">
                <a:moveTo>
                  <a:pt x="0" y="504"/>
                </a:moveTo>
                <a:lnTo>
                  <a:pt x="503" y="504"/>
                </a:lnTo>
                <a:lnTo>
                  <a:pt x="503" y="0"/>
                </a:lnTo>
                <a:lnTo>
                  <a:pt x="0" y="0"/>
                </a:lnTo>
                <a:lnTo>
                  <a:pt x="0" y="504"/>
                </a:lnTo>
                <a:close/>
              </a:path>
            </a:pathLst>
          </a:custGeom>
          <a:solidFill>
            <a:srgbClr val="2E94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4" name="Picture 199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 w="0">
            <a:noFill/>
          </a:ln>
        </p:spPr>
      </p:pic>
      <p:sp>
        <p:nvSpPr>
          <p:cNvPr id="245" name="TextBox 200"/>
          <p:cNvSpPr/>
          <p:nvPr/>
        </p:nvSpPr>
        <p:spPr>
          <a:xfrm>
            <a:off x="11391480" y="6487560"/>
            <a:ext cx="142200" cy="1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30" b="0" strike="noStrike" spc="-1">
                <a:solidFill>
                  <a:srgbClr val="2E946B"/>
                </a:solidFill>
                <a:latin typeface="Trebuchet MS"/>
                <a:ea typeface="DejaVu Sans"/>
              </a:rPr>
              <a:t>9</a:t>
            </a:r>
            <a:endParaRPr lang="en-IN" sz="1130" b="0" strike="noStrike" spc="-1">
              <a:latin typeface="Arial"/>
            </a:endParaRPr>
          </a:p>
        </p:txBody>
      </p:sp>
      <p:sp>
        <p:nvSpPr>
          <p:cNvPr id="246" name="TextBox 201"/>
          <p:cNvSpPr/>
          <p:nvPr/>
        </p:nvSpPr>
        <p:spPr>
          <a:xfrm>
            <a:off x="540000" y="160200"/>
            <a:ext cx="4074120" cy="71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4810" b="1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MODELLING</a:t>
            </a:r>
            <a:endParaRPr lang="en-IN" sz="4810" b="0" strike="noStrike" spc="-1" dirty="0">
              <a:latin typeface="Arial"/>
            </a:endParaRPr>
          </a:p>
        </p:txBody>
      </p:sp>
      <p:sp>
        <p:nvSpPr>
          <p:cNvPr id="247" name="TextBox 202"/>
          <p:cNvSpPr/>
          <p:nvPr/>
        </p:nvSpPr>
        <p:spPr>
          <a:xfrm>
            <a:off x="540000" y="1289188"/>
            <a:ext cx="10079640" cy="50061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IN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6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1B077-E022-B647-B926-BFCEED4DF4EC}"/>
              </a:ext>
            </a:extLst>
          </p:cNvPr>
          <p:cNvSpPr txBox="1"/>
          <p:nvPr/>
        </p:nvSpPr>
        <p:spPr>
          <a:xfrm>
            <a:off x="533880" y="1612791"/>
            <a:ext cx="8112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Deployment</a:t>
            </a:r>
            <a:endParaRPr lang="ta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383</Words>
  <Application>Microsoft Office PowerPoint</Application>
  <PresentationFormat>Widescreen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Symbol</vt:lpstr>
      <vt:lpstr>Times New Roman</vt:lpstr>
      <vt:lpstr>Trebuchet MS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Vinaykrishna Babu</dc:creator>
  <dc:description/>
  <cp:lastModifiedBy>Dinesh Kumar</cp:lastModifiedBy>
  <cp:revision>10</cp:revision>
  <dcterms:modified xsi:type="dcterms:W3CDTF">2024-05-03T11:20:55Z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Custom</vt:lpwstr>
  </property>
  <property fmtid="{D5CDD505-2E9C-101B-9397-08002B2CF9AE}" pid="4" name="Slides">
    <vt:i4>10</vt:i4>
  </property>
</Properties>
</file>