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xml.rels" ContentType="application/vnd.openxmlformats-package.relationships+xml"/>
  <Override PartName="/ppt/notesSlides/notesSlide3.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jpeg" ContentType="image/jpeg"/>
  <Override PartName="/ppt/media/image11.jpeg" ContentType="image/jpeg"/>
  <Override PartName="/ppt/media/image8.png" ContentType="image/png"/>
  <Override PartName="/ppt/media/image12.jpeg" ContentType="image/jpeg"/>
  <Override PartName="/ppt/media/image7.jpeg" ContentType="image/jpeg"/>
  <Override PartName="/ppt/media/image18.png" ContentType="image/png"/>
  <Override PartName="/ppt/media/image19.png" ContentType="image/png"/>
  <Override PartName="/ppt/media/image17.png" ContentType="image/png"/>
  <Override PartName="/ppt/media/image16.png" ContentType="image/png"/>
  <Override PartName="/ppt/media/image15.png" ContentType="image/png"/>
  <Override PartName="/ppt/media/image5.jpeg" ContentType="image/jpeg"/>
  <Override PartName="/ppt/media/image14.png" ContentType="image/png"/>
  <Override PartName="/ppt/media/image1.jpeg" ContentType="image/jpeg"/>
  <Override PartName="/ppt/media/image10.png" ContentType="image/png"/>
  <Override PartName="/ppt/media/image2.jpeg" ContentType="image/jpeg"/>
  <Override PartName="/ppt/media/image3.png" ContentType="image/png"/>
  <Override PartName="/ppt/media/image4.png" ContentType="image/png"/>
  <Override PartName="/ppt/media/image13.jpeg" ContentType="image/jpeg"/>
  <Override PartName="/ppt/media/image6.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IN" sz="1400" spc="-1" strike="noStrike">
                <a:solidFill>
                  <a:srgbClr val="000000"/>
                </a:solidFill>
                <a:latin typeface="Arial"/>
              </a:rPr>
              <a:t>Click to move </a:t>
            </a:r>
            <a:r>
              <a:rPr b="0" lang="en-IN" sz="1400" spc="-1" strike="noStrike">
                <a:solidFill>
                  <a:srgbClr val="000000"/>
                </a:solidFill>
                <a:latin typeface="Arial"/>
              </a:rPr>
              <a:t>the slide</a:t>
            </a:r>
            <a:endParaRPr b="0" lang="en-IN" sz="1400" spc="-1" strike="noStrike">
              <a:solidFill>
                <a:srgbClr val="000000"/>
              </a:solidFill>
              <a:latin typeface="Arial"/>
            </a:endParaRPr>
          </a:p>
        </p:txBody>
      </p:sp>
      <p:sp>
        <p:nvSpPr>
          <p:cNvPr id="7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a:t>
            </a:r>
            <a:r>
              <a:rPr b="0" lang="en-IN" sz="2000" spc="-1" strike="noStrike">
                <a:latin typeface="Arial"/>
              </a:rPr>
              <a:t>to </a:t>
            </a:r>
            <a:r>
              <a:rPr b="0" lang="en-IN" sz="2000" spc="-1" strike="noStrike">
                <a:latin typeface="Arial"/>
              </a:rPr>
              <a:t>edit </a:t>
            </a:r>
            <a:r>
              <a:rPr b="0" lang="en-IN" sz="2000" spc="-1" strike="noStrike">
                <a:latin typeface="Arial"/>
              </a:rPr>
              <a:t>the </a:t>
            </a:r>
            <a:r>
              <a:rPr b="0" lang="en-IN" sz="2000" spc="-1" strike="noStrike">
                <a:latin typeface="Arial"/>
              </a:rPr>
              <a:t>note</a:t>
            </a:r>
            <a:r>
              <a:rPr b="0" lang="en-IN" sz="2000" spc="-1" strike="noStrike">
                <a:latin typeface="Arial"/>
              </a:rPr>
              <a:t>s </a:t>
            </a:r>
            <a:r>
              <a:rPr b="0" lang="en-IN" sz="2000" spc="-1" strike="noStrike">
                <a:latin typeface="Arial"/>
              </a:rPr>
              <a:t>form</a:t>
            </a:r>
            <a:r>
              <a:rPr b="0" lang="en-IN" sz="2000" spc="-1" strike="noStrike">
                <a:latin typeface="Arial"/>
              </a:rPr>
              <a:t>at</a:t>
            </a:r>
            <a:endParaRPr b="0" lang="en-IN" sz="2000" spc="-1" strike="noStrike">
              <a:latin typeface="Arial"/>
            </a:endParaRPr>
          </a:p>
        </p:txBody>
      </p:sp>
      <p:sp>
        <p:nvSpPr>
          <p:cNvPr id="7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79"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80"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81"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0B641928-1D1F-45FF-8527-770BBEDB80A7}"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573120" y="1336680"/>
            <a:ext cx="6413040" cy="3607920"/>
          </a:xfrm>
          <a:prstGeom prst="rect">
            <a:avLst/>
          </a:prstGeom>
          <a:ln w="0">
            <a:noFill/>
          </a:ln>
        </p:spPr>
      </p:sp>
      <p:sp>
        <p:nvSpPr>
          <p:cNvPr id="332" name="PlaceHolder 2"/>
          <p:cNvSpPr>
            <a:spLocks noGrp="1"/>
          </p:cNvSpPr>
          <p:nvPr>
            <p:ph type="body"/>
          </p:nvPr>
        </p:nvSpPr>
        <p:spPr>
          <a:xfrm>
            <a:off x="755640" y="5145120"/>
            <a:ext cx="6048000" cy="4209840"/>
          </a:xfrm>
          <a:prstGeom prst="rect">
            <a:avLst/>
          </a:prstGeom>
          <a:noFill/>
          <a:ln w="0">
            <a:noFill/>
          </a:ln>
        </p:spPr>
        <p:txBody>
          <a:bodyPr anchor="t">
            <a:noAutofit/>
          </a:bodyPr>
          <a:p>
            <a:endParaRPr b="0" lang="en-IN" sz="2000" spc="-1" strike="noStrike">
              <a:latin typeface="Arial"/>
            </a:endParaRPr>
          </a:p>
        </p:txBody>
      </p:sp>
      <p:sp>
        <p:nvSpPr>
          <p:cNvPr id="333" name="PlaceHolder 3"/>
          <p:cNvSpPr>
            <a:spLocks noGrp="1"/>
          </p:cNvSpPr>
          <p:nvPr>
            <p:ph type="sldNum" idx="4"/>
          </p:nvPr>
        </p:nvSpPr>
        <p:spPr>
          <a:xfrm>
            <a:off x="4281480" y="10155240"/>
            <a:ext cx="3276360" cy="536040"/>
          </a:xfrm>
          <a:prstGeom prst="rect">
            <a:avLst/>
          </a:prstGeom>
          <a:noFill/>
          <a:ln w="0">
            <a:noFill/>
          </a:ln>
        </p:spPr>
        <p:txBody>
          <a:bodyPr anchor="b">
            <a:noAutofit/>
          </a:bodyPr>
          <a:lstStyle>
            <a:lvl1pPr algn="r">
              <a:lnSpc>
                <a:spcPct val="100000"/>
              </a:lnSpc>
              <a:buNone/>
              <a:tabLst>
                <a:tab algn="l" pos="0"/>
              </a:tabLst>
              <a:defRPr b="0" lang="en-IN" sz="1400" spc="-1" strike="noStrike">
                <a:latin typeface="Times New Roman"/>
              </a:defRPr>
            </a:lvl1pPr>
          </a:lstStyle>
          <a:p>
            <a:pPr algn="r">
              <a:lnSpc>
                <a:spcPct val="100000"/>
              </a:lnSpc>
              <a:buNone/>
              <a:tabLst>
                <a:tab algn="l" pos="0"/>
              </a:tabLst>
            </a:pPr>
            <a:fld id="{C398D724-29C3-4105-B0F0-492B257D78AE}" type="slidenum">
              <a:rPr b="0" lang="en-IN" sz="1400" spc="-1" strike="noStrike">
                <a:latin typeface="Times New Roman"/>
              </a:rPr>
              <a:t>&lt;number&gt;</a:t>
            </a:fld>
            <a:endParaRPr b="0" lang="en-IN"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59200"/>
            <a:ext cx="10971720" cy="1084320"/>
          </a:xfrm>
          <a:prstGeom prst="rect">
            <a:avLst/>
          </a:prstGeom>
          <a:noFill/>
          <a:ln w="0">
            <a:noFill/>
          </a:ln>
        </p:spPr>
        <p:txBody>
          <a:bodyPr lIns="0" rIns="0" tIns="0" bIns="0" anchor="ctr">
            <a:noAutofit/>
          </a:bodyPr>
          <a:p>
            <a:r>
              <a:rPr b="0" lang="en-IN" sz="4400" spc="-1" strike="noStrike">
                <a:solidFill>
                  <a:srgbClr val="000000"/>
                </a:solidFill>
                <a:latin typeface="Arial"/>
              </a:rPr>
              <a:t>Click to edit the </a:t>
            </a:r>
            <a:r>
              <a:rPr b="0" lang="en-IN" sz="4400" spc="-1" strike="noStrike">
                <a:solidFill>
                  <a:srgbClr val="000000"/>
                </a:solidFill>
                <a:latin typeface="Arial"/>
              </a:rPr>
              <a:t>title text format</a:t>
            </a:r>
            <a:endParaRPr b="0" lang="en-IN" sz="44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IN" sz="1400" spc="-1" strike="noStrike">
                <a:solidFill>
                  <a:srgbClr val="000000"/>
                </a:solidFill>
                <a:latin typeface="Arial"/>
              </a:rPr>
              <a:t>C</a:t>
            </a:r>
            <a:r>
              <a:rPr b="0" lang="en-IN" sz="1400" spc="-1" strike="noStrike">
                <a:solidFill>
                  <a:srgbClr val="000000"/>
                </a:solidFill>
                <a:latin typeface="Arial"/>
              </a:rPr>
              <a:t>l</a:t>
            </a:r>
            <a:r>
              <a:rPr b="0" lang="en-IN" sz="1400" spc="-1" strike="noStrike">
                <a:solidFill>
                  <a:srgbClr val="000000"/>
                </a:solidFill>
                <a:latin typeface="Arial"/>
              </a:rPr>
              <a:t>i</a:t>
            </a:r>
            <a:r>
              <a:rPr b="0" lang="en-IN" sz="1400" spc="-1" strike="noStrike">
                <a:solidFill>
                  <a:srgbClr val="000000"/>
                </a:solidFill>
                <a:latin typeface="Arial"/>
              </a:rPr>
              <a:t>c</a:t>
            </a:r>
            <a:r>
              <a:rPr b="0" lang="en-IN" sz="1400" spc="-1" strike="noStrike">
                <a:solidFill>
                  <a:srgbClr val="000000"/>
                </a:solidFill>
                <a:latin typeface="Arial"/>
              </a:rPr>
              <a:t>k</a:t>
            </a:r>
            <a:r>
              <a:rPr b="0" lang="en-IN" sz="1400" spc="-1" strike="noStrike">
                <a:solidFill>
                  <a:srgbClr val="000000"/>
                </a:solidFill>
                <a:latin typeface="Arial"/>
              </a:rPr>
              <a:t> </a:t>
            </a:r>
            <a:r>
              <a:rPr b="0" lang="en-IN" sz="1400" spc="-1" strike="noStrike">
                <a:solidFill>
                  <a:srgbClr val="000000"/>
                </a:solidFill>
                <a:latin typeface="Arial"/>
              </a:rPr>
              <a:t>t</a:t>
            </a:r>
            <a:r>
              <a:rPr b="0" lang="en-IN" sz="1400" spc="-1" strike="noStrike">
                <a:solidFill>
                  <a:srgbClr val="000000"/>
                </a:solidFill>
                <a:latin typeface="Arial"/>
              </a:rPr>
              <a:t>o</a:t>
            </a:r>
            <a:r>
              <a:rPr b="0" lang="en-IN" sz="1400" spc="-1" strike="noStrike">
                <a:solidFill>
                  <a:srgbClr val="000000"/>
                </a:solidFill>
                <a:latin typeface="Arial"/>
              </a:rPr>
              <a:t> </a:t>
            </a:r>
            <a:r>
              <a:rPr b="0" lang="en-IN" sz="1400" spc="-1" strike="noStrike">
                <a:solidFill>
                  <a:srgbClr val="000000"/>
                </a:solidFill>
                <a:latin typeface="Arial"/>
              </a:rPr>
              <a:t>e</a:t>
            </a:r>
            <a:r>
              <a:rPr b="0" lang="en-IN" sz="1400" spc="-1" strike="noStrike">
                <a:solidFill>
                  <a:srgbClr val="000000"/>
                </a:solidFill>
                <a:latin typeface="Arial"/>
              </a:rPr>
              <a:t>d</a:t>
            </a:r>
            <a:r>
              <a:rPr b="0" lang="en-IN" sz="1400" spc="-1" strike="noStrike">
                <a:solidFill>
                  <a:srgbClr val="000000"/>
                </a:solidFill>
                <a:latin typeface="Arial"/>
              </a:rPr>
              <a:t>i</a:t>
            </a:r>
            <a:r>
              <a:rPr b="0" lang="en-IN" sz="1400" spc="-1" strike="noStrike">
                <a:solidFill>
                  <a:srgbClr val="000000"/>
                </a:solidFill>
                <a:latin typeface="Arial"/>
              </a:rPr>
              <a:t>t</a:t>
            </a:r>
            <a:r>
              <a:rPr b="0" lang="en-IN" sz="1400" spc="-1" strike="noStrike">
                <a:solidFill>
                  <a:srgbClr val="000000"/>
                </a:solidFill>
                <a:latin typeface="Arial"/>
              </a:rPr>
              <a:t> </a:t>
            </a:r>
            <a:r>
              <a:rPr b="0" lang="en-IN" sz="1400" spc="-1" strike="noStrike">
                <a:solidFill>
                  <a:srgbClr val="000000"/>
                </a:solidFill>
                <a:latin typeface="Arial"/>
              </a:rPr>
              <a:t>t</a:t>
            </a:r>
            <a:r>
              <a:rPr b="0" lang="en-IN" sz="1400" spc="-1" strike="noStrike">
                <a:solidFill>
                  <a:srgbClr val="000000"/>
                </a:solidFill>
                <a:latin typeface="Arial"/>
              </a:rPr>
              <a:t>h</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t</a:t>
            </a:r>
            <a:r>
              <a:rPr b="0" lang="en-IN" sz="1400" spc="-1" strike="noStrike">
                <a:solidFill>
                  <a:srgbClr val="000000"/>
                </a:solidFill>
                <a:latin typeface="Arial"/>
              </a:rPr>
              <a:t>i</a:t>
            </a:r>
            <a:r>
              <a:rPr b="0" lang="en-IN" sz="1400" spc="-1" strike="noStrike">
                <a:solidFill>
                  <a:srgbClr val="000000"/>
                </a:solidFill>
                <a:latin typeface="Arial"/>
              </a:rPr>
              <a:t>t</a:t>
            </a:r>
            <a:r>
              <a:rPr b="0" lang="en-IN" sz="1400" spc="-1" strike="noStrike">
                <a:solidFill>
                  <a:srgbClr val="000000"/>
                </a:solidFill>
                <a:latin typeface="Arial"/>
              </a:rPr>
              <a:t>l</a:t>
            </a:r>
            <a:r>
              <a:rPr b="0" lang="en-IN" sz="1400" spc="-1" strike="noStrike">
                <a:solidFill>
                  <a:srgbClr val="000000"/>
                </a:solidFill>
                <a:latin typeface="Arial"/>
              </a:rPr>
              <a:t>e</a:t>
            </a:r>
            <a:r>
              <a:rPr b="0" lang="en-IN" sz="1400" spc="-1" strike="noStrike">
                <a:solidFill>
                  <a:srgbClr val="000000"/>
                </a:solidFill>
                <a:latin typeface="Arial"/>
              </a:rPr>
              <a:t> </a:t>
            </a:r>
            <a:r>
              <a:rPr b="0" lang="en-IN" sz="1400" spc="-1" strike="noStrike">
                <a:solidFill>
                  <a:srgbClr val="000000"/>
                </a:solidFill>
                <a:latin typeface="Arial"/>
              </a:rPr>
              <a:t>t</a:t>
            </a:r>
            <a:r>
              <a:rPr b="0" lang="en-IN" sz="1400" spc="-1" strike="noStrike">
                <a:solidFill>
                  <a:srgbClr val="000000"/>
                </a:solidFill>
                <a:latin typeface="Arial"/>
              </a:rPr>
              <a:t>e</a:t>
            </a:r>
            <a:r>
              <a:rPr b="0" lang="en-IN" sz="1400" spc="-1" strike="noStrike">
                <a:solidFill>
                  <a:srgbClr val="000000"/>
                </a:solidFill>
                <a:latin typeface="Arial"/>
              </a:rPr>
              <a:t>x</a:t>
            </a:r>
            <a:r>
              <a:rPr b="0" lang="en-IN" sz="1400" spc="-1" strike="noStrike">
                <a:solidFill>
                  <a:srgbClr val="000000"/>
                </a:solidFill>
                <a:latin typeface="Arial"/>
              </a:rPr>
              <a:t>t</a:t>
            </a:r>
            <a:r>
              <a:rPr b="0" lang="en-IN" sz="1400" spc="-1" strike="noStrike">
                <a:solidFill>
                  <a:srgbClr val="000000"/>
                </a:solidFill>
                <a:latin typeface="Arial"/>
              </a:rPr>
              <a:t> </a:t>
            </a:r>
            <a:r>
              <a:rPr b="0" lang="en-IN" sz="1400" spc="-1" strike="noStrike">
                <a:solidFill>
                  <a:srgbClr val="000000"/>
                </a:solidFill>
                <a:latin typeface="Arial"/>
              </a:rPr>
              <a:t>f</a:t>
            </a:r>
            <a:r>
              <a:rPr b="0" lang="en-IN" sz="1400" spc="-1" strike="noStrike">
                <a:solidFill>
                  <a:srgbClr val="000000"/>
                </a:solidFill>
                <a:latin typeface="Arial"/>
              </a:rPr>
              <a:t>o</a:t>
            </a:r>
            <a:r>
              <a:rPr b="0" lang="en-IN" sz="1400" spc="-1" strike="noStrike">
                <a:solidFill>
                  <a:srgbClr val="000000"/>
                </a:solidFill>
                <a:latin typeface="Arial"/>
              </a:rPr>
              <a:t>r</a:t>
            </a:r>
            <a:r>
              <a:rPr b="0" lang="en-IN" sz="1400" spc="-1" strike="noStrike">
                <a:solidFill>
                  <a:srgbClr val="000000"/>
                </a:solidFill>
                <a:latin typeface="Arial"/>
              </a:rPr>
              <a:t>m</a:t>
            </a:r>
            <a:r>
              <a:rPr b="0" lang="en-IN" sz="1400" spc="-1" strike="noStrike">
                <a:solidFill>
                  <a:srgbClr val="000000"/>
                </a:solidFill>
                <a:latin typeface="Arial"/>
              </a:rPr>
              <a:t>a</a:t>
            </a:r>
            <a:r>
              <a:rPr b="0" lang="en-IN" sz="1400" spc="-1" strike="noStrike">
                <a:solidFill>
                  <a:srgbClr val="000000"/>
                </a:solidFill>
                <a:latin typeface="Arial"/>
              </a:rPr>
              <a:t>t</a:t>
            </a:r>
            <a:endParaRPr b="0" lang="en-IN" sz="1400" spc="-1" strike="noStrike">
              <a:solidFill>
                <a:srgbClr val="000000"/>
              </a:solidFill>
              <a:latin typeface="Arial"/>
            </a:endParaRP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colab.research.google.com/drive/1jzrh-ftlXzI-8ips_sNFHjwz-42C64XF#scrollTo=w66R4goW4Bl1&amp;line=346&amp;uniqifier=1" TargetMode="Externa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4.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13.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Google Shape;65;p 1"/>
          <p:cNvSpPr/>
          <p:nvPr/>
        </p:nvSpPr>
        <p:spPr>
          <a:xfrm>
            <a:off x="9377280" y="4680"/>
            <a:ext cx="1219320" cy="685800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83" name="Google Shape;66;p 1"/>
          <p:cNvSpPr/>
          <p:nvPr/>
        </p:nvSpPr>
        <p:spPr>
          <a:xfrm flipH="1">
            <a:off x="7434000" y="3690720"/>
            <a:ext cx="4763520" cy="3176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84" name="Google Shape;67;p 1"/>
          <p:cNvSpPr/>
          <p:nvPr/>
        </p:nvSpPr>
        <p:spPr>
          <a:xfrm>
            <a:off x="9181800" y="-9720"/>
            <a:ext cx="3009960" cy="686736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85" name="Google Shape;68;p 1"/>
          <p:cNvSpPr/>
          <p:nvPr/>
        </p:nvSpPr>
        <p:spPr>
          <a:xfrm>
            <a:off x="9601200" y="-9720"/>
            <a:ext cx="2590560" cy="686736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86" name="Google Shape;69;p 1"/>
          <p:cNvSpPr/>
          <p:nvPr/>
        </p:nvSpPr>
        <p:spPr>
          <a:xfrm>
            <a:off x="8934120" y="3047760"/>
            <a:ext cx="3257640" cy="381024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87" name="Google Shape;70;p 1"/>
          <p:cNvSpPr/>
          <p:nvPr/>
        </p:nvSpPr>
        <p:spPr>
          <a:xfrm>
            <a:off x="9334440" y="-9720"/>
            <a:ext cx="2857320" cy="686736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88" name="Google Shape;71;p 1"/>
          <p:cNvSpPr/>
          <p:nvPr/>
        </p:nvSpPr>
        <p:spPr>
          <a:xfrm>
            <a:off x="10896480" y="-9720"/>
            <a:ext cx="1295280" cy="686736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89" name="Google Shape;72;p 1"/>
          <p:cNvSpPr/>
          <p:nvPr/>
        </p:nvSpPr>
        <p:spPr>
          <a:xfrm>
            <a:off x="10934640" y="-9720"/>
            <a:ext cx="1257120" cy="686736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90" name="Google Shape;73;p 1"/>
          <p:cNvSpPr/>
          <p:nvPr/>
        </p:nvSpPr>
        <p:spPr>
          <a:xfrm>
            <a:off x="10372680" y="3590640"/>
            <a:ext cx="1819080" cy="326736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91" name="Google Shape;74;p 1"/>
          <p:cNvSpPr/>
          <p:nvPr/>
        </p:nvSpPr>
        <p:spPr>
          <a:xfrm>
            <a:off x="0" y="4009680"/>
            <a:ext cx="447480" cy="284832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92" name="Google Shape;75;p 1"/>
          <p:cNvSpPr/>
          <p:nvPr/>
        </p:nvSpPr>
        <p:spPr>
          <a:xfrm>
            <a:off x="752400" y="6487560"/>
            <a:ext cx="7380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93" name="Google Shape;76;p 1"/>
          <p:cNvSpPr/>
          <p:nvPr/>
        </p:nvSpPr>
        <p:spPr>
          <a:xfrm>
            <a:off x="1538280" y="6487560"/>
            <a:ext cx="119196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94" name="Google Shape;77;p 1"/>
          <p:cNvSpPr/>
          <p:nvPr/>
        </p:nvSpPr>
        <p:spPr>
          <a:xfrm>
            <a:off x="900000" y="450000"/>
            <a:ext cx="1228680" cy="1057320"/>
          </a:xfrm>
          <a:custGeom>
            <a:avLst/>
            <a:gdLst/>
            <a:ahLst/>
            <a:rect l="l" t="t" r="r" b="b"/>
            <a:pathLst>
              <a:path w="3414" h="2938">
                <a:moveTo>
                  <a:pt x="0" y="1470"/>
                </a:moveTo>
                <a:lnTo>
                  <a:pt x="734" y="0"/>
                </a:lnTo>
                <a:lnTo>
                  <a:pt x="2679" y="0"/>
                </a:lnTo>
                <a:lnTo>
                  <a:pt x="3414" y="1470"/>
                </a:lnTo>
                <a:lnTo>
                  <a:pt x="2679" y="2938"/>
                </a:lnTo>
                <a:lnTo>
                  <a:pt x="734" y="2938"/>
                </a:lnTo>
                <a:lnTo>
                  <a:pt x="0" y="1470"/>
                </a:lnTo>
                <a:close/>
              </a:path>
            </a:pathLst>
          </a:custGeom>
          <a:solidFill>
            <a:srgbClr val="5fcbef"/>
          </a:solidFill>
          <a:ln w="0">
            <a:noFill/>
          </a:ln>
        </p:spPr>
        <p:style>
          <a:lnRef idx="0"/>
          <a:fillRef idx="0"/>
          <a:effectRef idx="0"/>
          <a:fontRef idx="minor"/>
        </p:style>
      </p:sp>
      <p:sp>
        <p:nvSpPr>
          <p:cNvPr id="95" name="Google Shape;78;p 1"/>
          <p:cNvSpPr/>
          <p:nvPr/>
        </p:nvSpPr>
        <p:spPr>
          <a:xfrm>
            <a:off x="3822840" y="1440"/>
            <a:ext cx="1666800" cy="1438200"/>
          </a:xfrm>
          <a:custGeom>
            <a:avLst/>
            <a:gdLst/>
            <a:ahLst/>
            <a:rect l="l" t="t" r="r" b="b"/>
            <a:pathLst>
              <a:path w="4631" h="3996">
                <a:moveTo>
                  <a:pt x="0" y="1997"/>
                </a:moveTo>
                <a:lnTo>
                  <a:pt x="999" y="0"/>
                </a:lnTo>
                <a:lnTo>
                  <a:pt x="3633" y="0"/>
                </a:lnTo>
                <a:lnTo>
                  <a:pt x="4631" y="1997"/>
                </a:lnTo>
                <a:lnTo>
                  <a:pt x="3633" y="3996"/>
                </a:lnTo>
                <a:lnTo>
                  <a:pt x="999" y="3996"/>
                </a:lnTo>
                <a:lnTo>
                  <a:pt x="0" y="1997"/>
                </a:lnTo>
                <a:close/>
              </a:path>
            </a:pathLst>
          </a:custGeom>
          <a:solidFill>
            <a:srgbClr val="42d0a2"/>
          </a:solidFill>
          <a:ln w="0">
            <a:noFill/>
          </a:ln>
        </p:spPr>
        <p:style>
          <a:lnRef idx="0"/>
          <a:fillRef idx="0"/>
          <a:effectRef idx="0"/>
          <a:fontRef idx="minor"/>
        </p:style>
      </p:sp>
      <p:sp>
        <p:nvSpPr>
          <p:cNvPr id="96" name="Google Shape;79;p 1"/>
          <p:cNvSpPr/>
          <p:nvPr/>
        </p:nvSpPr>
        <p:spPr>
          <a:xfrm>
            <a:off x="3775680" y="5850000"/>
            <a:ext cx="723960" cy="619200"/>
          </a:xfrm>
          <a:custGeom>
            <a:avLst/>
            <a:gdLst/>
            <a:ahLst/>
            <a:rect l="l" t="t" r="r" b="b"/>
            <a:pathLst>
              <a:path w="2012" h="1721">
                <a:moveTo>
                  <a:pt x="0" y="861"/>
                </a:moveTo>
                <a:lnTo>
                  <a:pt x="430" y="0"/>
                </a:lnTo>
                <a:lnTo>
                  <a:pt x="1582" y="0"/>
                </a:lnTo>
                <a:lnTo>
                  <a:pt x="2012" y="861"/>
                </a:lnTo>
                <a:lnTo>
                  <a:pt x="1582" y="1721"/>
                </a:lnTo>
                <a:lnTo>
                  <a:pt x="430" y="1721"/>
                </a:lnTo>
                <a:lnTo>
                  <a:pt x="0" y="861"/>
                </a:lnTo>
                <a:close/>
              </a:path>
            </a:pathLst>
          </a:custGeom>
          <a:solidFill>
            <a:srgbClr val="42b051"/>
          </a:solidFill>
          <a:ln w="0">
            <a:noFill/>
          </a:ln>
        </p:spPr>
        <p:style>
          <a:lnRef idx="0"/>
          <a:fillRef idx="0"/>
          <a:effectRef idx="0"/>
          <a:fontRef idx="minor"/>
        </p:style>
      </p:sp>
      <p:sp>
        <p:nvSpPr>
          <p:cNvPr id="97" name="Google Shape;80;p 1"/>
          <p:cNvSpPr/>
          <p:nvPr/>
        </p:nvSpPr>
        <p:spPr>
          <a:xfrm>
            <a:off x="2070000" y="180000"/>
            <a:ext cx="647640" cy="561960"/>
          </a:xfrm>
          <a:custGeom>
            <a:avLst/>
            <a:gdLst/>
            <a:ahLst/>
            <a:rect l="l" t="t" r="r" b="b"/>
            <a:pathLst>
              <a:path w="1800" h="1562">
                <a:moveTo>
                  <a:pt x="0" y="780"/>
                </a:moveTo>
                <a:lnTo>
                  <a:pt x="390" y="0"/>
                </a:lnTo>
                <a:lnTo>
                  <a:pt x="1410" y="0"/>
                </a:lnTo>
                <a:lnTo>
                  <a:pt x="1800" y="780"/>
                </a:lnTo>
                <a:lnTo>
                  <a:pt x="1410" y="1562"/>
                </a:lnTo>
                <a:lnTo>
                  <a:pt x="390" y="1562"/>
                </a:lnTo>
                <a:lnTo>
                  <a:pt x="0" y="780"/>
                </a:lnTo>
                <a:close/>
              </a:path>
            </a:pathLst>
          </a:custGeom>
          <a:solidFill>
            <a:srgbClr val="2e946b"/>
          </a:solidFill>
          <a:ln w="0">
            <a:noFill/>
          </a:ln>
        </p:spPr>
        <p:style>
          <a:lnRef idx="0"/>
          <a:fillRef idx="0"/>
          <a:effectRef idx="0"/>
          <a:fontRef idx="minor"/>
        </p:style>
      </p:sp>
      <p:sp>
        <p:nvSpPr>
          <p:cNvPr id="98" name="Google Shape;81;p 1"/>
          <p:cNvSpPr/>
          <p:nvPr/>
        </p:nvSpPr>
        <p:spPr>
          <a:xfrm>
            <a:off x="11391480" y="6487560"/>
            <a:ext cx="1422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1</a:t>
            </a:r>
            <a:endParaRPr b="0" lang="en-IN" sz="1130" spc="-1" strike="noStrike">
              <a:latin typeface="Arial"/>
            </a:endParaRPr>
          </a:p>
        </p:txBody>
      </p:sp>
      <p:sp>
        <p:nvSpPr>
          <p:cNvPr id="99" name="Google Shape;82;p 1"/>
          <p:cNvSpPr/>
          <p:nvPr/>
        </p:nvSpPr>
        <p:spPr>
          <a:xfrm>
            <a:off x="0" y="1620000"/>
            <a:ext cx="11379960" cy="720000"/>
          </a:xfrm>
          <a:prstGeom prst="rect">
            <a:avLst/>
          </a:prstGeom>
          <a:noFill/>
          <a:ln w="0">
            <a:noFill/>
          </a:ln>
        </p:spPr>
        <p:style>
          <a:lnRef idx="0"/>
          <a:fillRef idx="0"/>
          <a:effectRef idx="0"/>
          <a:fontRef idx="minor"/>
        </p:style>
        <p:txBody>
          <a:bodyPr lIns="0" rIns="0" tIns="0" bIns="0" anchor="t">
            <a:noAutofit/>
          </a:bodyPr>
          <a:p>
            <a:pPr algn="ctr">
              <a:lnSpc>
                <a:spcPct val="100000"/>
              </a:lnSpc>
              <a:buNone/>
              <a:tabLst>
                <a:tab algn="l" pos="0"/>
              </a:tabLst>
            </a:pPr>
            <a:r>
              <a:rPr b="1" lang="en-IN" sz="4800" spc="-1" strike="noStrike">
                <a:solidFill>
                  <a:srgbClr val="197edb"/>
                </a:solidFill>
                <a:latin typeface="Times New Roman"/>
                <a:ea typeface="Times New Roman"/>
              </a:rPr>
              <a:t>Image Classification (Animal) </a:t>
            </a:r>
            <a:endParaRPr b="0" lang="en-IN" sz="4800" spc="-1" strike="noStrike">
              <a:latin typeface="Arial"/>
            </a:endParaRPr>
          </a:p>
          <a:p>
            <a:pPr algn="ctr">
              <a:lnSpc>
                <a:spcPct val="100000"/>
              </a:lnSpc>
              <a:buNone/>
              <a:tabLst>
                <a:tab algn="l" pos="0"/>
              </a:tabLst>
            </a:pPr>
            <a:r>
              <a:rPr b="1" lang="en-IN" sz="4800" spc="-1" strike="noStrike">
                <a:solidFill>
                  <a:srgbClr val="197edb"/>
                </a:solidFill>
                <a:latin typeface="Times New Roman"/>
                <a:ea typeface="Times New Roman"/>
              </a:rPr>
              <a:t>using CNN Deep Learning </a:t>
            </a:r>
            <a:r>
              <a:rPr b="1" lang="en-IN" sz="4800" spc="-1" strike="noStrike">
                <a:solidFill>
                  <a:srgbClr val="197edb"/>
                </a:solidFill>
                <a:latin typeface="Times New Roman"/>
                <a:ea typeface="Times New Roman"/>
              </a:rPr>
              <a:t>Technique</a:t>
            </a:r>
            <a:endParaRPr b="0" lang="en-IN" sz="4800" spc="-1" strike="noStrike">
              <a:latin typeface="Arial"/>
            </a:endParaRPr>
          </a:p>
        </p:txBody>
      </p:sp>
      <p:pic>
        <p:nvPicPr>
          <p:cNvPr id="100" name="Google Shape;83;p 1" descr=""/>
          <p:cNvPicPr/>
          <p:nvPr/>
        </p:nvPicPr>
        <p:blipFill>
          <a:blip r:embed="rId1"/>
          <a:stretch/>
        </p:blipFill>
        <p:spPr>
          <a:xfrm>
            <a:off x="676440" y="6467400"/>
            <a:ext cx="2142360" cy="199440"/>
          </a:xfrm>
          <a:prstGeom prst="rect">
            <a:avLst/>
          </a:prstGeom>
          <a:ln w="0">
            <a:noFill/>
          </a:ln>
        </p:spPr>
      </p:pic>
      <p:sp>
        <p:nvSpPr>
          <p:cNvPr id="101" name=""/>
          <p:cNvSpPr txBox="1"/>
          <p:nvPr/>
        </p:nvSpPr>
        <p:spPr>
          <a:xfrm>
            <a:off x="3985560" y="4465800"/>
            <a:ext cx="8434440" cy="1114200"/>
          </a:xfrm>
          <a:prstGeom prst="rect">
            <a:avLst/>
          </a:prstGeom>
          <a:noFill/>
          <a:ln w="0">
            <a:noFill/>
          </a:ln>
        </p:spPr>
        <p:txBody>
          <a:bodyPr lIns="90000" rIns="90000" tIns="45000" bIns="45000" anchor="t">
            <a:noAutofit/>
          </a:bodyPr>
          <a:p>
            <a:r>
              <a:rPr b="1" lang="en-IN" sz="1800" spc="-1" strike="noStrike">
                <a:latin typeface="Arial"/>
              </a:rPr>
              <a:t>Presented By:</a:t>
            </a:r>
            <a:endParaRPr b="0" lang="en-IN" sz="1800" spc="-1" strike="noStrike">
              <a:latin typeface="Arial"/>
            </a:endParaRPr>
          </a:p>
          <a:p>
            <a:r>
              <a:rPr b="1" lang="en-IN" sz="1800" spc="-1" strike="noStrike">
                <a:latin typeface="Arial"/>
              </a:rPr>
              <a:t>Name  </a:t>
            </a:r>
            <a:r>
              <a:rPr b="0" lang="en-IN" sz="1800" spc="-1" strike="noStrike">
                <a:latin typeface="Arial"/>
              </a:rPr>
              <a:t> : DhineshKumar S</a:t>
            </a:r>
            <a:endParaRPr b="0" lang="en-IN" sz="1800" spc="-1" strike="noStrike">
              <a:latin typeface="Arial"/>
            </a:endParaRPr>
          </a:p>
          <a:p>
            <a:r>
              <a:rPr b="1" lang="en-IN" sz="1800" spc="-1" strike="noStrike">
                <a:latin typeface="Arial"/>
              </a:rPr>
              <a:t>Reg No </a:t>
            </a:r>
            <a:r>
              <a:rPr b="0" lang="en-IN" sz="1800" spc="-1" strike="noStrike">
                <a:latin typeface="Arial"/>
              </a:rPr>
              <a:t>: 730321104010</a:t>
            </a:r>
            <a:endParaRPr b="0" lang="en-IN" sz="1800" spc="-1" strike="noStrike">
              <a:latin typeface="Arial"/>
            </a:endParaRPr>
          </a:p>
          <a:p>
            <a:r>
              <a:rPr b="1" lang="en-IN" sz="1800" spc="-1" strike="noStrike">
                <a:latin typeface="Arial"/>
              </a:rPr>
              <a:t>College Name </a:t>
            </a:r>
            <a:r>
              <a:rPr b="0" lang="en-IN" sz="1800" spc="-1" strike="noStrike">
                <a:latin typeface="Arial"/>
              </a:rPr>
              <a:t>: Builders Engineering College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Google Shape;267;p23"/>
          <p:cNvSpPr/>
          <p:nvPr/>
        </p:nvSpPr>
        <p:spPr>
          <a:xfrm>
            <a:off x="0" y="-360"/>
            <a:ext cx="12191760" cy="6858000"/>
          </a:xfrm>
          <a:custGeom>
            <a:avLst/>
            <a:gdLst/>
            <a:ahLst/>
            <a:rect l="l" t="t" r="r" b="b"/>
            <a:pathLst>
              <a:path w="33867" h="19051">
                <a:moveTo>
                  <a:pt x="0" y="19051"/>
                </a:moveTo>
                <a:lnTo>
                  <a:pt x="33867" y="19051"/>
                </a:lnTo>
                <a:lnTo>
                  <a:pt x="33867" y="0"/>
                </a:lnTo>
                <a:lnTo>
                  <a:pt x="0" y="0"/>
                </a:lnTo>
                <a:lnTo>
                  <a:pt x="0" y="19051"/>
                </a:lnTo>
                <a:close/>
              </a:path>
            </a:pathLst>
          </a:custGeom>
          <a:solidFill>
            <a:srgbClr val="ffffff"/>
          </a:solidFill>
          <a:ln w="0">
            <a:noFill/>
          </a:ln>
        </p:spPr>
        <p:style>
          <a:lnRef idx="0"/>
          <a:fillRef idx="0"/>
          <a:effectRef idx="0"/>
          <a:fontRef idx="minor"/>
        </p:style>
      </p:sp>
      <p:sp>
        <p:nvSpPr>
          <p:cNvPr id="247" name="Google Shape;268;p23"/>
          <p:cNvSpPr/>
          <p:nvPr/>
        </p:nvSpPr>
        <p:spPr>
          <a:xfrm>
            <a:off x="9377280" y="4680"/>
            <a:ext cx="1219320" cy="685800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48" name="Google Shape;269;p23"/>
          <p:cNvSpPr/>
          <p:nvPr/>
        </p:nvSpPr>
        <p:spPr>
          <a:xfrm flipH="1">
            <a:off x="7434000" y="3690720"/>
            <a:ext cx="4763520" cy="3176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49" name="Google Shape;270;p23"/>
          <p:cNvSpPr/>
          <p:nvPr/>
        </p:nvSpPr>
        <p:spPr>
          <a:xfrm>
            <a:off x="9181800" y="-9720"/>
            <a:ext cx="3009960" cy="686736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250" name="Google Shape;271;p23"/>
          <p:cNvSpPr/>
          <p:nvPr/>
        </p:nvSpPr>
        <p:spPr>
          <a:xfrm>
            <a:off x="9601200" y="-9720"/>
            <a:ext cx="2590560" cy="686736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251" name="Google Shape;272;p23"/>
          <p:cNvSpPr/>
          <p:nvPr/>
        </p:nvSpPr>
        <p:spPr>
          <a:xfrm>
            <a:off x="8934120" y="3047760"/>
            <a:ext cx="3257640" cy="381024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252" name="Google Shape;273;p23"/>
          <p:cNvSpPr/>
          <p:nvPr/>
        </p:nvSpPr>
        <p:spPr>
          <a:xfrm>
            <a:off x="9334440" y="-9720"/>
            <a:ext cx="2857320" cy="686736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253" name="Google Shape;274;p23"/>
          <p:cNvSpPr/>
          <p:nvPr/>
        </p:nvSpPr>
        <p:spPr>
          <a:xfrm>
            <a:off x="10896480" y="-9720"/>
            <a:ext cx="1295280" cy="686736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254" name="Google Shape;275;p23"/>
          <p:cNvSpPr/>
          <p:nvPr/>
        </p:nvSpPr>
        <p:spPr>
          <a:xfrm>
            <a:off x="10934640" y="-9720"/>
            <a:ext cx="1257120" cy="686736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255" name="Google Shape;276;p23"/>
          <p:cNvSpPr/>
          <p:nvPr/>
        </p:nvSpPr>
        <p:spPr>
          <a:xfrm>
            <a:off x="10372680" y="3590640"/>
            <a:ext cx="1819080" cy="326736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256" name="Google Shape;277;p23"/>
          <p:cNvSpPr/>
          <p:nvPr/>
        </p:nvSpPr>
        <p:spPr>
          <a:xfrm>
            <a:off x="0" y="4009680"/>
            <a:ext cx="447480" cy="284832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257" name="Google Shape;278;p23"/>
          <p:cNvSpPr/>
          <p:nvPr/>
        </p:nvSpPr>
        <p:spPr>
          <a:xfrm>
            <a:off x="767880" y="213480"/>
            <a:ext cx="3275280" cy="70884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4800" spc="-1" strike="noStrike">
                <a:solidFill>
                  <a:srgbClr val="000000"/>
                </a:solidFill>
                <a:latin typeface="Trebuchet MS"/>
                <a:ea typeface="Trebuchet MS"/>
              </a:rPr>
              <a:t>RESULTS </a:t>
            </a:r>
            <a:endParaRPr b="0" lang="en-IN" sz="4800" spc="-1" strike="noStrike">
              <a:latin typeface="Arial"/>
            </a:endParaRPr>
          </a:p>
        </p:txBody>
      </p:sp>
      <p:sp>
        <p:nvSpPr>
          <p:cNvPr id="258" name="Google Shape;283;p23"/>
          <p:cNvSpPr/>
          <p:nvPr/>
        </p:nvSpPr>
        <p:spPr>
          <a:xfrm>
            <a:off x="828720" y="6310800"/>
            <a:ext cx="1819080" cy="381240"/>
          </a:xfrm>
          <a:prstGeom prst="rect">
            <a:avLst/>
          </a:prstGeom>
          <a:noFill/>
          <a:ln w="0">
            <a:noFill/>
          </a:ln>
        </p:spPr>
        <p:style>
          <a:lnRef idx="0"/>
          <a:fillRef idx="0"/>
          <a:effectRef idx="0"/>
          <a:fontRef idx="minor"/>
        </p:style>
      </p:sp>
      <p:pic>
        <p:nvPicPr>
          <p:cNvPr id="259" name="" descr=""/>
          <p:cNvPicPr/>
          <p:nvPr/>
        </p:nvPicPr>
        <p:blipFill>
          <a:blip r:embed="rId1"/>
          <a:srcRect l="8649" t="0" r="0" b="0"/>
          <a:stretch/>
        </p:blipFill>
        <p:spPr>
          <a:xfrm>
            <a:off x="900000" y="960480"/>
            <a:ext cx="9996480" cy="1266480"/>
          </a:xfrm>
          <a:prstGeom prst="rect">
            <a:avLst/>
          </a:prstGeom>
          <a:ln w="0">
            <a:noFill/>
          </a:ln>
        </p:spPr>
      </p:pic>
      <p:pic>
        <p:nvPicPr>
          <p:cNvPr id="260" name="" descr=""/>
          <p:cNvPicPr/>
          <p:nvPr/>
        </p:nvPicPr>
        <p:blipFill>
          <a:blip r:embed="rId2"/>
          <a:stretch/>
        </p:blipFill>
        <p:spPr>
          <a:xfrm>
            <a:off x="1080000" y="2262960"/>
            <a:ext cx="9852840" cy="40478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Google Shape;268;p 1"/>
          <p:cNvSpPr/>
          <p:nvPr/>
        </p:nvSpPr>
        <p:spPr>
          <a:xfrm>
            <a:off x="9377280" y="4680"/>
            <a:ext cx="1219320" cy="685800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62" name="Google Shape;269;p 1"/>
          <p:cNvSpPr/>
          <p:nvPr/>
        </p:nvSpPr>
        <p:spPr>
          <a:xfrm flipH="1">
            <a:off x="7434000" y="3690720"/>
            <a:ext cx="4763520" cy="3176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63" name="Google Shape;270;p 1"/>
          <p:cNvSpPr/>
          <p:nvPr/>
        </p:nvSpPr>
        <p:spPr>
          <a:xfrm>
            <a:off x="9181800" y="-9720"/>
            <a:ext cx="3009960" cy="686736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264" name="Google Shape;271;p 1"/>
          <p:cNvSpPr/>
          <p:nvPr/>
        </p:nvSpPr>
        <p:spPr>
          <a:xfrm>
            <a:off x="9601200" y="-9720"/>
            <a:ext cx="2590560" cy="686736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265" name="Google Shape;272;p 1"/>
          <p:cNvSpPr/>
          <p:nvPr/>
        </p:nvSpPr>
        <p:spPr>
          <a:xfrm>
            <a:off x="8934120" y="3047760"/>
            <a:ext cx="3257640" cy="381024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266" name="Google Shape;273;p 1"/>
          <p:cNvSpPr/>
          <p:nvPr/>
        </p:nvSpPr>
        <p:spPr>
          <a:xfrm>
            <a:off x="9334440" y="-9720"/>
            <a:ext cx="2857320" cy="686736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267" name="Google Shape;274;p 1"/>
          <p:cNvSpPr/>
          <p:nvPr/>
        </p:nvSpPr>
        <p:spPr>
          <a:xfrm>
            <a:off x="10896480" y="-9720"/>
            <a:ext cx="1295280" cy="686736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268" name="Google Shape;275;p 1"/>
          <p:cNvSpPr/>
          <p:nvPr/>
        </p:nvSpPr>
        <p:spPr>
          <a:xfrm>
            <a:off x="10934640" y="-9720"/>
            <a:ext cx="1257120" cy="686736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269" name="Google Shape;276;p 1"/>
          <p:cNvSpPr/>
          <p:nvPr/>
        </p:nvSpPr>
        <p:spPr>
          <a:xfrm>
            <a:off x="10372680" y="3590640"/>
            <a:ext cx="1819080" cy="326736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270" name="Google Shape;277;p 1"/>
          <p:cNvSpPr/>
          <p:nvPr/>
        </p:nvSpPr>
        <p:spPr>
          <a:xfrm>
            <a:off x="0" y="4009680"/>
            <a:ext cx="447480" cy="284832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271" name="Google Shape;278;p 1"/>
          <p:cNvSpPr/>
          <p:nvPr/>
        </p:nvSpPr>
        <p:spPr>
          <a:xfrm>
            <a:off x="767880" y="213480"/>
            <a:ext cx="3275280" cy="708840"/>
          </a:xfrm>
          <a:prstGeom prst="rect">
            <a:avLst/>
          </a:prstGeom>
          <a:noFill/>
          <a:ln w="0">
            <a:noFill/>
          </a:ln>
        </p:spPr>
        <p:style>
          <a:lnRef idx="0"/>
          <a:fillRef idx="0"/>
          <a:effectRef idx="0"/>
          <a:fontRef idx="minor"/>
        </p:style>
      </p:sp>
      <p:sp>
        <p:nvSpPr>
          <p:cNvPr id="272" name=""/>
          <p:cNvSpPr txBox="1"/>
          <p:nvPr/>
        </p:nvSpPr>
        <p:spPr>
          <a:xfrm>
            <a:off x="546480" y="6480000"/>
            <a:ext cx="1253520" cy="316440"/>
          </a:xfrm>
          <a:prstGeom prst="rect">
            <a:avLst/>
          </a:prstGeom>
          <a:noFill/>
          <a:ln w="0">
            <a:noFill/>
          </a:ln>
        </p:spPr>
        <p:txBody>
          <a:bodyPr lIns="90000" rIns="90000" tIns="45000" bIns="45000" anchor="t">
            <a:noAutofit/>
          </a:bodyPr>
          <a:p>
            <a:r>
              <a:rPr b="0" lang="en-IN" sz="1600" spc="-1" strike="noStrike" u="sng">
                <a:solidFill>
                  <a:srgbClr val="0000ff"/>
                </a:solidFill>
                <a:uFillTx/>
                <a:latin typeface="Arial"/>
                <a:ea typeface="Arial"/>
                <a:hlinkClick r:id="rId1"/>
              </a:rPr>
              <a:t>Demo link </a:t>
            </a:r>
            <a:r>
              <a:rPr b="0" lang="en-IN" sz="1600" spc="-1" strike="noStrike">
                <a:solidFill>
                  <a:srgbClr val="000000"/>
                </a:solidFill>
                <a:latin typeface="Arial"/>
                <a:ea typeface="Arial"/>
              </a:rPr>
              <a:t>: </a:t>
            </a:r>
            <a:endParaRPr b="0" lang="en-IN" sz="1600" spc="-1" strike="noStrike">
              <a:latin typeface="Arial"/>
            </a:endParaRPr>
          </a:p>
        </p:txBody>
      </p:sp>
      <p:pic>
        <p:nvPicPr>
          <p:cNvPr id="273" name="" descr=""/>
          <p:cNvPicPr/>
          <p:nvPr/>
        </p:nvPicPr>
        <p:blipFill>
          <a:blip r:embed="rId2"/>
          <a:srcRect l="0" t="0" r="13644" b="0"/>
          <a:stretch/>
        </p:blipFill>
        <p:spPr>
          <a:xfrm>
            <a:off x="303480" y="360000"/>
            <a:ext cx="4556160" cy="5940000"/>
          </a:xfrm>
          <a:prstGeom prst="rect">
            <a:avLst/>
          </a:prstGeom>
          <a:ln w="0">
            <a:noFill/>
          </a:ln>
        </p:spPr>
      </p:pic>
      <p:pic>
        <p:nvPicPr>
          <p:cNvPr id="274" name="" descr=""/>
          <p:cNvPicPr/>
          <p:nvPr/>
        </p:nvPicPr>
        <p:blipFill>
          <a:blip r:embed="rId3"/>
          <a:srcRect l="0" t="0" r="37097" b="0"/>
          <a:stretch/>
        </p:blipFill>
        <p:spPr>
          <a:xfrm>
            <a:off x="5708520" y="248040"/>
            <a:ext cx="5187960" cy="6159960"/>
          </a:xfrm>
          <a:prstGeom prst="rect">
            <a:avLst/>
          </a:prstGeom>
          <a:ln w="0">
            <a:noFill/>
          </a:ln>
        </p:spPr>
      </p:pic>
      <p:sp>
        <p:nvSpPr>
          <p:cNvPr id="275" name=""/>
          <p:cNvSpPr/>
          <p:nvPr/>
        </p:nvSpPr>
        <p:spPr>
          <a:xfrm>
            <a:off x="5400000" y="3240000"/>
            <a:ext cx="4016520" cy="3240000"/>
          </a:xfrm>
          <a:prstGeom prst="ellipse">
            <a:avLst/>
          </a:prstGeom>
          <a:noFill/>
          <a:ln w="0">
            <a:solidFill>
              <a:srgbClr val="472702"/>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Google Shape;224;p 1"/>
          <p:cNvSpPr/>
          <p:nvPr/>
        </p:nvSpPr>
        <p:spPr>
          <a:xfrm>
            <a:off x="9379440" y="7560"/>
            <a:ext cx="1219320" cy="685800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77" name="Google Shape;225;p 1"/>
          <p:cNvSpPr/>
          <p:nvPr/>
        </p:nvSpPr>
        <p:spPr>
          <a:xfrm flipH="1">
            <a:off x="7436160" y="3693600"/>
            <a:ext cx="4763520" cy="3176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78" name="Google Shape;226;p 1"/>
          <p:cNvSpPr/>
          <p:nvPr/>
        </p:nvSpPr>
        <p:spPr>
          <a:xfrm>
            <a:off x="9183960" y="-6840"/>
            <a:ext cx="3009960" cy="686736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279" name="Google Shape;227;p 1"/>
          <p:cNvSpPr/>
          <p:nvPr/>
        </p:nvSpPr>
        <p:spPr>
          <a:xfrm>
            <a:off x="9603360" y="-6840"/>
            <a:ext cx="2590560" cy="686736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280" name="Google Shape;228;p 1"/>
          <p:cNvSpPr/>
          <p:nvPr/>
        </p:nvSpPr>
        <p:spPr>
          <a:xfrm>
            <a:off x="8936280" y="3050640"/>
            <a:ext cx="3257640" cy="381024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281" name="Google Shape;230;p 1"/>
          <p:cNvSpPr/>
          <p:nvPr/>
        </p:nvSpPr>
        <p:spPr>
          <a:xfrm>
            <a:off x="10898640" y="-6840"/>
            <a:ext cx="1295280" cy="686736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282" name="Google Shape;231;p 1"/>
          <p:cNvSpPr/>
          <p:nvPr/>
        </p:nvSpPr>
        <p:spPr>
          <a:xfrm>
            <a:off x="10936800" y="-6840"/>
            <a:ext cx="1257120" cy="686736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283" name="Google Shape;232;p 1"/>
          <p:cNvSpPr/>
          <p:nvPr/>
        </p:nvSpPr>
        <p:spPr>
          <a:xfrm>
            <a:off x="10374840" y="3593520"/>
            <a:ext cx="1819080" cy="326736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284" name="Google Shape;233;p 1"/>
          <p:cNvSpPr/>
          <p:nvPr/>
        </p:nvSpPr>
        <p:spPr>
          <a:xfrm>
            <a:off x="2160" y="4012560"/>
            <a:ext cx="447480" cy="284832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285" name="Google Shape;234;p 1"/>
          <p:cNvSpPr/>
          <p:nvPr/>
        </p:nvSpPr>
        <p:spPr>
          <a:xfrm>
            <a:off x="754560" y="6490440"/>
            <a:ext cx="7380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286" name="Google Shape;235;p 1"/>
          <p:cNvSpPr/>
          <p:nvPr/>
        </p:nvSpPr>
        <p:spPr>
          <a:xfrm>
            <a:off x="1540440" y="6490440"/>
            <a:ext cx="119196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287" name="Google Shape;237;p 1"/>
          <p:cNvSpPr/>
          <p:nvPr/>
        </p:nvSpPr>
        <p:spPr>
          <a:xfrm>
            <a:off x="11393640" y="6490440"/>
            <a:ext cx="1422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8</a:t>
            </a:r>
            <a:endParaRPr b="0" lang="en-IN" sz="1130" spc="-1" strike="noStrike">
              <a:latin typeface="Arial"/>
            </a:endParaRPr>
          </a:p>
        </p:txBody>
      </p:sp>
      <p:sp>
        <p:nvSpPr>
          <p:cNvPr id="288" name="Google Shape;238;p 1"/>
          <p:cNvSpPr/>
          <p:nvPr/>
        </p:nvSpPr>
        <p:spPr>
          <a:xfrm>
            <a:off x="754560" y="480960"/>
            <a:ext cx="9327600" cy="63252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4280" spc="-1" strike="noStrike">
                <a:solidFill>
                  <a:srgbClr val="000000"/>
                </a:solidFill>
                <a:latin typeface="Trebuchet MS"/>
                <a:ea typeface="Trebuchet MS"/>
              </a:rPr>
              <a:t>Conclusion</a:t>
            </a:r>
            <a:endParaRPr b="0" lang="en-IN" sz="4280" spc="-1" strike="noStrike">
              <a:latin typeface="Arial"/>
            </a:endParaRPr>
          </a:p>
        </p:txBody>
      </p:sp>
      <p:sp>
        <p:nvSpPr>
          <p:cNvPr id="289" name="Google Shape;182;p 1"/>
          <p:cNvSpPr/>
          <p:nvPr/>
        </p:nvSpPr>
        <p:spPr>
          <a:xfrm>
            <a:off x="9379440" y="7560"/>
            <a:ext cx="1219320" cy="685800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90" name="Google Shape;183;p 1"/>
          <p:cNvSpPr/>
          <p:nvPr/>
        </p:nvSpPr>
        <p:spPr>
          <a:xfrm flipH="1">
            <a:off x="7436160" y="3693600"/>
            <a:ext cx="4763520" cy="3176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91" name="Google Shape;184;p 1"/>
          <p:cNvSpPr/>
          <p:nvPr/>
        </p:nvSpPr>
        <p:spPr>
          <a:xfrm>
            <a:off x="9183960" y="-6840"/>
            <a:ext cx="3009960" cy="686736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292" name="Google Shape;185;p 1"/>
          <p:cNvSpPr/>
          <p:nvPr/>
        </p:nvSpPr>
        <p:spPr>
          <a:xfrm>
            <a:off x="9603360" y="-6840"/>
            <a:ext cx="2590560" cy="686736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293" name="Google Shape;186;p 1"/>
          <p:cNvSpPr/>
          <p:nvPr/>
        </p:nvSpPr>
        <p:spPr>
          <a:xfrm>
            <a:off x="8936280" y="3050640"/>
            <a:ext cx="3257640" cy="381024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294" name="Google Shape;187;p 1"/>
          <p:cNvSpPr/>
          <p:nvPr/>
        </p:nvSpPr>
        <p:spPr>
          <a:xfrm>
            <a:off x="9336600" y="-6840"/>
            <a:ext cx="2857320" cy="686736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295" name="Google Shape;188;p 1"/>
          <p:cNvSpPr/>
          <p:nvPr/>
        </p:nvSpPr>
        <p:spPr>
          <a:xfrm>
            <a:off x="10898640" y="-6840"/>
            <a:ext cx="1295280" cy="686736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296" name="Google Shape;189;p 1"/>
          <p:cNvSpPr/>
          <p:nvPr/>
        </p:nvSpPr>
        <p:spPr>
          <a:xfrm>
            <a:off x="10936800" y="-6840"/>
            <a:ext cx="1257120" cy="686736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297" name="Google Shape;190;p 1"/>
          <p:cNvSpPr/>
          <p:nvPr/>
        </p:nvSpPr>
        <p:spPr>
          <a:xfrm>
            <a:off x="10374840" y="3593520"/>
            <a:ext cx="1819080" cy="326736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298" name="Google Shape;191;p 1"/>
          <p:cNvSpPr/>
          <p:nvPr/>
        </p:nvSpPr>
        <p:spPr>
          <a:xfrm>
            <a:off x="2160" y="4012560"/>
            <a:ext cx="447480" cy="284832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299" name="Google Shape;192;p 1"/>
          <p:cNvSpPr/>
          <p:nvPr/>
        </p:nvSpPr>
        <p:spPr>
          <a:xfrm>
            <a:off x="754560" y="6490440"/>
            <a:ext cx="7380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300" name="Google Shape;193;p 1"/>
          <p:cNvSpPr/>
          <p:nvPr/>
        </p:nvSpPr>
        <p:spPr>
          <a:xfrm>
            <a:off x="1540440" y="6490440"/>
            <a:ext cx="119196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301" name="Google Shape;194;p 1"/>
          <p:cNvSpPr/>
          <p:nvPr/>
        </p:nvSpPr>
        <p:spPr>
          <a:xfrm>
            <a:off x="11393640" y="6490440"/>
            <a:ext cx="1422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6</a:t>
            </a:r>
            <a:endParaRPr b="0" lang="en-IN" sz="1130" spc="-1" strike="noStrike">
              <a:latin typeface="Arial"/>
            </a:endParaRPr>
          </a:p>
        </p:txBody>
      </p:sp>
      <p:pic>
        <p:nvPicPr>
          <p:cNvPr id="302" name="Google Shape;195;p 1" descr=""/>
          <p:cNvPicPr/>
          <p:nvPr/>
        </p:nvPicPr>
        <p:blipFill>
          <a:blip r:embed="rId1"/>
          <a:stretch/>
        </p:blipFill>
        <p:spPr>
          <a:xfrm>
            <a:off x="726120" y="6175080"/>
            <a:ext cx="2180520" cy="484920"/>
          </a:xfrm>
          <a:prstGeom prst="rect">
            <a:avLst/>
          </a:prstGeom>
          <a:ln w="0">
            <a:noFill/>
          </a:ln>
        </p:spPr>
      </p:pic>
      <p:sp>
        <p:nvSpPr>
          <p:cNvPr id="303" name="Google Shape;262;p 1"/>
          <p:cNvSpPr/>
          <p:nvPr/>
        </p:nvSpPr>
        <p:spPr>
          <a:xfrm>
            <a:off x="819000" y="785520"/>
            <a:ext cx="10079640" cy="551448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2600" spc="-1" strike="noStrike">
                <a:solidFill>
                  <a:srgbClr val="000000"/>
                </a:solidFill>
                <a:latin typeface="Arial"/>
                <a:ea typeface="Times New Roman"/>
              </a:rPr>
              <a:t> </a:t>
            </a:r>
            <a:endParaRPr b="0" lang="en-IN" sz="2600" spc="-1" strike="noStrike">
              <a:latin typeface="Arial"/>
            </a:endParaRPr>
          </a:p>
          <a:p>
            <a:pPr>
              <a:lnSpc>
                <a:spcPct val="100000"/>
              </a:lnSpc>
              <a:buNone/>
              <a:tabLst>
                <a:tab algn="l" pos="0"/>
              </a:tabLst>
            </a:pPr>
            <a:endParaRPr b="0" lang="en-IN" sz="2600" spc="-1" strike="noStrike">
              <a:latin typeface="Arial"/>
            </a:endParaRPr>
          </a:p>
          <a:p>
            <a:pPr algn="just">
              <a:lnSpc>
                <a:spcPct val="150000"/>
              </a:lnSpc>
              <a:buNone/>
              <a:tabLst>
                <a:tab algn="l" pos="0"/>
              </a:tabLst>
            </a:pPr>
            <a:r>
              <a:rPr b="0" lang="en-IN" sz="2600" spc="-1" strike="noStrike">
                <a:solidFill>
                  <a:srgbClr val="000000"/>
                </a:solidFill>
                <a:latin typeface="Arial"/>
                <a:ea typeface="Times New Roman"/>
              </a:rPr>
              <a:t>In conclusion, our image classification project has </a:t>
            </a:r>
            <a:r>
              <a:rPr b="0" lang="en-IN" sz="2600" spc="-1" strike="noStrike">
                <a:solidFill>
                  <a:srgbClr val="000000"/>
                </a:solidFill>
                <a:latin typeface="Arial"/>
                <a:ea typeface="Times New Roman"/>
              </a:rPr>
              <a:t>successfully achieved its objectives of accurately </a:t>
            </a:r>
            <a:r>
              <a:rPr b="0" lang="en-IN" sz="2600" spc="-1" strike="noStrike">
                <a:solidFill>
                  <a:srgbClr val="000000"/>
                </a:solidFill>
                <a:latin typeface="Arial"/>
                <a:ea typeface="Times New Roman"/>
              </a:rPr>
              <a:t>categorizing images into predefined classes using </a:t>
            </a:r>
            <a:r>
              <a:rPr b="0" lang="en-IN" sz="2600" spc="-1" strike="noStrike">
                <a:solidFill>
                  <a:srgbClr val="000000"/>
                </a:solidFill>
                <a:latin typeface="Arial"/>
                <a:ea typeface="Times New Roman"/>
              </a:rPr>
              <a:t>Deeplearning techniques. Through the utilization of state-</a:t>
            </a:r>
            <a:r>
              <a:rPr b="0" lang="en-IN" sz="2600" spc="-1" strike="noStrike">
                <a:solidFill>
                  <a:srgbClr val="000000"/>
                </a:solidFill>
                <a:latin typeface="Arial"/>
                <a:ea typeface="Times New Roman"/>
              </a:rPr>
              <a:t>of-the-art convolutional neural networks (CNNs) such as </a:t>
            </a:r>
            <a:r>
              <a:rPr b="0" lang="en-IN" sz="2600" spc="-1" strike="noStrike">
                <a:solidFill>
                  <a:srgbClr val="000000"/>
                </a:solidFill>
                <a:latin typeface="Arial"/>
                <a:ea typeface="Times New Roman"/>
              </a:rPr>
              <a:t>ResNet, Inception, or VGG, we have demonstrated the </a:t>
            </a:r>
            <a:r>
              <a:rPr b="0" lang="en-IN" sz="2600" spc="-1" strike="noStrike">
                <a:solidFill>
                  <a:srgbClr val="000000"/>
                </a:solidFill>
                <a:latin typeface="Arial"/>
                <a:ea typeface="Times New Roman"/>
              </a:rPr>
              <a:t>capability to classify diverse images with high accuracy.</a:t>
            </a:r>
            <a:endParaRPr b="0" lang="en-IN" sz="2600" spc="-1" strike="noStrike">
              <a:latin typeface="Arial"/>
            </a:endParaRPr>
          </a:p>
          <a:p>
            <a:pPr>
              <a:lnSpc>
                <a:spcPct val="100000"/>
              </a:lnSpc>
              <a:buNone/>
              <a:tabLst>
                <a:tab algn="l" pos="0"/>
              </a:tabLst>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Google Shape;224;p 2"/>
          <p:cNvSpPr/>
          <p:nvPr/>
        </p:nvSpPr>
        <p:spPr>
          <a:xfrm>
            <a:off x="9379440" y="7560"/>
            <a:ext cx="1219320" cy="685800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305" name="Google Shape;225;p 2"/>
          <p:cNvSpPr/>
          <p:nvPr/>
        </p:nvSpPr>
        <p:spPr>
          <a:xfrm flipH="1">
            <a:off x="7436160" y="3693600"/>
            <a:ext cx="4763520" cy="3176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306" name="Google Shape;226;p 2"/>
          <p:cNvSpPr/>
          <p:nvPr/>
        </p:nvSpPr>
        <p:spPr>
          <a:xfrm>
            <a:off x="9183960" y="-6840"/>
            <a:ext cx="3009960" cy="686736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307" name="Google Shape;227;p 2"/>
          <p:cNvSpPr/>
          <p:nvPr/>
        </p:nvSpPr>
        <p:spPr>
          <a:xfrm>
            <a:off x="9603360" y="-6840"/>
            <a:ext cx="2590560" cy="686736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308" name="Google Shape;228;p 2"/>
          <p:cNvSpPr/>
          <p:nvPr/>
        </p:nvSpPr>
        <p:spPr>
          <a:xfrm>
            <a:off x="8936280" y="3050640"/>
            <a:ext cx="3257640" cy="381024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309" name="Google Shape;230;p 2"/>
          <p:cNvSpPr/>
          <p:nvPr/>
        </p:nvSpPr>
        <p:spPr>
          <a:xfrm>
            <a:off x="10898640" y="-6840"/>
            <a:ext cx="1295280" cy="686736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310" name="Google Shape;231;p 2"/>
          <p:cNvSpPr/>
          <p:nvPr/>
        </p:nvSpPr>
        <p:spPr>
          <a:xfrm>
            <a:off x="10936800" y="-6840"/>
            <a:ext cx="1257120" cy="686736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311" name="Google Shape;232;p 2"/>
          <p:cNvSpPr/>
          <p:nvPr/>
        </p:nvSpPr>
        <p:spPr>
          <a:xfrm>
            <a:off x="10374840" y="3593520"/>
            <a:ext cx="1819080" cy="326736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312" name="Google Shape;233;p 2"/>
          <p:cNvSpPr/>
          <p:nvPr/>
        </p:nvSpPr>
        <p:spPr>
          <a:xfrm>
            <a:off x="2160" y="4012560"/>
            <a:ext cx="447480" cy="284832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313" name="Google Shape;234;p 2"/>
          <p:cNvSpPr/>
          <p:nvPr/>
        </p:nvSpPr>
        <p:spPr>
          <a:xfrm>
            <a:off x="754560" y="6490440"/>
            <a:ext cx="7380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314" name="Google Shape;235;p 2"/>
          <p:cNvSpPr/>
          <p:nvPr/>
        </p:nvSpPr>
        <p:spPr>
          <a:xfrm>
            <a:off x="1540440" y="6490440"/>
            <a:ext cx="119196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315" name="Google Shape;237;p 2"/>
          <p:cNvSpPr/>
          <p:nvPr/>
        </p:nvSpPr>
        <p:spPr>
          <a:xfrm>
            <a:off x="11393640" y="6490440"/>
            <a:ext cx="1422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8</a:t>
            </a:r>
            <a:endParaRPr b="0" lang="en-IN" sz="1130" spc="-1" strike="noStrike">
              <a:latin typeface="Arial"/>
            </a:endParaRPr>
          </a:p>
        </p:txBody>
      </p:sp>
      <p:sp>
        <p:nvSpPr>
          <p:cNvPr id="316" name="Google Shape;238;p 2"/>
          <p:cNvSpPr/>
          <p:nvPr/>
        </p:nvSpPr>
        <p:spPr>
          <a:xfrm>
            <a:off x="4172400" y="3060000"/>
            <a:ext cx="9327600" cy="63252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5400" spc="-1" strike="noStrike">
                <a:solidFill>
                  <a:srgbClr val="000000"/>
                </a:solidFill>
                <a:latin typeface="Trebuchet MS"/>
                <a:ea typeface="Trebuchet MS"/>
              </a:rPr>
              <a:t>Thank You</a:t>
            </a:r>
            <a:endParaRPr b="0" lang="en-IN" sz="5400" spc="-1" strike="noStrike">
              <a:latin typeface="Arial"/>
            </a:endParaRPr>
          </a:p>
        </p:txBody>
      </p:sp>
      <p:sp>
        <p:nvSpPr>
          <p:cNvPr id="317" name="Google Shape;182;p 2"/>
          <p:cNvSpPr/>
          <p:nvPr/>
        </p:nvSpPr>
        <p:spPr>
          <a:xfrm>
            <a:off x="9379440" y="7560"/>
            <a:ext cx="1219320" cy="685800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318" name="Google Shape;183;p 2"/>
          <p:cNvSpPr/>
          <p:nvPr/>
        </p:nvSpPr>
        <p:spPr>
          <a:xfrm flipH="1">
            <a:off x="7436160" y="3693600"/>
            <a:ext cx="4763520" cy="3176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319" name="Google Shape;184;p 2"/>
          <p:cNvSpPr/>
          <p:nvPr/>
        </p:nvSpPr>
        <p:spPr>
          <a:xfrm>
            <a:off x="9183960" y="-6840"/>
            <a:ext cx="3009960" cy="686736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320" name="Google Shape;185;p 2"/>
          <p:cNvSpPr/>
          <p:nvPr/>
        </p:nvSpPr>
        <p:spPr>
          <a:xfrm>
            <a:off x="9603360" y="-6840"/>
            <a:ext cx="2590560" cy="686736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321" name="Google Shape;186;p 2"/>
          <p:cNvSpPr/>
          <p:nvPr/>
        </p:nvSpPr>
        <p:spPr>
          <a:xfrm>
            <a:off x="8936280" y="3050640"/>
            <a:ext cx="3257640" cy="381024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322" name="Google Shape;187;p 2"/>
          <p:cNvSpPr/>
          <p:nvPr/>
        </p:nvSpPr>
        <p:spPr>
          <a:xfrm>
            <a:off x="9336600" y="-6840"/>
            <a:ext cx="2857320" cy="686736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323" name="Google Shape;188;p 2"/>
          <p:cNvSpPr/>
          <p:nvPr/>
        </p:nvSpPr>
        <p:spPr>
          <a:xfrm>
            <a:off x="10898640" y="-6840"/>
            <a:ext cx="1295280" cy="686736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324" name="Google Shape;189;p 2"/>
          <p:cNvSpPr/>
          <p:nvPr/>
        </p:nvSpPr>
        <p:spPr>
          <a:xfrm>
            <a:off x="10936800" y="-6840"/>
            <a:ext cx="1257120" cy="686736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325" name="Google Shape;190;p 2"/>
          <p:cNvSpPr/>
          <p:nvPr/>
        </p:nvSpPr>
        <p:spPr>
          <a:xfrm>
            <a:off x="10374840" y="3593520"/>
            <a:ext cx="1819080" cy="326736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326" name="Google Shape;191;p 2"/>
          <p:cNvSpPr/>
          <p:nvPr/>
        </p:nvSpPr>
        <p:spPr>
          <a:xfrm>
            <a:off x="2160" y="4012560"/>
            <a:ext cx="447480" cy="284832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327" name="Google Shape;192;p 2"/>
          <p:cNvSpPr/>
          <p:nvPr/>
        </p:nvSpPr>
        <p:spPr>
          <a:xfrm>
            <a:off x="754560" y="6490440"/>
            <a:ext cx="7380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328" name="Google Shape;193;p 2"/>
          <p:cNvSpPr/>
          <p:nvPr/>
        </p:nvSpPr>
        <p:spPr>
          <a:xfrm>
            <a:off x="1540440" y="6490440"/>
            <a:ext cx="119196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329" name="Google Shape;194;p 2"/>
          <p:cNvSpPr/>
          <p:nvPr/>
        </p:nvSpPr>
        <p:spPr>
          <a:xfrm>
            <a:off x="11393640" y="6490440"/>
            <a:ext cx="1422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6</a:t>
            </a:r>
            <a:endParaRPr b="0" lang="en-IN" sz="1130" spc="-1" strike="noStrike">
              <a:latin typeface="Arial"/>
            </a:endParaRPr>
          </a:p>
        </p:txBody>
      </p:sp>
      <p:pic>
        <p:nvPicPr>
          <p:cNvPr id="330" name="Google Shape;195;p 2" descr=""/>
          <p:cNvPicPr/>
          <p:nvPr/>
        </p:nvPicPr>
        <p:blipFill>
          <a:blip r:embed="rId1"/>
          <a:stretch/>
        </p:blipFill>
        <p:spPr>
          <a:xfrm>
            <a:off x="726120" y="6175080"/>
            <a:ext cx="2180520" cy="4849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Google Shape;88;p15"/>
          <p:cNvSpPr/>
          <p:nvPr/>
        </p:nvSpPr>
        <p:spPr>
          <a:xfrm>
            <a:off x="1260000" y="2215440"/>
            <a:ext cx="8549640" cy="737640"/>
          </a:xfrm>
          <a:custGeom>
            <a:avLst/>
            <a:gdLst/>
            <a:ahLst/>
            <a:rect l="l" t="t" r="r" b="b"/>
            <a:pathLst>
              <a:path w="23750" h="2050">
                <a:moveTo>
                  <a:pt x="0" y="2050"/>
                </a:moveTo>
                <a:lnTo>
                  <a:pt x="23750" y="2050"/>
                </a:lnTo>
                <a:lnTo>
                  <a:pt x="23750" y="0"/>
                </a:lnTo>
                <a:lnTo>
                  <a:pt x="0" y="0"/>
                </a:lnTo>
                <a:lnTo>
                  <a:pt x="0" y="2050"/>
                </a:lnTo>
                <a:close/>
              </a:path>
            </a:pathLst>
          </a:custGeom>
          <a:noFill/>
          <a:ln w="0">
            <a:noFill/>
          </a:ln>
        </p:spPr>
        <p:style>
          <a:lnRef idx="0"/>
          <a:fillRef idx="0"/>
          <a:effectRef idx="0"/>
          <a:fontRef idx="minor"/>
        </p:style>
        <p:txBody>
          <a:bodyPr lIns="0" rIns="0" tIns="0" bIns="0" anchor="t">
            <a:noAutofit/>
          </a:bodyPr>
          <a:p>
            <a:pPr algn="ctr">
              <a:lnSpc>
                <a:spcPct val="100000"/>
              </a:lnSpc>
              <a:buNone/>
              <a:tabLst>
                <a:tab algn="l" pos="0"/>
              </a:tabLst>
            </a:pPr>
            <a:r>
              <a:rPr b="1" lang="en-IN" sz="4800" spc="-1" strike="noStrike">
                <a:solidFill>
                  <a:srgbClr val="197edb"/>
                </a:solidFill>
                <a:latin typeface="Times New Roman"/>
                <a:ea typeface="Times New Roman"/>
              </a:rPr>
              <a:t>Image Classification (Animal) </a:t>
            </a:r>
            <a:endParaRPr b="0" lang="en-IN" sz="4800" spc="-1" strike="noStrike">
              <a:latin typeface="Arial"/>
            </a:endParaRPr>
          </a:p>
          <a:p>
            <a:pPr algn="ctr">
              <a:lnSpc>
                <a:spcPct val="100000"/>
              </a:lnSpc>
              <a:buNone/>
              <a:tabLst>
                <a:tab algn="l" pos="0"/>
              </a:tabLst>
            </a:pPr>
            <a:r>
              <a:rPr b="1" lang="en-IN" sz="4800" spc="-1" strike="noStrike">
                <a:solidFill>
                  <a:srgbClr val="197edb"/>
                </a:solidFill>
                <a:latin typeface="Times New Roman"/>
                <a:ea typeface="Times New Roman"/>
              </a:rPr>
              <a:t>using CNN Deep Learning Technique</a:t>
            </a:r>
            <a:endParaRPr b="0" lang="en-IN" sz="4800" spc="-1" strike="noStrike">
              <a:latin typeface="Arial"/>
            </a:endParaRPr>
          </a:p>
        </p:txBody>
      </p:sp>
      <p:sp>
        <p:nvSpPr>
          <p:cNvPr id="103" name="Google Shape;89;p15"/>
          <p:cNvSpPr/>
          <p:nvPr/>
        </p:nvSpPr>
        <p:spPr>
          <a:xfrm>
            <a:off x="9377280" y="4680"/>
            <a:ext cx="1219320" cy="685800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04" name="Google Shape;90;p15"/>
          <p:cNvSpPr/>
          <p:nvPr/>
        </p:nvSpPr>
        <p:spPr>
          <a:xfrm flipH="1">
            <a:off x="7434000" y="3690720"/>
            <a:ext cx="4763520" cy="3176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05" name="Google Shape;91;p15"/>
          <p:cNvSpPr/>
          <p:nvPr/>
        </p:nvSpPr>
        <p:spPr>
          <a:xfrm>
            <a:off x="9181800" y="-9720"/>
            <a:ext cx="3009960" cy="686736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106" name="Google Shape;92;p15"/>
          <p:cNvSpPr/>
          <p:nvPr/>
        </p:nvSpPr>
        <p:spPr>
          <a:xfrm>
            <a:off x="9601200" y="-9720"/>
            <a:ext cx="2590560" cy="686736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107" name="Google Shape;93;p15"/>
          <p:cNvSpPr/>
          <p:nvPr/>
        </p:nvSpPr>
        <p:spPr>
          <a:xfrm>
            <a:off x="8934120" y="3047760"/>
            <a:ext cx="3257640" cy="381024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108" name="Google Shape;94;p15"/>
          <p:cNvSpPr/>
          <p:nvPr/>
        </p:nvSpPr>
        <p:spPr>
          <a:xfrm>
            <a:off x="9334440" y="-9720"/>
            <a:ext cx="2857320" cy="686736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109" name="Google Shape;95;p15"/>
          <p:cNvSpPr/>
          <p:nvPr/>
        </p:nvSpPr>
        <p:spPr>
          <a:xfrm>
            <a:off x="10896480" y="-9720"/>
            <a:ext cx="1295280" cy="686736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110" name="Google Shape;96;p15"/>
          <p:cNvSpPr/>
          <p:nvPr/>
        </p:nvSpPr>
        <p:spPr>
          <a:xfrm>
            <a:off x="10934640" y="-9720"/>
            <a:ext cx="1257120" cy="686736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111" name="Google Shape;97;p15"/>
          <p:cNvSpPr/>
          <p:nvPr/>
        </p:nvSpPr>
        <p:spPr>
          <a:xfrm>
            <a:off x="10372680" y="3590640"/>
            <a:ext cx="1819080" cy="326736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112" name="Google Shape;98;p15"/>
          <p:cNvSpPr/>
          <p:nvPr/>
        </p:nvSpPr>
        <p:spPr>
          <a:xfrm>
            <a:off x="0" y="4009680"/>
            <a:ext cx="447480" cy="284832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113" name="Google Shape;99;p15"/>
          <p:cNvSpPr/>
          <p:nvPr/>
        </p:nvSpPr>
        <p:spPr>
          <a:xfrm>
            <a:off x="752400" y="6487560"/>
            <a:ext cx="7380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114" name="Google Shape;100;p15"/>
          <p:cNvSpPr/>
          <p:nvPr/>
        </p:nvSpPr>
        <p:spPr>
          <a:xfrm>
            <a:off x="1538280" y="6487560"/>
            <a:ext cx="119196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115" name="Google Shape;101;p15"/>
          <p:cNvSpPr/>
          <p:nvPr/>
        </p:nvSpPr>
        <p:spPr>
          <a:xfrm>
            <a:off x="9353520" y="5362560"/>
            <a:ext cx="457200" cy="457200"/>
          </a:xfrm>
          <a:custGeom>
            <a:avLst/>
            <a:gdLst/>
            <a:ahLst/>
            <a:rect l="l" t="t" r="r" b="b"/>
            <a:pathLst>
              <a:path w="1271" h="1271">
                <a:moveTo>
                  <a:pt x="0" y="1271"/>
                </a:moveTo>
                <a:lnTo>
                  <a:pt x="1271" y="1271"/>
                </a:lnTo>
                <a:lnTo>
                  <a:pt x="1271" y="0"/>
                </a:lnTo>
                <a:lnTo>
                  <a:pt x="0" y="0"/>
                </a:lnTo>
                <a:lnTo>
                  <a:pt x="0" y="1271"/>
                </a:lnTo>
                <a:close/>
              </a:path>
            </a:pathLst>
          </a:custGeom>
          <a:solidFill>
            <a:srgbClr val="42b051"/>
          </a:solidFill>
          <a:ln w="0">
            <a:noFill/>
          </a:ln>
        </p:spPr>
        <p:style>
          <a:lnRef idx="0"/>
          <a:fillRef idx="0"/>
          <a:effectRef idx="0"/>
          <a:fontRef idx="minor"/>
        </p:style>
      </p:sp>
      <p:sp>
        <p:nvSpPr>
          <p:cNvPr id="116" name="Google Shape;102;p15"/>
          <p:cNvSpPr/>
          <p:nvPr/>
        </p:nvSpPr>
        <p:spPr>
          <a:xfrm>
            <a:off x="9353520" y="5895720"/>
            <a:ext cx="180720" cy="181080"/>
          </a:xfrm>
          <a:custGeom>
            <a:avLst/>
            <a:gdLst/>
            <a:ahLst/>
            <a:rect l="l" t="t" r="r" b="b"/>
            <a:pathLst>
              <a:path w="503" h="504">
                <a:moveTo>
                  <a:pt x="0" y="504"/>
                </a:moveTo>
                <a:lnTo>
                  <a:pt x="503" y="504"/>
                </a:lnTo>
                <a:lnTo>
                  <a:pt x="503" y="0"/>
                </a:lnTo>
                <a:lnTo>
                  <a:pt x="0" y="0"/>
                </a:lnTo>
                <a:lnTo>
                  <a:pt x="0" y="504"/>
                </a:lnTo>
                <a:close/>
              </a:path>
            </a:pathLst>
          </a:custGeom>
          <a:solidFill>
            <a:srgbClr val="2e946b"/>
          </a:solidFill>
          <a:ln w="0">
            <a:noFill/>
          </a:ln>
        </p:spPr>
        <p:style>
          <a:lnRef idx="0"/>
          <a:fillRef idx="0"/>
          <a:effectRef idx="0"/>
          <a:fontRef idx="minor"/>
        </p:style>
      </p:sp>
      <p:sp>
        <p:nvSpPr>
          <p:cNvPr id="117" name="Google Shape;103;p15"/>
          <p:cNvSpPr/>
          <p:nvPr/>
        </p:nvSpPr>
        <p:spPr>
          <a:xfrm>
            <a:off x="11391480" y="6487560"/>
            <a:ext cx="1422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2</a:t>
            </a:r>
            <a:endParaRPr b="0" lang="en-IN" sz="1130" spc="-1" strike="noStrike">
              <a:latin typeface="Arial"/>
            </a:endParaRPr>
          </a:p>
        </p:txBody>
      </p:sp>
      <p:pic>
        <p:nvPicPr>
          <p:cNvPr id="118" name="Google Shape;104;p15" descr=""/>
          <p:cNvPicPr/>
          <p:nvPr/>
        </p:nvPicPr>
        <p:blipFill>
          <a:blip r:embed="rId1"/>
          <a:stretch/>
        </p:blipFill>
        <p:spPr>
          <a:xfrm>
            <a:off x="676440" y="6467400"/>
            <a:ext cx="2142360" cy="199440"/>
          </a:xfrm>
          <a:prstGeom prst="rect">
            <a:avLst/>
          </a:prstGeom>
          <a:ln w="0">
            <a:noFill/>
          </a:ln>
        </p:spPr>
      </p:pic>
      <p:pic>
        <p:nvPicPr>
          <p:cNvPr id="119" name="Google Shape;105;p15" descr=""/>
          <p:cNvPicPr/>
          <p:nvPr/>
        </p:nvPicPr>
        <p:blipFill>
          <a:blip r:embed="rId2"/>
          <a:stretch/>
        </p:blipFill>
        <p:spPr>
          <a:xfrm>
            <a:off x="466560" y="6410160"/>
            <a:ext cx="3704400" cy="294480"/>
          </a:xfrm>
          <a:prstGeom prst="rect">
            <a:avLst/>
          </a:prstGeom>
          <a:ln w="0">
            <a:noFill/>
          </a:ln>
        </p:spPr>
      </p:pic>
      <p:sp>
        <p:nvSpPr>
          <p:cNvPr id="120" name="Google Shape;106;p15"/>
          <p:cNvSpPr/>
          <p:nvPr/>
        </p:nvSpPr>
        <p:spPr>
          <a:xfrm>
            <a:off x="752400" y="881640"/>
            <a:ext cx="4479480" cy="63252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4290" spc="-1" strike="noStrike">
                <a:solidFill>
                  <a:srgbClr val="000000"/>
                </a:solidFill>
                <a:latin typeface="Trebuchet MS"/>
                <a:ea typeface="Trebuchet MS"/>
              </a:rPr>
              <a:t>PROJECT TITLE</a:t>
            </a:r>
            <a:endParaRPr b="0" lang="en-IN" sz="429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Google Shape;112;p16"/>
          <p:cNvSpPr/>
          <p:nvPr/>
        </p:nvSpPr>
        <p:spPr>
          <a:xfrm>
            <a:off x="1289880" y="111600"/>
            <a:ext cx="8708400" cy="6247080"/>
          </a:xfrm>
          <a:custGeom>
            <a:avLst/>
            <a:gdLst/>
            <a:ahLst/>
            <a:rect l="l" t="t" r="r" b="b"/>
            <a:pathLst>
              <a:path w="26000" h="9250">
                <a:moveTo>
                  <a:pt x="0" y="9250"/>
                </a:moveTo>
                <a:lnTo>
                  <a:pt x="26000" y="9250"/>
                </a:lnTo>
                <a:lnTo>
                  <a:pt x="26000" y="0"/>
                </a:lnTo>
                <a:lnTo>
                  <a:pt x="0" y="0"/>
                </a:lnTo>
                <a:lnTo>
                  <a:pt x="0" y="9250"/>
                </a:lnTo>
                <a:close/>
              </a:path>
            </a:pathLst>
          </a:cu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2400" spc="-1" strike="noStrike">
                <a:solidFill>
                  <a:srgbClr val="000000"/>
                </a:solidFill>
                <a:latin typeface="Times New Roman"/>
                <a:ea typeface="Times New Roman"/>
              </a:rPr>
              <a:t>         </a:t>
            </a:r>
            <a:endParaRPr b="0" lang="en-IN" sz="24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r>
              <a:rPr b="0" lang="en-IN" sz="2400" spc="-1" strike="noStrike">
                <a:solidFill>
                  <a:srgbClr val="000000"/>
                </a:solidFill>
                <a:latin typeface="Times New Roman"/>
                <a:ea typeface="Times New Roman"/>
              </a:rPr>
              <a:t>        </a:t>
            </a:r>
            <a:br>
              <a:rPr sz="2400"/>
            </a:br>
            <a:r>
              <a:rPr b="0" lang="en-IN" sz="3600" spc="-1" strike="noStrike">
                <a:solidFill>
                  <a:srgbClr val="000000"/>
                </a:solidFill>
                <a:latin typeface="Times New Roman"/>
                <a:ea typeface="Times New Roman"/>
              </a:rPr>
              <a:t>1. Problem Statement.</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2. Project Overview.</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3. Who are the end users. </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4. Special features.</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5. Modelling.</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6. Results</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7. Conclusion. </a:t>
            </a:r>
            <a:endParaRPr b="0" lang="en-IN" sz="3600" spc="-1" strike="noStrike">
              <a:latin typeface="Arial"/>
            </a:endParaRPr>
          </a:p>
          <a:p>
            <a:pPr>
              <a:lnSpc>
                <a:spcPct val="100000"/>
              </a:lnSpc>
              <a:buNone/>
              <a:tabLst>
                <a:tab algn="l" pos="0"/>
              </a:tabLst>
            </a:pPr>
            <a:endParaRPr b="0" lang="en-IN" sz="3600" spc="-1" strike="noStrike">
              <a:latin typeface="Arial"/>
            </a:endParaRPr>
          </a:p>
          <a:p>
            <a:pPr>
              <a:lnSpc>
                <a:spcPct val="100000"/>
              </a:lnSpc>
              <a:buNone/>
              <a:tabLst>
                <a:tab algn="l" pos="0"/>
              </a:tabLst>
            </a:pPr>
            <a:endParaRPr b="0" lang="en-IN" sz="2400" spc="-1" strike="noStrike">
              <a:latin typeface="Arial"/>
            </a:endParaRPr>
          </a:p>
          <a:p>
            <a:pPr>
              <a:lnSpc>
                <a:spcPct val="100000"/>
              </a:lnSpc>
              <a:buNone/>
              <a:tabLst>
                <a:tab algn="l" pos="0"/>
              </a:tabLst>
            </a:pPr>
            <a:endParaRPr b="0" lang="en-IN" sz="2400" spc="-1" strike="noStrike">
              <a:latin typeface="Arial"/>
            </a:endParaRPr>
          </a:p>
        </p:txBody>
      </p:sp>
      <p:sp>
        <p:nvSpPr>
          <p:cNvPr id="122" name="Google Shape;113;p16"/>
          <p:cNvSpPr/>
          <p:nvPr/>
        </p:nvSpPr>
        <p:spPr>
          <a:xfrm>
            <a:off x="9377280" y="4680"/>
            <a:ext cx="1219320" cy="685800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23" name="Google Shape;114;p16"/>
          <p:cNvSpPr/>
          <p:nvPr/>
        </p:nvSpPr>
        <p:spPr>
          <a:xfrm flipH="1">
            <a:off x="7434000" y="3690720"/>
            <a:ext cx="4763520" cy="3176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24" name="Google Shape;115;p16"/>
          <p:cNvSpPr/>
          <p:nvPr/>
        </p:nvSpPr>
        <p:spPr>
          <a:xfrm>
            <a:off x="9181800" y="-9720"/>
            <a:ext cx="3009960" cy="686736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125" name="Google Shape;116;p16"/>
          <p:cNvSpPr/>
          <p:nvPr/>
        </p:nvSpPr>
        <p:spPr>
          <a:xfrm>
            <a:off x="9601200" y="-9720"/>
            <a:ext cx="2590560" cy="686736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126" name="Google Shape;117;p16"/>
          <p:cNvSpPr/>
          <p:nvPr/>
        </p:nvSpPr>
        <p:spPr>
          <a:xfrm>
            <a:off x="8934120" y="3047760"/>
            <a:ext cx="3257640" cy="381024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127" name="Google Shape;118;p16"/>
          <p:cNvSpPr/>
          <p:nvPr/>
        </p:nvSpPr>
        <p:spPr>
          <a:xfrm>
            <a:off x="9334440" y="-9720"/>
            <a:ext cx="2857320" cy="686736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128" name="Google Shape;119;p16"/>
          <p:cNvSpPr/>
          <p:nvPr/>
        </p:nvSpPr>
        <p:spPr>
          <a:xfrm>
            <a:off x="10896480" y="-9720"/>
            <a:ext cx="1295280" cy="686736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129" name="Google Shape;120;p16"/>
          <p:cNvSpPr/>
          <p:nvPr/>
        </p:nvSpPr>
        <p:spPr>
          <a:xfrm>
            <a:off x="10934640" y="-9720"/>
            <a:ext cx="1257120" cy="686736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130" name="Google Shape;121;p16"/>
          <p:cNvSpPr/>
          <p:nvPr/>
        </p:nvSpPr>
        <p:spPr>
          <a:xfrm>
            <a:off x="10372680" y="3590640"/>
            <a:ext cx="1819080" cy="326736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131" name="Google Shape;122;p16"/>
          <p:cNvSpPr/>
          <p:nvPr/>
        </p:nvSpPr>
        <p:spPr>
          <a:xfrm>
            <a:off x="0" y="4009680"/>
            <a:ext cx="447480" cy="284832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132" name="Google Shape;123;p16"/>
          <p:cNvSpPr/>
          <p:nvPr/>
        </p:nvSpPr>
        <p:spPr>
          <a:xfrm>
            <a:off x="752400" y="6487560"/>
            <a:ext cx="7380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133" name="Google Shape;124;p16"/>
          <p:cNvSpPr/>
          <p:nvPr/>
        </p:nvSpPr>
        <p:spPr>
          <a:xfrm>
            <a:off x="1538280" y="6487560"/>
            <a:ext cx="119196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134" name="Google Shape;125;p16"/>
          <p:cNvSpPr/>
          <p:nvPr/>
        </p:nvSpPr>
        <p:spPr>
          <a:xfrm>
            <a:off x="7362720" y="447480"/>
            <a:ext cx="361800" cy="361800"/>
          </a:xfrm>
          <a:custGeom>
            <a:avLst/>
            <a:gdLst/>
            <a:ahLst/>
            <a:rect l="l" t="t" r="r" b="b"/>
            <a:pathLst>
              <a:path w="1006" h="1006">
                <a:moveTo>
                  <a:pt x="0" y="504"/>
                </a:moveTo>
                <a:cubicBezTo>
                  <a:pt x="0" y="225"/>
                  <a:pt x="226" y="0"/>
                  <a:pt x="504" y="0"/>
                </a:cubicBezTo>
                <a:cubicBezTo>
                  <a:pt x="781" y="0"/>
                  <a:pt x="1006" y="225"/>
                  <a:pt x="1006" y="504"/>
                </a:cubicBezTo>
                <a:cubicBezTo>
                  <a:pt x="1006" y="781"/>
                  <a:pt x="781" y="1006"/>
                  <a:pt x="504" y="1006"/>
                </a:cubicBezTo>
                <a:cubicBezTo>
                  <a:pt x="226" y="1006"/>
                  <a:pt x="0" y="781"/>
                  <a:pt x="0" y="504"/>
                </a:cubicBezTo>
                <a:close/>
              </a:path>
            </a:pathLst>
          </a:custGeom>
          <a:solidFill>
            <a:srgbClr val="ebebeb"/>
          </a:solidFill>
          <a:ln w="0">
            <a:noFill/>
          </a:ln>
        </p:spPr>
        <p:style>
          <a:lnRef idx="0"/>
          <a:fillRef idx="0"/>
          <a:effectRef idx="0"/>
          <a:fontRef idx="minor"/>
        </p:style>
      </p:sp>
      <p:sp>
        <p:nvSpPr>
          <p:cNvPr id="135" name="Google Shape;126;p16"/>
          <p:cNvSpPr/>
          <p:nvPr/>
        </p:nvSpPr>
        <p:spPr>
          <a:xfrm>
            <a:off x="11010600" y="5609880"/>
            <a:ext cx="648000" cy="648000"/>
          </a:xfrm>
          <a:custGeom>
            <a:avLst/>
            <a:gdLst/>
            <a:ahLst/>
            <a:rect l="l" t="t" r="r" b="b"/>
            <a:pathLst>
              <a:path w="1801" h="1801">
                <a:moveTo>
                  <a:pt x="0" y="900"/>
                </a:moveTo>
                <a:cubicBezTo>
                  <a:pt x="0" y="403"/>
                  <a:pt x="403" y="0"/>
                  <a:pt x="901" y="0"/>
                </a:cubicBezTo>
                <a:cubicBezTo>
                  <a:pt x="1398" y="0"/>
                  <a:pt x="1801" y="403"/>
                  <a:pt x="1801" y="900"/>
                </a:cubicBezTo>
                <a:cubicBezTo>
                  <a:pt x="1801" y="1397"/>
                  <a:pt x="1398" y="1801"/>
                  <a:pt x="901" y="1801"/>
                </a:cubicBezTo>
                <a:cubicBezTo>
                  <a:pt x="403" y="1801"/>
                  <a:pt x="0" y="1397"/>
                  <a:pt x="0" y="900"/>
                </a:cubicBezTo>
                <a:close/>
              </a:path>
            </a:pathLst>
          </a:custGeom>
          <a:solidFill>
            <a:srgbClr val="2e83c3"/>
          </a:solidFill>
          <a:ln w="0">
            <a:noFill/>
          </a:ln>
        </p:spPr>
        <p:style>
          <a:lnRef idx="0"/>
          <a:fillRef idx="0"/>
          <a:effectRef idx="0"/>
          <a:fontRef idx="minor"/>
        </p:style>
      </p:sp>
      <p:sp>
        <p:nvSpPr>
          <p:cNvPr id="136" name="Google Shape;127;p16"/>
          <p:cNvSpPr/>
          <p:nvPr/>
        </p:nvSpPr>
        <p:spPr>
          <a:xfrm>
            <a:off x="10686960" y="6134040"/>
            <a:ext cx="247680" cy="247680"/>
          </a:xfrm>
          <a:custGeom>
            <a:avLst/>
            <a:gdLst/>
            <a:ahLst/>
            <a:rect l="l" t="t" r="r" b="b"/>
            <a:pathLst>
              <a:path w="689" h="689">
                <a:moveTo>
                  <a:pt x="0" y="344"/>
                </a:moveTo>
                <a:cubicBezTo>
                  <a:pt x="0" y="154"/>
                  <a:pt x="154" y="0"/>
                  <a:pt x="345" y="0"/>
                </a:cubicBezTo>
                <a:cubicBezTo>
                  <a:pt x="535" y="0"/>
                  <a:pt x="689" y="154"/>
                  <a:pt x="689" y="344"/>
                </a:cubicBezTo>
                <a:cubicBezTo>
                  <a:pt x="689" y="535"/>
                  <a:pt x="535" y="689"/>
                  <a:pt x="345" y="689"/>
                </a:cubicBezTo>
                <a:cubicBezTo>
                  <a:pt x="154" y="689"/>
                  <a:pt x="0" y="535"/>
                  <a:pt x="0" y="344"/>
                </a:cubicBezTo>
                <a:close/>
              </a:path>
            </a:pathLst>
          </a:custGeom>
          <a:solidFill>
            <a:srgbClr val="2e946b"/>
          </a:solidFill>
          <a:ln w="0">
            <a:noFill/>
          </a:ln>
        </p:spPr>
        <p:style>
          <a:lnRef idx="0"/>
          <a:fillRef idx="0"/>
          <a:effectRef idx="0"/>
          <a:fontRef idx="minor"/>
        </p:style>
      </p:sp>
      <p:pic>
        <p:nvPicPr>
          <p:cNvPr id="137" name="Google Shape;128;p16" descr=""/>
          <p:cNvPicPr/>
          <p:nvPr/>
        </p:nvPicPr>
        <p:blipFill>
          <a:blip r:embed="rId1"/>
          <a:stretch/>
        </p:blipFill>
        <p:spPr>
          <a:xfrm>
            <a:off x="466560" y="6410160"/>
            <a:ext cx="3704400" cy="294480"/>
          </a:xfrm>
          <a:prstGeom prst="rect">
            <a:avLst/>
          </a:prstGeom>
          <a:ln w="0">
            <a:noFill/>
          </a:ln>
        </p:spPr>
      </p:pic>
      <p:pic>
        <p:nvPicPr>
          <p:cNvPr id="138" name="Google Shape;129;p16" descr=""/>
          <p:cNvPicPr/>
          <p:nvPr/>
        </p:nvPicPr>
        <p:blipFill>
          <a:blip r:embed="rId2"/>
          <a:stretch/>
        </p:blipFill>
        <p:spPr>
          <a:xfrm flipH="1">
            <a:off x="92520" y="4348080"/>
            <a:ext cx="973440" cy="2260440"/>
          </a:xfrm>
          <a:prstGeom prst="rect">
            <a:avLst/>
          </a:prstGeom>
          <a:ln w="0">
            <a:noFill/>
          </a:ln>
        </p:spPr>
      </p:pic>
      <p:sp>
        <p:nvSpPr>
          <p:cNvPr id="139" name="Google Shape;130;p16"/>
          <p:cNvSpPr/>
          <p:nvPr/>
        </p:nvSpPr>
        <p:spPr>
          <a:xfrm>
            <a:off x="11391480" y="6487560"/>
            <a:ext cx="1422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3</a:t>
            </a:r>
            <a:endParaRPr b="0" lang="en-IN" sz="1130" spc="-1" strike="noStrike">
              <a:latin typeface="Arial"/>
            </a:endParaRPr>
          </a:p>
        </p:txBody>
      </p:sp>
      <p:sp>
        <p:nvSpPr>
          <p:cNvPr id="140" name="Google Shape;131;p16"/>
          <p:cNvSpPr/>
          <p:nvPr/>
        </p:nvSpPr>
        <p:spPr>
          <a:xfrm>
            <a:off x="752400" y="502200"/>
            <a:ext cx="2877840" cy="70884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4800" spc="-1" strike="noStrike">
                <a:solidFill>
                  <a:srgbClr val="000000"/>
                </a:solidFill>
                <a:latin typeface="Trebuchet MS"/>
                <a:ea typeface="Trebuchet MS"/>
              </a:rPr>
              <a:t>AGENDA</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Google Shape;137;p17"/>
          <p:cNvSpPr/>
          <p:nvPr/>
        </p:nvSpPr>
        <p:spPr>
          <a:xfrm>
            <a:off x="9377280" y="4680"/>
            <a:ext cx="1219320" cy="685800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42" name="Google Shape;138;p17"/>
          <p:cNvSpPr/>
          <p:nvPr/>
        </p:nvSpPr>
        <p:spPr>
          <a:xfrm flipH="1">
            <a:off x="7434000" y="3690720"/>
            <a:ext cx="4763520" cy="3176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43" name="Google Shape;139;p17"/>
          <p:cNvSpPr/>
          <p:nvPr/>
        </p:nvSpPr>
        <p:spPr>
          <a:xfrm>
            <a:off x="9181800" y="-9720"/>
            <a:ext cx="3009960" cy="686736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144" name="Google Shape;140;p17"/>
          <p:cNvSpPr/>
          <p:nvPr/>
        </p:nvSpPr>
        <p:spPr>
          <a:xfrm>
            <a:off x="9601200" y="-9720"/>
            <a:ext cx="2590560" cy="686736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145" name="Google Shape;141;p17"/>
          <p:cNvSpPr/>
          <p:nvPr/>
        </p:nvSpPr>
        <p:spPr>
          <a:xfrm>
            <a:off x="8934120" y="3047760"/>
            <a:ext cx="3257640" cy="381024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146" name="Google Shape;142;p17"/>
          <p:cNvSpPr/>
          <p:nvPr/>
        </p:nvSpPr>
        <p:spPr>
          <a:xfrm>
            <a:off x="9334440" y="-9720"/>
            <a:ext cx="2857320" cy="686736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147" name="Google Shape;143;p17"/>
          <p:cNvSpPr/>
          <p:nvPr/>
        </p:nvSpPr>
        <p:spPr>
          <a:xfrm>
            <a:off x="10896480" y="-9720"/>
            <a:ext cx="1295280" cy="686736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148" name="Google Shape;144;p17"/>
          <p:cNvSpPr/>
          <p:nvPr/>
        </p:nvSpPr>
        <p:spPr>
          <a:xfrm>
            <a:off x="10934640" y="-9720"/>
            <a:ext cx="1257120" cy="686736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149" name="Google Shape;145;p17"/>
          <p:cNvSpPr/>
          <p:nvPr/>
        </p:nvSpPr>
        <p:spPr>
          <a:xfrm>
            <a:off x="10372680" y="3590640"/>
            <a:ext cx="1819080" cy="326736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150" name="Google Shape;146;p17"/>
          <p:cNvSpPr/>
          <p:nvPr/>
        </p:nvSpPr>
        <p:spPr>
          <a:xfrm>
            <a:off x="0" y="4009680"/>
            <a:ext cx="447480" cy="284832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151" name="Google Shape;147;p17"/>
          <p:cNvSpPr/>
          <p:nvPr/>
        </p:nvSpPr>
        <p:spPr>
          <a:xfrm>
            <a:off x="752400" y="6487560"/>
            <a:ext cx="7380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152" name="Google Shape;148;p17"/>
          <p:cNvSpPr/>
          <p:nvPr/>
        </p:nvSpPr>
        <p:spPr>
          <a:xfrm>
            <a:off x="1538280" y="6487560"/>
            <a:ext cx="119196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153" name="Google Shape;149;p17"/>
          <p:cNvSpPr/>
          <p:nvPr/>
        </p:nvSpPr>
        <p:spPr>
          <a:xfrm>
            <a:off x="9532440" y="5302440"/>
            <a:ext cx="457200" cy="457200"/>
          </a:xfrm>
          <a:custGeom>
            <a:avLst/>
            <a:gdLst/>
            <a:ahLst/>
            <a:rect l="l" t="t" r="r" b="b"/>
            <a:pathLst>
              <a:path w="1271" h="1271">
                <a:moveTo>
                  <a:pt x="0" y="1271"/>
                </a:moveTo>
                <a:lnTo>
                  <a:pt x="1271" y="1271"/>
                </a:lnTo>
                <a:lnTo>
                  <a:pt x="1271" y="0"/>
                </a:lnTo>
                <a:lnTo>
                  <a:pt x="0" y="0"/>
                </a:lnTo>
                <a:lnTo>
                  <a:pt x="0" y="1271"/>
                </a:lnTo>
                <a:close/>
              </a:path>
            </a:pathLst>
          </a:custGeom>
          <a:solidFill>
            <a:srgbClr val="42b051"/>
          </a:solidFill>
          <a:ln w="0">
            <a:noFill/>
          </a:ln>
        </p:spPr>
        <p:style>
          <a:lnRef idx="0"/>
          <a:fillRef idx="0"/>
          <a:effectRef idx="0"/>
          <a:fontRef idx="minor"/>
        </p:style>
      </p:sp>
      <p:sp>
        <p:nvSpPr>
          <p:cNvPr id="154" name="Google Shape;150;p17"/>
          <p:cNvSpPr/>
          <p:nvPr/>
        </p:nvSpPr>
        <p:spPr>
          <a:xfrm>
            <a:off x="9353520" y="5895720"/>
            <a:ext cx="180720" cy="181080"/>
          </a:xfrm>
          <a:custGeom>
            <a:avLst/>
            <a:gdLst/>
            <a:ahLst/>
            <a:rect l="l" t="t" r="r" b="b"/>
            <a:pathLst>
              <a:path w="503" h="504">
                <a:moveTo>
                  <a:pt x="0" y="504"/>
                </a:moveTo>
                <a:lnTo>
                  <a:pt x="503" y="504"/>
                </a:lnTo>
                <a:lnTo>
                  <a:pt x="503" y="0"/>
                </a:lnTo>
                <a:lnTo>
                  <a:pt x="0" y="0"/>
                </a:lnTo>
                <a:lnTo>
                  <a:pt x="0" y="504"/>
                </a:lnTo>
                <a:close/>
              </a:path>
            </a:pathLst>
          </a:custGeom>
          <a:solidFill>
            <a:srgbClr val="2e946b"/>
          </a:solidFill>
          <a:ln w="0">
            <a:noFill/>
          </a:ln>
        </p:spPr>
        <p:style>
          <a:lnRef idx="0"/>
          <a:fillRef idx="0"/>
          <a:effectRef idx="0"/>
          <a:fontRef idx="minor"/>
        </p:style>
      </p:sp>
      <p:sp>
        <p:nvSpPr>
          <p:cNvPr id="155" name="Google Shape;151;p17"/>
          <p:cNvSpPr/>
          <p:nvPr/>
        </p:nvSpPr>
        <p:spPr>
          <a:xfrm>
            <a:off x="11391480" y="6487560"/>
            <a:ext cx="1422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4</a:t>
            </a:r>
            <a:endParaRPr b="0" lang="en-IN" sz="1130" spc="-1" strike="noStrike">
              <a:latin typeface="Arial"/>
            </a:endParaRPr>
          </a:p>
        </p:txBody>
      </p:sp>
      <p:pic>
        <p:nvPicPr>
          <p:cNvPr id="156" name="Google Shape;152;p17" descr=""/>
          <p:cNvPicPr/>
          <p:nvPr/>
        </p:nvPicPr>
        <p:blipFill>
          <a:blip r:embed="rId1"/>
          <a:stretch/>
        </p:blipFill>
        <p:spPr>
          <a:xfrm rot="20728200">
            <a:off x="9932040" y="4095000"/>
            <a:ext cx="2036880" cy="2402280"/>
          </a:xfrm>
          <a:prstGeom prst="rect">
            <a:avLst/>
          </a:prstGeom>
          <a:ln w="0">
            <a:noFill/>
          </a:ln>
        </p:spPr>
      </p:pic>
      <p:pic>
        <p:nvPicPr>
          <p:cNvPr id="157" name="Google Shape;153;p17" descr=""/>
          <p:cNvPicPr/>
          <p:nvPr/>
        </p:nvPicPr>
        <p:blipFill>
          <a:blip r:embed="rId2"/>
          <a:stretch/>
        </p:blipFill>
        <p:spPr>
          <a:xfrm>
            <a:off x="676440" y="6467400"/>
            <a:ext cx="2142360" cy="199440"/>
          </a:xfrm>
          <a:prstGeom prst="rect">
            <a:avLst/>
          </a:prstGeom>
          <a:ln w="0">
            <a:noFill/>
          </a:ln>
        </p:spPr>
      </p:pic>
      <p:sp>
        <p:nvSpPr>
          <p:cNvPr id="158" name="Google Shape;154;p17"/>
          <p:cNvSpPr/>
          <p:nvPr/>
        </p:nvSpPr>
        <p:spPr>
          <a:xfrm>
            <a:off x="332280" y="455400"/>
            <a:ext cx="7000200" cy="63252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4280" spc="-1" strike="noStrike">
                <a:solidFill>
                  <a:srgbClr val="000000"/>
                </a:solidFill>
                <a:latin typeface="Trebuchet MS"/>
                <a:ea typeface="Trebuchet MS"/>
              </a:rPr>
              <a:t>PROBLEM  STATEMENT</a:t>
            </a:r>
            <a:endParaRPr b="0" lang="en-IN" sz="4280" spc="-1" strike="noStrike">
              <a:latin typeface="Arial"/>
            </a:endParaRPr>
          </a:p>
        </p:txBody>
      </p:sp>
      <p:sp>
        <p:nvSpPr>
          <p:cNvPr id="159" name="Google Shape;155;p17"/>
          <p:cNvSpPr/>
          <p:nvPr/>
        </p:nvSpPr>
        <p:spPr>
          <a:xfrm>
            <a:off x="270000" y="1260000"/>
            <a:ext cx="9809640" cy="4949640"/>
          </a:xfrm>
          <a:prstGeom prst="rect">
            <a:avLst/>
          </a:prstGeom>
          <a:noFill/>
          <a:ln w="0">
            <a:noFill/>
          </a:ln>
        </p:spPr>
        <p:style>
          <a:lnRef idx="0"/>
          <a:fillRef idx="0"/>
          <a:effectRef idx="0"/>
          <a:fontRef idx="minor"/>
        </p:style>
        <p:txBody>
          <a:bodyPr lIns="0" rIns="0" tIns="0" bIns="0" anchor="t">
            <a:noAutofit/>
          </a:bodyPr>
          <a:p>
            <a:pPr algn="just">
              <a:lnSpc>
                <a:spcPct val="100000"/>
              </a:lnSpc>
              <a:buNone/>
              <a:tabLst>
                <a:tab algn="l" pos="0"/>
              </a:tabLst>
            </a:pPr>
            <a:r>
              <a:rPr b="0" lang="en-IN" sz="2800" spc="-1" strike="noStrike">
                <a:solidFill>
                  <a:srgbClr val="000000"/>
                </a:solidFill>
                <a:latin typeface="Times New Roman"/>
                <a:ea typeface="Times New Roman"/>
              </a:rPr>
              <a:t>	</a:t>
            </a:r>
            <a:r>
              <a:rPr b="0" lang="en-IN" sz="2800" spc="-1" strike="noStrike">
                <a:solidFill>
                  <a:srgbClr val="000000"/>
                </a:solidFill>
                <a:latin typeface="Times New Roman"/>
                <a:ea typeface="Times New Roman"/>
              </a:rPr>
              <a:t>Traditional image classification methods face challenges in  accurately distinguishing between similar-looking animal species, dealing with variations in pose, lighting conditions, and background clutter, necessitating the development of advanced techniques.</a:t>
            </a:r>
            <a:endParaRPr b="0" lang="en-IN" sz="2800" spc="-1" strike="noStrike">
              <a:latin typeface="Arial"/>
            </a:endParaRPr>
          </a:p>
          <a:p>
            <a:pPr>
              <a:lnSpc>
                <a:spcPct val="100000"/>
              </a:lnSpc>
              <a:buNone/>
              <a:tabLst>
                <a:tab algn="l" pos="0"/>
              </a:tabLst>
            </a:pPr>
            <a:endParaRPr b="0" lang="en-IN" sz="2800" spc="-1" strike="noStrike">
              <a:latin typeface="Arial"/>
            </a:endParaRPr>
          </a:p>
          <a:p>
            <a:pPr>
              <a:lnSpc>
                <a:spcPct val="100000"/>
              </a:lnSpc>
              <a:buNone/>
              <a:tabLst>
                <a:tab algn="l" pos="0"/>
              </a:tabLst>
            </a:pPr>
            <a:r>
              <a:rPr b="1" lang="en-IN" sz="2800" spc="-1" strike="noStrike">
                <a:solidFill>
                  <a:srgbClr val="000000"/>
                </a:solidFill>
                <a:latin typeface="Times New Roman"/>
                <a:ea typeface="Times New Roman"/>
              </a:rPr>
              <a:t>Key Challenges:</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Times New Roman"/>
                <a:ea typeface="Times New Roman"/>
              </a:rPr>
              <a:t>     </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Times New Roman"/>
                <a:ea typeface="Times New Roman"/>
              </a:rPr>
              <a:t>1. Fine-grained classification</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Times New Roman"/>
                <a:ea typeface="Times New Roman"/>
              </a:rPr>
              <a:t>2. Data variability and diversity</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Times New Roman"/>
                <a:ea typeface="Times New Roman"/>
              </a:rPr>
              <a:t>3. Data imbalance</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Times New Roman"/>
                <a:ea typeface="Times New Roman"/>
              </a:rPr>
              <a:t>4. Limited availability of labeled data</a:t>
            </a:r>
            <a:endParaRPr b="0" lang="en-IN" sz="2800" spc="-1" strike="noStrike">
              <a:latin typeface="Arial"/>
            </a:endParaRPr>
          </a:p>
          <a:p>
            <a:pPr>
              <a:lnSpc>
                <a:spcPct val="100000"/>
              </a:lnSpc>
              <a:buNone/>
              <a:tabLst>
                <a:tab algn="l" pos="0"/>
              </a:tabLst>
            </a:pPr>
            <a:r>
              <a:rPr b="0" lang="en-IN" sz="2800" spc="-1" strike="noStrike">
                <a:solidFill>
                  <a:srgbClr val="000000"/>
                </a:solidFill>
                <a:latin typeface="Times New Roman"/>
                <a:ea typeface="Times New Roman"/>
              </a:rPr>
              <a:t>5. Generalization to unseen environments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Google Shape;161;p18"/>
          <p:cNvSpPr/>
          <p:nvPr/>
        </p:nvSpPr>
        <p:spPr>
          <a:xfrm>
            <a:off x="9377280" y="4680"/>
            <a:ext cx="1219320" cy="685800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61" name="Google Shape;162;p18"/>
          <p:cNvSpPr/>
          <p:nvPr/>
        </p:nvSpPr>
        <p:spPr>
          <a:xfrm flipH="1">
            <a:off x="7434000" y="3690720"/>
            <a:ext cx="4763520" cy="3176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62" name="Google Shape;163;p18"/>
          <p:cNvSpPr/>
          <p:nvPr/>
        </p:nvSpPr>
        <p:spPr>
          <a:xfrm>
            <a:off x="9181800" y="-9720"/>
            <a:ext cx="3009960" cy="686736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163" name="Google Shape;164;p18"/>
          <p:cNvSpPr/>
          <p:nvPr/>
        </p:nvSpPr>
        <p:spPr>
          <a:xfrm>
            <a:off x="9601200" y="-9720"/>
            <a:ext cx="2590560" cy="686736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164" name="Google Shape;165;p18"/>
          <p:cNvSpPr/>
          <p:nvPr/>
        </p:nvSpPr>
        <p:spPr>
          <a:xfrm>
            <a:off x="8934120" y="3047760"/>
            <a:ext cx="3257640" cy="381024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165" name="Google Shape;166;p18"/>
          <p:cNvSpPr/>
          <p:nvPr/>
        </p:nvSpPr>
        <p:spPr>
          <a:xfrm>
            <a:off x="9334440" y="-9720"/>
            <a:ext cx="2857320" cy="686736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166" name="Google Shape;167;p18"/>
          <p:cNvSpPr/>
          <p:nvPr/>
        </p:nvSpPr>
        <p:spPr>
          <a:xfrm>
            <a:off x="10896480" y="-9720"/>
            <a:ext cx="1295280" cy="686736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167" name="Google Shape;168;p18"/>
          <p:cNvSpPr/>
          <p:nvPr/>
        </p:nvSpPr>
        <p:spPr>
          <a:xfrm>
            <a:off x="10934640" y="-9720"/>
            <a:ext cx="1257120" cy="686736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168" name="Google Shape;169;p18"/>
          <p:cNvSpPr/>
          <p:nvPr/>
        </p:nvSpPr>
        <p:spPr>
          <a:xfrm>
            <a:off x="10350000" y="3600000"/>
            <a:ext cx="1819080" cy="326736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169" name="Google Shape;170;p18"/>
          <p:cNvSpPr/>
          <p:nvPr/>
        </p:nvSpPr>
        <p:spPr>
          <a:xfrm>
            <a:off x="0" y="4009680"/>
            <a:ext cx="447480" cy="284832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170" name="Google Shape;171;p18"/>
          <p:cNvSpPr/>
          <p:nvPr/>
        </p:nvSpPr>
        <p:spPr>
          <a:xfrm>
            <a:off x="752400" y="6487560"/>
            <a:ext cx="7380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171" name="Google Shape;172;p18"/>
          <p:cNvSpPr/>
          <p:nvPr/>
        </p:nvSpPr>
        <p:spPr>
          <a:xfrm>
            <a:off x="1538280" y="6487560"/>
            <a:ext cx="119196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172" name="Google Shape;173;p18"/>
          <p:cNvSpPr/>
          <p:nvPr/>
        </p:nvSpPr>
        <p:spPr>
          <a:xfrm>
            <a:off x="11391480" y="6487560"/>
            <a:ext cx="1422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5</a:t>
            </a:r>
            <a:endParaRPr b="0" lang="en-IN" sz="1130" spc="-1" strike="noStrike">
              <a:latin typeface="Arial"/>
            </a:endParaRPr>
          </a:p>
        </p:txBody>
      </p:sp>
      <p:pic>
        <p:nvPicPr>
          <p:cNvPr id="173" name="Google Shape;174;p18" descr=""/>
          <p:cNvPicPr/>
          <p:nvPr/>
        </p:nvPicPr>
        <p:blipFill>
          <a:blip r:embed="rId1"/>
          <a:stretch/>
        </p:blipFill>
        <p:spPr>
          <a:xfrm>
            <a:off x="9720000" y="4032720"/>
            <a:ext cx="2249640" cy="2584800"/>
          </a:xfrm>
          <a:prstGeom prst="rect">
            <a:avLst/>
          </a:prstGeom>
          <a:ln w="0">
            <a:noFill/>
          </a:ln>
        </p:spPr>
      </p:pic>
      <p:pic>
        <p:nvPicPr>
          <p:cNvPr id="174" name="Google Shape;175;p18" descr=""/>
          <p:cNvPicPr/>
          <p:nvPr/>
        </p:nvPicPr>
        <p:blipFill>
          <a:blip r:embed="rId2"/>
          <a:stretch/>
        </p:blipFill>
        <p:spPr>
          <a:xfrm>
            <a:off x="676440" y="6467400"/>
            <a:ext cx="2142360" cy="199440"/>
          </a:xfrm>
          <a:prstGeom prst="rect">
            <a:avLst/>
          </a:prstGeom>
          <a:ln w="0">
            <a:noFill/>
          </a:ln>
        </p:spPr>
      </p:pic>
      <p:sp>
        <p:nvSpPr>
          <p:cNvPr id="175" name="Google Shape;176;p18"/>
          <p:cNvSpPr/>
          <p:nvPr/>
        </p:nvSpPr>
        <p:spPr>
          <a:xfrm>
            <a:off x="720000" y="818280"/>
            <a:ext cx="6154200" cy="62172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4200" spc="-1" strike="noStrike">
                <a:solidFill>
                  <a:srgbClr val="000000"/>
                </a:solidFill>
                <a:latin typeface="Trebuchet MS"/>
                <a:ea typeface="Trebuchet MS"/>
              </a:rPr>
              <a:t>PROJECT  OVERVIEW</a:t>
            </a:r>
            <a:endParaRPr b="0" lang="en-IN" sz="4200" spc="-1" strike="noStrike">
              <a:latin typeface="Arial"/>
            </a:endParaRPr>
          </a:p>
        </p:txBody>
      </p:sp>
      <p:sp>
        <p:nvSpPr>
          <p:cNvPr id="176" name=""/>
          <p:cNvSpPr txBox="1"/>
          <p:nvPr/>
        </p:nvSpPr>
        <p:spPr>
          <a:xfrm>
            <a:off x="540000" y="1820520"/>
            <a:ext cx="10620000" cy="4479480"/>
          </a:xfrm>
          <a:prstGeom prst="rect">
            <a:avLst/>
          </a:prstGeom>
          <a:noFill/>
          <a:ln w="0">
            <a:noFill/>
          </a:ln>
        </p:spPr>
        <p:txBody>
          <a:bodyPr lIns="90000" rIns="90000" tIns="45000" bIns="45000" anchor="t">
            <a:noAutofit/>
          </a:bodyPr>
          <a:p>
            <a:pPr marL="216000" indent="-141840" algn="just">
              <a:lnSpc>
                <a:spcPct val="150000"/>
              </a:lnSpc>
              <a:buNone/>
              <a:tabLst>
                <a:tab algn="l" pos="0"/>
              </a:tabLst>
            </a:pPr>
            <a:r>
              <a:rPr b="0" lang="en-IN" sz="2600" spc="-1" strike="noStrike">
                <a:solidFill>
                  <a:srgbClr val="000000"/>
                </a:solidFill>
                <a:latin typeface="Times New Roman"/>
                <a:ea typeface="Times New Roman"/>
              </a:rPr>
              <a:t> </a:t>
            </a:r>
            <a:r>
              <a:rPr b="0" lang="en-IN" sz="2600" spc="-1" strike="noStrike">
                <a:solidFill>
                  <a:srgbClr val="000000"/>
                </a:solidFill>
                <a:latin typeface="Times New Roman"/>
                <a:ea typeface="Times New Roman"/>
              </a:rPr>
              <a:t>Our image classification system project aims to develop a robust and efficient solution for categorizing images into predefined classes using Deep learning techniques like CNN algorithm. With the proliferation of digital images across various digital animals images, the need for accurate and automated image classification systems has become increasingly essential.</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Google Shape;181;p19"/>
          <p:cNvSpPr/>
          <p:nvPr/>
        </p:nvSpPr>
        <p:spPr>
          <a:xfrm>
            <a:off x="990000" y="1890000"/>
            <a:ext cx="8459640" cy="2789640"/>
          </a:xfrm>
          <a:custGeom>
            <a:avLst/>
            <a:gdLst/>
            <a:ahLst/>
            <a:rect l="l" t="t" r="r" b="b"/>
            <a:pathLst>
              <a:path w="23500" h="7750">
                <a:moveTo>
                  <a:pt x="0" y="7750"/>
                </a:moveTo>
                <a:lnTo>
                  <a:pt x="23500" y="7750"/>
                </a:lnTo>
                <a:lnTo>
                  <a:pt x="23500" y="0"/>
                </a:lnTo>
                <a:lnTo>
                  <a:pt x="0" y="0"/>
                </a:lnTo>
                <a:lnTo>
                  <a:pt x="0" y="775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buNone/>
              <a:tabLst>
                <a:tab algn="l" pos="0"/>
              </a:tabLst>
            </a:pPr>
            <a:r>
              <a:rPr b="0" lang="en-IN" sz="3600" spc="-1" strike="noStrike">
                <a:solidFill>
                  <a:srgbClr val="000000"/>
                </a:solidFill>
                <a:latin typeface="Times New Roman"/>
                <a:ea typeface="Times New Roman"/>
              </a:rPr>
              <a:t>1. Agricultural Experts and Farmers</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2. Healthcare experts</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3. Autonomous Vehicles</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4. Environmental Scientists</a:t>
            </a:r>
            <a:endParaRPr b="0" lang="en-IN" sz="3600" spc="-1" strike="noStrike">
              <a:latin typeface="Arial"/>
            </a:endParaRPr>
          </a:p>
          <a:p>
            <a:pPr>
              <a:lnSpc>
                <a:spcPct val="100000"/>
              </a:lnSpc>
              <a:buNone/>
              <a:tabLst>
                <a:tab algn="l" pos="0"/>
              </a:tabLst>
            </a:pPr>
            <a:r>
              <a:rPr b="0" lang="en-IN" sz="3600" spc="-1" strike="noStrike">
                <a:solidFill>
                  <a:srgbClr val="000000"/>
                </a:solidFill>
                <a:latin typeface="Times New Roman"/>
                <a:ea typeface="Times New Roman"/>
              </a:rPr>
              <a:t>5. Wildlife Researchers</a:t>
            </a:r>
            <a:endParaRPr b="0" lang="en-IN" sz="3600" spc="-1" strike="noStrike">
              <a:latin typeface="Arial"/>
            </a:endParaRPr>
          </a:p>
        </p:txBody>
      </p:sp>
      <p:sp>
        <p:nvSpPr>
          <p:cNvPr id="178" name="Google Shape;182;p19"/>
          <p:cNvSpPr/>
          <p:nvPr/>
        </p:nvSpPr>
        <p:spPr>
          <a:xfrm>
            <a:off x="9377280" y="4680"/>
            <a:ext cx="1219320" cy="685800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79" name="Google Shape;183;p19"/>
          <p:cNvSpPr/>
          <p:nvPr/>
        </p:nvSpPr>
        <p:spPr>
          <a:xfrm flipH="1">
            <a:off x="7434000" y="3690720"/>
            <a:ext cx="4763520" cy="3176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80" name="Google Shape;184;p19"/>
          <p:cNvSpPr/>
          <p:nvPr/>
        </p:nvSpPr>
        <p:spPr>
          <a:xfrm>
            <a:off x="9181800" y="-9720"/>
            <a:ext cx="3009960" cy="686736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181" name="Google Shape;185;p19"/>
          <p:cNvSpPr/>
          <p:nvPr/>
        </p:nvSpPr>
        <p:spPr>
          <a:xfrm>
            <a:off x="9601200" y="-9720"/>
            <a:ext cx="2590560" cy="686736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182" name="Google Shape;186;p19"/>
          <p:cNvSpPr/>
          <p:nvPr/>
        </p:nvSpPr>
        <p:spPr>
          <a:xfrm>
            <a:off x="8934120" y="3047760"/>
            <a:ext cx="3257640" cy="381024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183" name="Google Shape;187;p19"/>
          <p:cNvSpPr/>
          <p:nvPr/>
        </p:nvSpPr>
        <p:spPr>
          <a:xfrm>
            <a:off x="9334440" y="-9720"/>
            <a:ext cx="2857320" cy="686736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184" name="Google Shape;188;p19"/>
          <p:cNvSpPr/>
          <p:nvPr/>
        </p:nvSpPr>
        <p:spPr>
          <a:xfrm>
            <a:off x="10896480" y="-9720"/>
            <a:ext cx="1295280" cy="686736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185" name="Google Shape;189;p19"/>
          <p:cNvSpPr/>
          <p:nvPr/>
        </p:nvSpPr>
        <p:spPr>
          <a:xfrm>
            <a:off x="10934640" y="-9720"/>
            <a:ext cx="1257120" cy="686736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186" name="Google Shape;190;p19"/>
          <p:cNvSpPr/>
          <p:nvPr/>
        </p:nvSpPr>
        <p:spPr>
          <a:xfrm>
            <a:off x="10372680" y="3590640"/>
            <a:ext cx="1819080" cy="326736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187" name="Google Shape;191;p19"/>
          <p:cNvSpPr/>
          <p:nvPr/>
        </p:nvSpPr>
        <p:spPr>
          <a:xfrm>
            <a:off x="0" y="4009680"/>
            <a:ext cx="447480" cy="284832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188" name="Google Shape;192;p19"/>
          <p:cNvSpPr/>
          <p:nvPr/>
        </p:nvSpPr>
        <p:spPr>
          <a:xfrm>
            <a:off x="752400" y="6487560"/>
            <a:ext cx="7380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189" name="Google Shape;193;p19"/>
          <p:cNvSpPr/>
          <p:nvPr/>
        </p:nvSpPr>
        <p:spPr>
          <a:xfrm>
            <a:off x="1538280" y="6487560"/>
            <a:ext cx="119196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190" name="Google Shape;194;p19"/>
          <p:cNvSpPr/>
          <p:nvPr/>
        </p:nvSpPr>
        <p:spPr>
          <a:xfrm>
            <a:off x="11391480" y="6487560"/>
            <a:ext cx="1422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6</a:t>
            </a:r>
            <a:endParaRPr b="0" lang="en-IN" sz="1130" spc="-1" strike="noStrike">
              <a:latin typeface="Arial"/>
            </a:endParaRPr>
          </a:p>
        </p:txBody>
      </p:sp>
      <p:pic>
        <p:nvPicPr>
          <p:cNvPr id="191" name="Google Shape;195;p19" descr=""/>
          <p:cNvPicPr/>
          <p:nvPr/>
        </p:nvPicPr>
        <p:blipFill>
          <a:blip r:embed="rId1"/>
          <a:stretch/>
        </p:blipFill>
        <p:spPr>
          <a:xfrm>
            <a:off x="723960" y="6172200"/>
            <a:ext cx="2180520" cy="484920"/>
          </a:xfrm>
          <a:prstGeom prst="rect">
            <a:avLst/>
          </a:prstGeom>
          <a:ln w="0">
            <a:noFill/>
          </a:ln>
        </p:spPr>
      </p:pic>
      <p:sp>
        <p:nvSpPr>
          <p:cNvPr id="192" name="Google Shape;196;p19"/>
          <p:cNvSpPr/>
          <p:nvPr/>
        </p:nvSpPr>
        <p:spPr>
          <a:xfrm>
            <a:off x="712080" y="934200"/>
            <a:ext cx="6253200" cy="47700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3230" spc="-1" strike="noStrike">
                <a:solidFill>
                  <a:srgbClr val="000000"/>
                </a:solidFill>
                <a:latin typeface="Trebuchet MS"/>
                <a:ea typeface="Trebuchet MS"/>
              </a:rPr>
              <a:t>WHO ARE THE END USERS?</a:t>
            </a:r>
            <a:endParaRPr b="0" lang="en-IN" sz="323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Google Shape;223;p21"/>
          <p:cNvSpPr/>
          <p:nvPr/>
        </p:nvSpPr>
        <p:spPr>
          <a:xfrm>
            <a:off x="882000" y="1562760"/>
            <a:ext cx="10259640" cy="4499640"/>
          </a:xfrm>
          <a:custGeom>
            <a:avLst/>
            <a:gdLst/>
            <a:ahLst/>
            <a:rect l="l" t="t" r="r" b="b"/>
            <a:pathLst>
              <a:path w="28500" h="12500">
                <a:moveTo>
                  <a:pt x="0" y="12500"/>
                </a:moveTo>
                <a:lnTo>
                  <a:pt x="28500" y="12500"/>
                </a:lnTo>
                <a:lnTo>
                  <a:pt x="28500" y="0"/>
                </a:lnTo>
                <a:lnTo>
                  <a:pt x="0" y="0"/>
                </a:lnTo>
                <a:lnTo>
                  <a:pt x="0" y="12500"/>
                </a:lnTo>
                <a:close/>
              </a:path>
            </a:pathLst>
          </a:custGeom>
          <a:solidFill>
            <a:srgbClr val="ffffff"/>
          </a:solidFill>
          <a:ln w="0">
            <a:noFill/>
          </a:ln>
        </p:spPr>
        <p:style>
          <a:lnRef idx="0"/>
          <a:fillRef idx="0"/>
          <a:effectRef idx="0"/>
          <a:fontRef idx="minor"/>
        </p:style>
      </p:sp>
      <p:sp>
        <p:nvSpPr>
          <p:cNvPr id="194" name="Google Shape;224;p21"/>
          <p:cNvSpPr/>
          <p:nvPr/>
        </p:nvSpPr>
        <p:spPr>
          <a:xfrm>
            <a:off x="9377280" y="4680"/>
            <a:ext cx="1219320" cy="685800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95" name="Google Shape;225;p21"/>
          <p:cNvSpPr/>
          <p:nvPr/>
        </p:nvSpPr>
        <p:spPr>
          <a:xfrm flipH="1">
            <a:off x="7434000" y="3690720"/>
            <a:ext cx="4763520" cy="3176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196" name="Google Shape;226;p21"/>
          <p:cNvSpPr/>
          <p:nvPr/>
        </p:nvSpPr>
        <p:spPr>
          <a:xfrm>
            <a:off x="9181800" y="-9720"/>
            <a:ext cx="3009960" cy="686736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197" name="Google Shape;227;p21"/>
          <p:cNvSpPr/>
          <p:nvPr/>
        </p:nvSpPr>
        <p:spPr>
          <a:xfrm>
            <a:off x="9601200" y="-9720"/>
            <a:ext cx="2590560" cy="686736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198" name="Google Shape;228;p21"/>
          <p:cNvSpPr/>
          <p:nvPr/>
        </p:nvSpPr>
        <p:spPr>
          <a:xfrm>
            <a:off x="8934120" y="3047760"/>
            <a:ext cx="3257640" cy="381024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199" name="Google Shape;229;p21"/>
          <p:cNvSpPr/>
          <p:nvPr/>
        </p:nvSpPr>
        <p:spPr>
          <a:xfrm>
            <a:off x="9334440" y="-9720"/>
            <a:ext cx="2857320" cy="686736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200" name="Google Shape;230;p21"/>
          <p:cNvSpPr/>
          <p:nvPr/>
        </p:nvSpPr>
        <p:spPr>
          <a:xfrm>
            <a:off x="10896480" y="-9720"/>
            <a:ext cx="1295280" cy="686736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201" name="Google Shape;231;p21"/>
          <p:cNvSpPr/>
          <p:nvPr/>
        </p:nvSpPr>
        <p:spPr>
          <a:xfrm>
            <a:off x="10934640" y="-9720"/>
            <a:ext cx="1257120" cy="686736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202" name="Google Shape;232;p21"/>
          <p:cNvSpPr/>
          <p:nvPr/>
        </p:nvSpPr>
        <p:spPr>
          <a:xfrm>
            <a:off x="10372680" y="3590640"/>
            <a:ext cx="1819080" cy="326736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203" name="Google Shape;233;p21"/>
          <p:cNvSpPr/>
          <p:nvPr/>
        </p:nvSpPr>
        <p:spPr>
          <a:xfrm>
            <a:off x="0" y="4009680"/>
            <a:ext cx="447480" cy="284832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204" name="Google Shape;234;p21"/>
          <p:cNvSpPr/>
          <p:nvPr/>
        </p:nvSpPr>
        <p:spPr>
          <a:xfrm>
            <a:off x="752400" y="6487560"/>
            <a:ext cx="7380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205" name="Google Shape;235;p21"/>
          <p:cNvSpPr/>
          <p:nvPr/>
        </p:nvSpPr>
        <p:spPr>
          <a:xfrm>
            <a:off x="1538280" y="6487560"/>
            <a:ext cx="119196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pic>
        <p:nvPicPr>
          <p:cNvPr id="206" name="Google Shape;236;p21" descr=""/>
          <p:cNvPicPr/>
          <p:nvPr/>
        </p:nvPicPr>
        <p:blipFill>
          <a:blip r:embed="rId1"/>
          <a:stretch/>
        </p:blipFill>
        <p:spPr>
          <a:xfrm>
            <a:off x="180000" y="4241880"/>
            <a:ext cx="1799640" cy="2494800"/>
          </a:xfrm>
          <a:prstGeom prst="rect">
            <a:avLst/>
          </a:prstGeom>
          <a:ln w="0">
            <a:noFill/>
          </a:ln>
        </p:spPr>
      </p:pic>
      <p:sp>
        <p:nvSpPr>
          <p:cNvPr id="207" name="Google Shape;237;p21"/>
          <p:cNvSpPr/>
          <p:nvPr/>
        </p:nvSpPr>
        <p:spPr>
          <a:xfrm>
            <a:off x="11391480" y="6487560"/>
            <a:ext cx="1422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8</a:t>
            </a:r>
            <a:endParaRPr b="0" lang="en-IN" sz="1130" spc="-1" strike="noStrike">
              <a:latin typeface="Arial"/>
            </a:endParaRPr>
          </a:p>
        </p:txBody>
      </p:sp>
      <p:sp>
        <p:nvSpPr>
          <p:cNvPr id="208" name="Google Shape;238;p21"/>
          <p:cNvSpPr/>
          <p:nvPr/>
        </p:nvSpPr>
        <p:spPr>
          <a:xfrm>
            <a:off x="752400" y="706680"/>
            <a:ext cx="9327600" cy="63252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4280" spc="-1" strike="noStrike">
                <a:solidFill>
                  <a:srgbClr val="000000"/>
                </a:solidFill>
                <a:latin typeface="Trebuchet MS"/>
                <a:ea typeface="Trebuchet MS"/>
              </a:rPr>
              <a:t>SPECIAL FEATURES :</a:t>
            </a:r>
            <a:endParaRPr b="0" lang="en-IN" sz="4280" spc="-1" strike="noStrike">
              <a:latin typeface="Arial"/>
            </a:endParaRPr>
          </a:p>
        </p:txBody>
      </p:sp>
      <p:sp>
        <p:nvSpPr>
          <p:cNvPr id="209" name="Google Shape;239;p21"/>
          <p:cNvSpPr/>
          <p:nvPr/>
        </p:nvSpPr>
        <p:spPr>
          <a:xfrm>
            <a:off x="882000" y="1890360"/>
            <a:ext cx="8189640" cy="404964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3200" spc="-1" strike="noStrike">
                <a:solidFill>
                  <a:srgbClr val="000000"/>
                </a:solidFill>
                <a:latin typeface="Times New Roman"/>
                <a:ea typeface="Times New Roman"/>
              </a:rPr>
              <a:t>1. Visual Representation Learning</a:t>
            </a:r>
            <a:endParaRPr b="0" lang="en-IN" sz="3200" spc="-1" strike="noStrike">
              <a:latin typeface="Arial"/>
            </a:endParaRPr>
          </a:p>
          <a:p>
            <a:pPr>
              <a:lnSpc>
                <a:spcPct val="100000"/>
              </a:lnSpc>
              <a:buNone/>
              <a:tabLst>
                <a:tab algn="l" pos="0"/>
              </a:tabLst>
            </a:pPr>
            <a:r>
              <a:rPr b="0" lang="en-IN" sz="3200" spc="-1" strike="noStrike">
                <a:solidFill>
                  <a:srgbClr val="000000"/>
                </a:solidFill>
                <a:latin typeface="Times New Roman"/>
                <a:ea typeface="Times New Roman"/>
              </a:rPr>
              <a:t>2. Spatial Hierarchies and Context</a:t>
            </a:r>
            <a:endParaRPr b="0" lang="en-IN" sz="3200" spc="-1" strike="noStrike">
              <a:latin typeface="Arial"/>
            </a:endParaRPr>
          </a:p>
          <a:p>
            <a:pPr>
              <a:lnSpc>
                <a:spcPct val="100000"/>
              </a:lnSpc>
              <a:buNone/>
              <a:tabLst>
                <a:tab algn="l" pos="0"/>
              </a:tabLst>
            </a:pPr>
            <a:r>
              <a:rPr b="0" lang="en-IN" sz="3200" spc="-1" strike="noStrike">
                <a:solidFill>
                  <a:srgbClr val="000000"/>
                </a:solidFill>
                <a:latin typeface="Times New Roman"/>
                <a:ea typeface="Times New Roman"/>
              </a:rPr>
              <a:t>3. Class Imbalance Handling</a:t>
            </a:r>
            <a:endParaRPr b="0" lang="en-IN" sz="3200" spc="-1" strike="noStrike">
              <a:latin typeface="Arial"/>
            </a:endParaRPr>
          </a:p>
          <a:p>
            <a:pPr>
              <a:lnSpc>
                <a:spcPct val="100000"/>
              </a:lnSpc>
              <a:buNone/>
              <a:tabLst>
                <a:tab algn="l" pos="0"/>
              </a:tabLst>
            </a:pPr>
            <a:r>
              <a:rPr b="0" lang="en-IN" sz="3200" spc="-1" strike="noStrike">
                <a:solidFill>
                  <a:srgbClr val="000000"/>
                </a:solidFill>
                <a:latin typeface="Times New Roman"/>
                <a:ea typeface="Times New Roman"/>
              </a:rPr>
              <a:t>4. Adaptability to Real-World Applications</a:t>
            </a:r>
            <a:endParaRPr b="0" lang="en-IN" sz="3200" spc="-1" strike="noStrike">
              <a:latin typeface="Arial"/>
            </a:endParaRPr>
          </a:p>
          <a:p>
            <a:pPr>
              <a:lnSpc>
                <a:spcPct val="100000"/>
              </a:lnSpc>
              <a:buNone/>
              <a:tabLst>
                <a:tab algn="l" pos="0"/>
              </a:tabLst>
            </a:pPr>
            <a:r>
              <a:rPr b="0" lang="en-IN" sz="3200" spc="-1" strike="noStrike">
                <a:solidFill>
                  <a:srgbClr val="000000"/>
                </a:solidFill>
                <a:latin typeface="Times New Roman"/>
                <a:ea typeface="Times New Roman"/>
              </a:rPr>
              <a:t>5. Scalability and Efficiency</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Google Shape;244;p22"/>
          <p:cNvSpPr/>
          <p:nvPr/>
        </p:nvSpPr>
        <p:spPr>
          <a:xfrm>
            <a:off x="-398880" y="295920"/>
            <a:ext cx="12191760" cy="6858000"/>
          </a:xfrm>
          <a:custGeom>
            <a:avLst/>
            <a:gdLst/>
            <a:ahLst/>
            <a:rect l="l" t="t" r="r" b="b"/>
            <a:pathLst>
              <a:path w="33867" h="19051">
                <a:moveTo>
                  <a:pt x="0" y="19051"/>
                </a:moveTo>
                <a:lnTo>
                  <a:pt x="33867" y="19051"/>
                </a:lnTo>
                <a:lnTo>
                  <a:pt x="33867" y="0"/>
                </a:lnTo>
                <a:lnTo>
                  <a:pt x="0" y="0"/>
                </a:lnTo>
                <a:lnTo>
                  <a:pt x="0" y="19051"/>
                </a:lnTo>
                <a:close/>
              </a:path>
            </a:pathLst>
          </a:custGeom>
          <a:solidFill>
            <a:srgbClr val="ffffff"/>
          </a:solidFill>
          <a:ln w="0">
            <a:noFill/>
          </a:ln>
        </p:spPr>
        <p:style>
          <a:lnRef idx="0"/>
          <a:fillRef idx="0"/>
          <a:effectRef idx="0"/>
          <a:fontRef idx="minor"/>
        </p:style>
      </p:sp>
      <p:sp>
        <p:nvSpPr>
          <p:cNvPr id="211" name="Google Shape;245;p22"/>
          <p:cNvSpPr/>
          <p:nvPr/>
        </p:nvSpPr>
        <p:spPr>
          <a:xfrm>
            <a:off x="9377280" y="4680"/>
            <a:ext cx="1219320" cy="685800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12" name="Google Shape;246;p22"/>
          <p:cNvSpPr/>
          <p:nvPr/>
        </p:nvSpPr>
        <p:spPr>
          <a:xfrm flipH="1">
            <a:off x="7434000" y="3690720"/>
            <a:ext cx="4763520" cy="3176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13" name="Google Shape;247;p22"/>
          <p:cNvSpPr/>
          <p:nvPr/>
        </p:nvSpPr>
        <p:spPr>
          <a:xfrm>
            <a:off x="9181800" y="-9720"/>
            <a:ext cx="3009960" cy="686736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214" name="Google Shape;248;p22"/>
          <p:cNvSpPr/>
          <p:nvPr/>
        </p:nvSpPr>
        <p:spPr>
          <a:xfrm>
            <a:off x="9601200" y="-9720"/>
            <a:ext cx="2590560" cy="686736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215" name="Google Shape;249;p22"/>
          <p:cNvSpPr/>
          <p:nvPr/>
        </p:nvSpPr>
        <p:spPr>
          <a:xfrm>
            <a:off x="8934120" y="3047760"/>
            <a:ext cx="3257640" cy="381024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216" name="Google Shape;250;p22"/>
          <p:cNvSpPr/>
          <p:nvPr/>
        </p:nvSpPr>
        <p:spPr>
          <a:xfrm>
            <a:off x="9334440" y="-9720"/>
            <a:ext cx="2857320" cy="686736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217" name="Google Shape;251;p22"/>
          <p:cNvSpPr/>
          <p:nvPr/>
        </p:nvSpPr>
        <p:spPr>
          <a:xfrm>
            <a:off x="10896480" y="-9720"/>
            <a:ext cx="1295280" cy="686736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218" name="Google Shape;252;p22"/>
          <p:cNvSpPr/>
          <p:nvPr/>
        </p:nvSpPr>
        <p:spPr>
          <a:xfrm>
            <a:off x="10934640" y="-9720"/>
            <a:ext cx="1257120" cy="686736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219" name="Google Shape;253;p22"/>
          <p:cNvSpPr/>
          <p:nvPr/>
        </p:nvSpPr>
        <p:spPr>
          <a:xfrm>
            <a:off x="10372680" y="3590640"/>
            <a:ext cx="1819080" cy="326736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220" name="Google Shape;254;p22"/>
          <p:cNvSpPr/>
          <p:nvPr/>
        </p:nvSpPr>
        <p:spPr>
          <a:xfrm>
            <a:off x="0" y="4009680"/>
            <a:ext cx="447480" cy="284832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221" name="Google Shape;255;p22"/>
          <p:cNvSpPr/>
          <p:nvPr/>
        </p:nvSpPr>
        <p:spPr>
          <a:xfrm>
            <a:off x="752400" y="6487560"/>
            <a:ext cx="7380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222" name="Google Shape;256;p22"/>
          <p:cNvSpPr/>
          <p:nvPr/>
        </p:nvSpPr>
        <p:spPr>
          <a:xfrm>
            <a:off x="1538280" y="6487560"/>
            <a:ext cx="119196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223" name="Google Shape;257;p22"/>
          <p:cNvSpPr/>
          <p:nvPr/>
        </p:nvSpPr>
        <p:spPr>
          <a:xfrm>
            <a:off x="9353520" y="5362560"/>
            <a:ext cx="457200" cy="457200"/>
          </a:xfrm>
          <a:custGeom>
            <a:avLst/>
            <a:gdLst/>
            <a:ahLst/>
            <a:rect l="l" t="t" r="r" b="b"/>
            <a:pathLst>
              <a:path w="1271" h="1271">
                <a:moveTo>
                  <a:pt x="0" y="1271"/>
                </a:moveTo>
                <a:lnTo>
                  <a:pt x="1271" y="1271"/>
                </a:lnTo>
                <a:lnTo>
                  <a:pt x="1271" y="0"/>
                </a:lnTo>
                <a:lnTo>
                  <a:pt x="0" y="0"/>
                </a:lnTo>
                <a:lnTo>
                  <a:pt x="0" y="1271"/>
                </a:lnTo>
                <a:close/>
              </a:path>
            </a:pathLst>
          </a:custGeom>
          <a:solidFill>
            <a:srgbClr val="42b051"/>
          </a:solidFill>
          <a:ln w="0">
            <a:noFill/>
          </a:ln>
        </p:spPr>
        <p:style>
          <a:lnRef idx="0"/>
          <a:fillRef idx="0"/>
          <a:effectRef idx="0"/>
          <a:fontRef idx="minor"/>
        </p:style>
      </p:sp>
      <p:sp>
        <p:nvSpPr>
          <p:cNvPr id="224" name="Google Shape;258;p22"/>
          <p:cNvSpPr/>
          <p:nvPr/>
        </p:nvSpPr>
        <p:spPr>
          <a:xfrm>
            <a:off x="9353520" y="5895720"/>
            <a:ext cx="180720" cy="181080"/>
          </a:xfrm>
          <a:custGeom>
            <a:avLst/>
            <a:gdLst/>
            <a:ahLst/>
            <a:rect l="l" t="t" r="r" b="b"/>
            <a:pathLst>
              <a:path w="503" h="504">
                <a:moveTo>
                  <a:pt x="0" y="504"/>
                </a:moveTo>
                <a:lnTo>
                  <a:pt x="503" y="504"/>
                </a:lnTo>
                <a:lnTo>
                  <a:pt x="503" y="0"/>
                </a:lnTo>
                <a:lnTo>
                  <a:pt x="0" y="0"/>
                </a:lnTo>
                <a:lnTo>
                  <a:pt x="0" y="504"/>
                </a:lnTo>
                <a:close/>
              </a:path>
            </a:pathLst>
          </a:custGeom>
          <a:solidFill>
            <a:srgbClr val="2e946b"/>
          </a:solidFill>
          <a:ln w="0">
            <a:noFill/>
          </a:ln>
        </p:spPr>
        <p:style>
          <a:lnRef idx="0"/>
          <a:fillRef idx="0"/>
          <a:effectRef idx="0"/>
          <a:fontRef idx="minor"/>
        </p:style>
      </p:sp>
      <p:pic>
        <p:nvPicPr>
          <p:cNvPr id="225" name="Google Shape;259;p22" descr=""/>
          <p:cNvPicPr/>
          <p:nvPr/>
        </p:nvPicPr>
        <p:blipFill>
          <a:blip r:embed="rId1"/>
          <a:stretch/>
        </p:blipFill>
        <p:spPr>
          <a:xfrm>
            <a:off x="676440" y="6467400"/>
            <a:ext cx="2142360" cy="199440"/>
          </a:xfrm>
          <a:prstGeom prst="rect">
            <a:avLst/>
          </a:prstGeom>
          <a:ln w="0">
            <a:noFill/>
          </a:ln>
        </p:spPr>
      </p:pic>
      <p:sp>
        <p:nvSpPr>
          <p:cNvPr id="226" name="Google Shape;260;p22"/>
          <p:cNvSpPr/>
          <p:nvPr/>
        </p:nvSpPr>
        <p:spPr>
          <a:xfrm>
            <a:off x="11391480" y="6487560"/>
            <a:ext cx="1422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9</a:t>
            </a:r>
            <a:endParaRPr b="0" lang="en-IN" sz="1130" spc="-1" strike="noStrike">
              <a:latin typeface="Arial"/>
            </a:endParaRPr>
          </a:p>
        </p:txBody>
      </p:sp>
      <p:sp>
        <p:nvSpPr>
          <p:cNvPr id="227" name="Google Shape;261;p22"/>
          <p:cNvSpPr/>
          <p:nvPr/>
        </p:nvSpPr>
        <p:spPr>
          <a:xfrm>
            <a:off x="540000" y="160200"/>
            <a:ext cx="4074120" cy="71172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4810" spc="-1" strike="noStrike">
                <a:solidFill>
                  <a:srgbClr val="000000"/>
                </a:solidFill>
                <a:latin typeface="Trebuchet MS"/>
                <a:ea typeface="Trebuchet MS"/>
              </a:rPr>
              <a:t>MODELLING</a:t>
            </a:r>
            <a:endParaRPr b="0" lang="en-IN" sz="4810" spc="-1" strike="noStrike">
              <a:latin typeface="Arial"/>
            </a:endParaRPr>
          </a:p>
        </p:txBody>
      </p:sp>
      <p:sp>
        <p:nvSpPr>
          <p:cNvPr id="228" name="Google Shape;262;p22"/>
          <p:cNvSpPr/>
          <p:nvPr/>
        </p:nvSpPr>
        <p:spPr>
          <a:xfrm>
            <a:off x="540000" y="810000"/>
            <a:ext cx="10079640" cy="5964480"/>
          </a:xfrm>
          <a:prstGeom prst="rect">
            <a:avLst/>
          </a:prstGeom>
          <a:noFill/>
          <a:ln w="0">
            <a:noFill/>
          </a:ln>
        </p:spPr>
        <p:style>
          <a:lnRef idx="0"/>
          <a:fillRef idx="0"/>
          <a:effectRef idx="0"/>
          <a:fontRef idx="minor"/>
        </p:style>
        <p:txBody>
          <a:bodyPr lIns="0" rIns="0" tIns="0" bIns="0" anchor="t">
            <a:noAutofit/>
          </a:bodyPr>
          <a:p>
            <a:pPr algn="just">
              <a:lnSpc>
                <a:spcPct val="100000"/>
              </a:lnSpc>
              <a:buNone/>
              <a:tabLst>
                <a:tab algn="l" pos="0"/>
              </a:tabLst>
            </a:pPr>
            <a:endParaRPr b="0" lang="en-IN" sz="2600" spc="-1" strike="noStrike">
              <a:latin typeface="Arial"/>
            </a:endParaRPr>
          </a:p>
          <a:p>
            <a:pPr algn="just">
              <a:lnSpc>
                <a:spcPct val="100000"/>
              </a:lnSpc>
              <a:buNone/>
              <a:tabLst>
                <a:tab algn="l" pos="0"/>
              </a:tabLst>
            </a:pPr>
            <a:r>
              <a:rPr b="1" lang="en-IN" sz="2600" spc="-1" strike="noStrike">
                <a:solidFill>
                  <a:srgbClr val="000000"/>
                </a:solidFill>
                <a:latin typeface="Arial"/>
                <a:ea typeface="Times New Roman"/>
              </a:rPr>
              <a:t>Problem Definition:</a:t>
            </a:r>
            <a:r>
              <a:rPr b="0" lang="en-IN" sz="2600" spc="-1" strike="noStrike">
                <a:solidFill>
                  <a:srgbClr val="000000"/>
                </a:solidFill>
                <a:latin typeface="Arial"/>
                <a:ea typeface="Times New Roman"/>
              </a:rPr>
              <a:t> Clearly define the problem you want to solve with image classification. Determine the classes or categories you want to classify images into.</a:t>
            </a:r>
            <a:endParaRPr b="0" lang="en-IN" sz="2600" spc="-1" strike="noStrike">
              <a:latin typeface="Arial"/>
            </a:endParaRPr>
          </a:p>
          <a:p>
            <a:pPr algn="just">
              <a:lnSpc>
                <a:spcPct val="100000"/>
              </a:lnSpc>
              <a:buNone/>
              <a:tabLst>
                <a:tab algn="l" pos="0"/>
              </a:tabLst>
            </a:pPr>
            <a:endParaRPr b="0" lang="en-IN" sz="2600" spc="-1" strike="noStrike">
              <a:latin typeface="Arial"/>
            </a:endParaRPr>
          </a:p>
          <a:p>
            <a:pPr algn="just">
              <a:lnSpc>
                <a:spcPct val="100000"/>
              </a:lnSpc>
              <a:buNone/>
              <a:tabLst>
                <a:tab algn="l" pos="0"/>
              </a:tabLst>
            </a:pPr>
            <a:r>
              <a:rPr b="1" lang="en-IN" sz="2600" spc="-1" strike="noStrike">
                <a:solidFill>
                  <a:srgbClr val="000000"/>
                </a:solidFill>
                <a:latin typeface="Arial"/>
                <a:ea typeface="Times New Roman"/>
              </a:rPr>
              <a:t>Data Collection:</a:t>
            </a:r>
            <a:r>
              <a:rPr b="0" lang="en-IN" sz="2600" spc="-1" strike="noStrike">
                <a:solidFill>
                  <a:srgbClr val="000000"/>
                </a:solidFill>
                <a:latin typeface="Arial"/>
                <a:ea typeface="Times New Roman"/>
              </a:rPr>
              <a:t> Gather a dataset of images that represent the classes you want to classify. Ensure that the dataset is diverse, balanced, and of sufficient size to train a robust classifier.</a:t>
            </a:r>
            <a:endParaRPr b="0" lang="en-IN" sz="2600" spc="-1" strike="noStrike">
              <a:latin typeface="Arial"/>
            </a:endParaRPr>
          </a:p>
          <a:p>
            <a:pPr algn="just">
              <a:lnSpc>
                <a:spcPct val="100000"/>
              </a:lnSpc>
              <a:buNone/>
              <a:tabLst>
                <a:tab algn="l" pos="0"/>
              </a:tabLst>
            </a:pPr>
            <a:endParaRPr b="0" lang="en-IN" sz="2600" spc="-1" strike="noStrike">
              <a:latin typeface="Arial"/>
            </a:endParaRPr>
          </a:p>
          <a:p>
            <a:pPr algn="just">
              <a:lnSpc>
                <a:spcPct val="100000"/>
              </a:lnSpc>
              <a:buNone/>
              <a:tabLst>
                <a:tab algn="l" pos="0"/>
              </a:tabLst>
            </a:pPr>
            <a:r>
              <a:rPr b="1" lang="en-IN" sz="2600" spc="-1" strike="noStrike">
                <a:solidFill>
                  <a:srgbClr val="000000"/>
                </a:solidFill>
                <a:latin typeface="Arial"/>
                <a:ea typeface="Times New Roman"/>
              </a:rPr>
              <a:t>Data Preprocessing: </a:t>
            </a:r>
            <a:r>
              <a:rPr b="0" lang="en-IN" sz="2600" spc="-1" strike="noStrike">
                <a:solidFill>
                  <a:srgbClr val="000000"/>
                </a:solidFill>
                <a:latin typeface="Arial"/>
                <a:ea typeface="Times New Roman"/>
              </a:rPr>
              <a:t>Preprocess the images to prepare them for the training process. Common preprocessing steps include resizing images to a consistent size, normalizing pixel values, and possibly augmenting the data with techniques like rotation, flipping, and cropping to increase variability.</a:t>
            </a:r>
            <a:endParaRPr b="0" lang="en-IN" sz="2600" spc="-1" strike="noStrike">
              <a:latin typeface="Arial"/>
            </a:endParaRPr>
          </a:p>
          <a:p>
            <a:pPr algn="just">
              <a:lnSpc>
                <a:spcPct val="100000"/>
              </a:lnSpc>
              <a:buNone/>
              <a:tabLst>
                <a:tab algn="l" pos="0"/>
              </a:tabLst>
            </a:pPr>
            <a:endParaRPr b="0" lang="en-IN" sz="2600" spc="-1" strike="noStrike">
              <a:latin typeface="Arial"/>
            </a:endParaRPr>
          </a:p>
          <a:p>
            <a:pPr algn="just">
              <a:lnSpc>
                <a:spcPct val="100000"/>
              </a:lnSpc>
              <a:buNone/>
              <a:tabLst>
                <a:tab algn="l" pos="0"/>
              </a:tabLst>
            </a:pPr>
            <a:endParaRPr b="0" lang="en-IN" sz="2600" spc="-1" strike="noStrike">
              <a:latin typeface="Arial"/>
            </a:endParaRPr>
          </a:p>
          <a:p>
            <a:pPr algn="just">
              <a:lnSpc>
                <a:spcPct val="100000"/>
              </a:lnSpc>
              <a:buNone/>
              <a:tabLst>
                <a:tab algn="l" pos="0"/>
              </a:tabLst>
            </a:pPr>
            <a:endParaRPr b="0" lang="en-IN" sz="2600" spc="-1" strike="noStrike">
              <a:latin typeface="Arial"/>
            </a:endParaRPr>
          </a:p>
          <a:p>
            <a:pPr algn="just">
              <a:lnSpc>
                <a:spcPct val="100000"/>
              </a:lnSpc>
              <a:buNone/>
              <a:tabLst>
                <a:tab algn="l" pos="0"/>
              </a:tabLst>
            </a:pPr>
            <a:endParaRPr b="0" lang="en-IN" sz="2600" spc="-1" strike="noStrike">
              <a:latin typeface="Arial"/>
            </a:endParaRPr>
          </a:p>
          <a:p>
            <a:pPr algn="just">
              <a:lnSpc>
                <a:spcPct val="100000"/>
              </a:lnSpc>
              <a:buNone/>
              <a:tabLst>
                <a:tab algn="l" pos="0"/>
              </a:tabLst>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Google Shape;245;p 1"/>
          <p:cNvSpPr/>
          <p:nvPr/>
        </p:nvSpPr>
        <p:spPr>
          <a:xfrm>
            <a:off x="9377280" y="4680"/>
            <a:ext cx="1219320" cy="685800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30" name="Google Shape;246;p 1"/>
          <p:cNvSpPr/>
          <p:nvPr/>
        </p:nvSpPr>
        <p:spPr>
          <a:xfrm flipH="1">
            <a:off x="7434000" y="3690720"/>
            <a:ext cx="4763520" cy="3176640"/>
          </a:xfrm>
          <a:custGeom>
            <a:avLst/>
            <a:gdLst/>
            <a:ahLst/>
            <a:rect l="l" t="t" r="r" b="b"/>
            <a:pathLst>
              <a:path w="21600" h="21600">
                <a:moveTo>
                  <a:pt x="0" y="0"/>
                </a:moveTo>
                <a:lnTo>
                  <a:pt x="21600" y="21600"/>
                </a:lnTo>
              </a:path>
            </a:pathLst>
          </a:custGeom>
          <a:noFill/>
          <a:ln cap="rnd" w="9525">
            <a:solidFill>
              <a:srgbClr val="5fcbef"/>
            </a:solidFill>
            <a:round/>
          </a:ln>
        </p:spPr>
        <p:style>
          <a:lnRef idx="0"/>
          <a:fillRef idx="0"/>
          <a:effectRef idx="0"/>
          <a:fontRef idx="minor"/>
        </p:style>
      </p:sp>
      <p:sp>
        <p:nvSpPr>
          <p:cNvPr id="231" name="Google Shape;247;p 1"/>
          <p:cNvSpPr/>
          <p:nvPr/>
        </p:nvSpPr>
        <p:spPr>
          <a:xfrm>
            <a:off x="9181800" y="-9720"/>
            <a:ext cx="3009960" cy="6867360"/>
          </a:xfrm>
          <a:custGeom>
            <a:avLst/>
            <a:gdLst/>
            <a:ahLst/>
            <a:rect l="l" t="t" r="r" b="b"/>
            <a:pathLst>
              <a:path w="8362" h="19077">
                <a:moveTo>
                  <a:pt x="5688" y="0"/>
                </a:moveTo>
                <a:lnTo>
                  <a:pt x="8362" y="0"/>
                </a:lnTo>
                <a:lnTo>
                  <a:pt x="8362" y="19077"/>
                </a:lnTo>
                <a:lnTo>
                  <a:pt x="0" y="19077"/>
                </a:lnTo>
                <a:lnTo>
                  <a:pt x="5688" y="0"/>
                </a:lnTo>
                <a:close/>
              </a:path>
            </a:pathLst>
          </a:custGeom>
          <a:solidFill>
            <a:srgbClr val="5fcbef">
              <a:alpha val="36000"/>
            </a:srgbClr>
          </a:solidFill>
          <a:ln w="0">
            <a:noFill/>
          </a:ln>
        </p:spPr>
        <p:style>
          <a:lnRef idx="0"/>
          <a:fillRef idx="0"/>
          <a:effectRef idx="0"/>
          <a:fontRef idx="minor"/>
        </p:style>
      </p:sp>
      <p:sp>
        <p:nvSpPr>
          <p:cNvPr id="232" name="Google Shape;248;p 1"/>
          <p:cNvSpPr/>
          <p:nvPr/>
        </p:nvSpPr>
        <p:spPr>
          <a:xfrm>
            <a:off x="9601200" y="-9720"/>
            <a:ext cx="2590560" cy="6867360"/>
          </a:xfrm>
          <a:custGeom>
            <a:avLst/>
            <a:gdLst/>
            <a:ahLst/>
            <a:rect l="l" t="t" r="r" b="b"/>
            <a:pathLst>
              <a:path w="7197" h="19077">
                <a:moveTo>
                  <a:pt x="0" y="0"/>
                </a:moveTo>
                <a:lnTo>
                  <a:pt x="7197" y="0"/>
                </a:lnTo>
                <a:lnTo>
                  <a:pt x="7197" y="19077"/>
                </a:lnTo>
                <a:lnTo>
                  <a:pt x="3362" y="19077"/>
                </a:lnTo>
                <a:lnTo>
                  <a:pt x="0" y="0"/>
                </a:lnTo>
                <a:close/>
              </a:path>
            </a:pathLst>
          </a:custGeom>
          <a:solidFill>
            <a:srgbClr val="5fcbef">
              <a:alpha val="20000"/>
            </a:srgbClr>
          </a:solidFill>
          <a:ln w="0">
            <a:noFill/>
          </a:ln>
        </p:spPr>
        <p:style>
          <a:lnRef idx="0"/>
          <a:fillRef idx="0"/>
          <a:effectRef idx="0"/>
          <a:fontRef idx="minor"/>
        </p:style>
      </p:sp>
      <p:sp>
        <p:nvSpPr>
          <p:cNvPr id="233" name="Google Shape;249;p 1"/>
          <p:cNvSpPr/>
          <p:nvPr/>
        </p:nvSpPr>
        <p:spPr>
          <a:xfrm>
            <a:off x="8934120" y="3047760"/>
            <a:ext cx="3257640" cy="3810240"/>
          </a:xfrm>
          <a:custGeom>
            <a:avLst/>
            <a:gdLst/>
            <a:ahLst/>
            <a:rect l="l" t="t" r="r" b="b"/>
            <a:pathLst>
              <a:path w="9050" h="10585">
                <a:moveTo>
                  <a:pt x="0" y="10585"/>
                </a:moveTo>
                <a:lnTo>
                  <a:pt x="9050" y="0"/>
                </a:lnTo>
                <a:lnTo>
                  <a:pt x="9050" y="10585"/>
                </a:lnTo>
                <a:lnTo>
                  <a:pt x="0" y="10585"/>
                </a:lnTo>
                <a:close/>
              </a:path>
            </a:pathLst>
          </a:custGeom>
          <a:solidFill>
            <a:srgbClr val="17b0e4">
              <a:alpha val="66000"/>
            </a:srgbClr>
          </a:solidFill>
          <a:ln w="0">
            <a:noFill/>
          </a:ln>
        </p:spPr>
        <p:style>
          <a:lnRef idx="0"/>
          <a:fillRef idx="0"/>
          <a:effectRef idx="0"/>
          <a:fontRef idx="minor"/>
        </p:style>
      </p:sp>
      <p:sp>
        <p:nvSpPr>
          <p:cNvPr id="234" name="Google Shape;250;p 1"/>
          <p:cNvSpPr/>
          <p:nvPr/>
        </p:nvSpPr>
        <p:spPr>
          <a:xfrm>
            <a:off x="9334440" y="-9720"/>
            <a:ext cx="2857320" cy="6867360"/>
          </a:xfrm>
          <a:custGeom>
            <a:avLst/>
            <a:gdLst/>
            <a:ahLst/>
            <a:rect l="l" t="t" r="r" b="b"/>
            <a:pathLst>
              <a:path w="7938" h="19077">
                <a:moveTo>
                  <a:pt x="0" y="0"/>
                </a:moveTo>
                <a:lnTo>
                  <a:pt x="7938" y="0"/>
                </a:lnTo>
                <a:lnTo>
                  <a:pt x="7938" y="19077"/>
                </a:lnTo>
                <a:lnTo>
                  <a:pt x="6871" y="19077"/>
                </a:lnTo>
                <a:lnTo>
                  <a:pt x="0" y="0"/>
                </a:lnTo>
                <a:close/>
              </a:path>
            </a:pathLst>
          </a:custGeom>
          <a:solidFill>
            <a:srgbClr val="17b0e4">
              <a:alpha val="50000"/>
            </a:srgbClr>
          </a:solidFill>
          <a:ln w="0">
            <a:noFill/>
          </a:ln>
        </p:spPr>
        <p:style>
          <a:lnRef idx="0"/>
          <a:fillRef idx="0"/>
          <a:effectRef idx="0"/>
          <a:fontRef idx="minor"/>
        </p:style>
      </p:sp>
      <p:sp>
        <p:nvSpPr>
          <p:cNvPr id="235" name="Google Shape;251;p 1"/>
          <p:cNvSpPr/>
          <p:nvPr/>
        </p:nvSpPr>
        <p:spPr>
          <a:xfrm>
            <a:off x="10896480" y="-9720"/>
            <a:ext cx="1295280" cy="6867360"/>
          </a:xfrm>
          <a:custGeom>
            <a:avLst/>
            <a:gdLst/>
            <a:ahLst/>
            <a:rect l="l" t="t" r="r" b="b"/>
            <a:pathLst>
              <a:path w="3599" h="19077">
                <a:moveTo>
                  <a:pt x="2845" y="0"/>
                </a:moveTo>
                <a:lnTo>
                  <a:pt x="3599" y="0"/>
                </a:lnTo>
                <a:lnTo>
                  <a:pt x="3599" y="19077"/>
                </a:lnTo>
                <a:lnTo>
                  <a:pt x="0" y="19077"/>
                </a:lnTo>
                <a:lnTo>
                  <a:pt x="2845" y="0"/>
                </a:lnTo>
                <a:close/>
              </a:path>
            </a:pathLst>
          </a:custGeom>
          <a:solidFill>
            <a:srgbClr val="2e83c3">
              <a:alpha val="70000"/>
            </a:srgbClr>
          </a:solidFill>
          <a:ln w="0">
            <a:noFill/>
          </a:ln>
        </p:spPr>
        <p:style>
          <a:lnRef idx="0"/>
          <a:fillRef idx="0"/>
          <a:effectRef idx="0"/>
          <a:fontRef idx="minor"/>
        </p:style>
      </p:sp>
      <p:sp>
        <p:nvSpPr>
          <p:cNvPr id="236" name="Google Shape;252;p 1"/>
          <p:cNvSpPr/>
          <p:nvPr/>
        </p:nvSpPr>
        <p:spPr>
          <a:xfrm>
            <a:off x="10934640" y="-9720"/>
            <a:ext cx="1257120" cy="6867360"/>
          </a:xfrm>
          <a:custGeom>
            <a:avLst/>
            <a:gdLst/>
            <a:ahLst/>
            <a:rect l="l" t="t" r="r" b="b"/>
            <a:pathLst>
              <a:path w="3493" h="19077">
                <a:moveTo>
                  <a:pt x="0" y="0"/>
                </a:moveTo>
                <a:lnTo>
                  <a:pt x="3493" y="0"/>
                </a:lnTo>
                <a:lnTo>
                  <a:pt x="3493" y="19077"/>
                </a:lnTo>
                <a:lnTo>
                  <a:pt x="3101" y="19077"/>
                </a:lnTo>
                <a:lnTo>
                  <a:pt x="0" y="0"/>
                </a:lnTo>
                <a:close/>
              </a:path>
            </a:pathLst>
          </a:custGeom>
          <a:solidFill>
            <a:srgbClr val="236292">
              <a:alpha val="80000"/>
            </a:srgbClr>
          </a:solidFill>
          <a:ln w="0">
            <a:noFill/>
          </a:ln>
        </p:spPr>
        <p:style>
          <a:lnRef idx="0"/>
          <a:fillRef idx="0"/>
          <a:effectRef idx="0"/>
          <a:fontRef idx="minor"/>
        </p:style>
      </p:sp>
      <p:sp>
        <p:nvSpPr>
          <p:cNvPr id="237" name="Google Shape;253;p 1"/>
          <p:cNvSpPr/>
          <p:nvPr/>
        </p:nvSpPr>
        <p:spPr>
          <a:xfrm>
            <a:off x="10372680" y="3590640"/>
            <a:ext cx="1819080" cy="3267360"/>
          </a:xfrm>
          <a:custGeom>
            <a:avLst/>
            <a:gdLst/>
            <a:ahLst/>
            <a:rect l="l" t="t" r="r" b="b"/>
            <a:pathLst>
              <a:path w="5054" h="9077">
                <a:moveTo>
                  <a:pt x="0" y="9077"/>
                </a:moveTo>
                <a:lnTo>
                  <a:pt x="5054" y="0"/>
                </a:lnTo>
                <a:lnTo>
                  <a:pt x="5054" y="9077"/>
                </a:lnTo>
                <a:lnTo>
                  <a:pt x="0" y="9077"/>
                </a:lnTo>
                <a:close/>
              </a:path>
            </a:pathLst>
          </a:custGeom>
          <a:solidFill>
            <a:srgbClr val="17b0e4">
              <a:alpha val="66000"/>
            </a:srgbClr>
          </a:solidFill>
          <a:ln w="0">
            <a:noFill/>
          </a:ln>
        </p:spPr>
        <p:style>
          <a:lnRef idx="0"/>
          <a:fillRef idx="0"/>
          <a:effectRef idx="0"/>
          <a:fontRef idx="minor"/>
        </p:style>
      </p:sp>
      <p:sp>
        <p:nvSpPr>
          <p:cNvPr id="238" name="Google Shape;254;p 1"/>
          <p:cNvSpPr/>
          <p:nvPr/>
        </p:nvSpPr>
        <p:spPr>
          <a:xfrm>
            <a:off x="0" y="4009680"/>
            <a:ext cx="447480" cy="2848320"/>
          </a:xfrm>
          <a:custGeom>
            <a:avLst/>
            <a:gdLst/>
            <a:ahLst/>
            <a:rect l="l" t="t" r="r" b="b"/>
            <a:pathLst>
              <a:path w="1244" h="7913">
                <a:moveTo>
                  <a:pt x="0" y="7913"/>
                </a:moveTo>
                <a:lnTo>
                  <a:pt x="0" y="0"/>
                </a:lnTo>
                <a:lnTo>
                  <a:pt x="1244" y="7913"/>
                </a:lnTo>
                <a:lnTo>
                  <a:pt x="0" y="7913"/>
                </a:lnTo>
                <a:close/>
              </a:path>
            </a:pathLst>
          </a:custGeom>
          <a:solidFill>
            <a:srgbClr val="5fcbef">
              <a:alpha val="70000"/>
            </a:srgbClr>
          </a:solidFill>
          <a:ln w="0">
            <a:noFill/>
          </a:ln>
        </p:spPr>
        <p:style>
          <a:lnRef idx="0"/>
          <a:fillRef idx="0"/>
          <a:effectRef idx="0"/>
          <a:fontRef idx="minor"/>
        </p:style>
      </p:sp>
      <p:sp>
        <p:nvSpPr>
          <p:cNvPr id="239" name="Google Shape;255;p 1"/>
          <p:cNvSpPr/>
          <p:nvPr/>
        </p:nvSpPr>
        <p:spPr>
          <a:xfrm>
            <a:off x="752400" y="6487560"/>
            <a:ext cx="7380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83c3"/>
                </a:solidFill>
                <a:latin typeface="Trebuchet MS"/>
                <a:ea typeface="Trebuchet MS"/>
              </a:rPr>
              <a:t>3/21/2024</a:t>
            </a:r>
            <a:endParaRPr b="0" lang="en-IN" sz="1130" spc="-1" strike="noStrike">
              <a:latin typeface="Arial"/>
            </a:endParaRPr>
          </a:p>
        </p:txBody>
      </p:sp>
      <p:sp>
        <p:nvSpPr>
          <p:cNvPr id="240" name="Google Shape;256;p 1"/>
          <p:cNvSpPr/>
          <p:nvPr/>
        </p:nvSpPr>
        <p:spPr>
          <a:xfrm>
            <a:off x="1538280" y="6487560"/>
            <a:ext cx="119196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1" lang="en-IN" sz="1130" spc="-1" strike="noStrike">
                <a:solidFill>
                  <a:srgbClr val="2e83c3"/>
                </a:solidFill>
                <a:latin typeface="Trebuchet MS"/>
                <a:ea typeface="Trebuchet MS"/>
              </a:rPr>
              <a:t>Annual Review</a:t>
            </a:r>
            <a:endParaRPr b="0" lang="en-IN" sz="1130" spc="-1" strike="noStrike">
              <a:latin typeface="Arial"/>
            </a:endParaRPr>
          </a:p>
        </p:txBody>
      </p:sp>
      <p:sp>
        <p:nvSpPr>
          <p:cNvPr id="241" name="Google Shape;257;p 1"/>
          <p:cNvSpPr/>
          <p:nvPr/>
        </p:nvSpPr>
        <p:spPr>
          <a:xfrm>
            <a:off x="9353520" y="5362560"/>
            <a:ext cx="457200" cy="457200"/>
          </a:xfrm>
          <a:custGeom>
            <a:avLst/>
            <a:gdLst/>
            <a:ahLst/>
            <a:rect l="l" t="t" r="r" b="b"/>
            <a:pathLst>
              <a:path w="1271" h="1271">
                <a:moveTo>
                  <a:pt x="0" y="1271"/>
                </a:moveTo>
                <a:lnTo>
                  <a:pt x="1271" y="1271"/>
                </a:lnTo>
                <a:lnTo>
                  <a:pt x="1271" y="0"/>
                </a:lnTo>
                <a:lnTo>
                  <a:pt x="0" y="0"/>
                </a:lnTo>
                <a:lnTo>
                  <a:pt x="0" y="1271"/>
                </a:lnTo>
                <a:close/>
              </a:path>
            </a:pathLst>
          </a:custGeom>
          <a:solidFill>
            <a:srgbClr val="42b051"/>
          </a:solidFill>
          <a:ln w="0">
            <a:noFill/>
          </a:ln>
        </p:spPr>
        <p:style>
          <a:lnRef idx="0"/>
          <a:fillRef idx="0"/>
          <a:effectRef idx="0"/>
          <a:fontRef idx="minor"/>
        </p:style>
      </p:sp>
      <p:sp>
        <p:nvSpPr>
          <p:cNvPr id="242" name="Google Shape;258;p 1"/>
          <p:cNvSpPr/>
          <p:nvPr/>
        </p:nvSpPr>
        <p:spPr>
          <a:xfrm>
            <a:off x="9353520" y="5895720"/>
            <a:ext cx="180720" cy="181080"/>
          </a:xfrm>
          <a:custGeom>
            <a:avLst/>
            <a:gdLst/>
            <a:ahLst/>
            <a:rect l="l" t="t" r="r" b="b"/>
            <a:pathLst>
              <a:path w="503" h="504">
                <a:moveTo>
                  <a:pt x="0" y="504"/>
                </a:moveTo>
                <a:lnTo>
                  <a:pt x="503" y="504"/>
                </a:lnTo>
                <a:lnTo>
                  <a:pt x="503" y="0"/>
                </a:lnTo>
                <a:lnTo>
                  <a:pt x="0" y="0"/>
                </a:lnTo>
                <a:lnTo>
                  <a:pt x="0" y="504"/>
                </a:lnTo>
                <a:close/>
              </a:path>
            </a:pathLst>
          </a:custGeom>
          <a:solidFill>
            <a:srgbClr val="2e946b"/>
          </a:solidFill>
          <a:ln w="0">
            <a:noFill/>
          </a:ln>
        </p:spPr>
        <p:style>
          <a:lnRef idx="0"/>
          <a:fillRef idx="0"/>
          <a:effectRef idx="0"/>
          <a:fontRef idx="minor"/>
        </p:style>
      </p:sp>
      <p:pic>
        <p:nvPicPr>
          <p:cNvPr id="243" name="Google Shape;259;p 1" descr=""/>
          <p:cNvPicPr/>
          <p:nvPr/>
        </p:nvPicPr>
        <p:blipFill>
          <a:blip r:embed="rId1"/>
          <a:stretch/>
        </p:blipFill>
        <p:spPr>
          <a:xfrm>
            <a:off x="676440" y="6467400"/>
            <a:ext cx="2142360" cy="199440"/>
          </a:xfrm>
          <a:prstGeom prst="rect">
            <a:avLst/>
          </a:prstGeom>
          <a:ln w="0">
            <a:noFill/>
          </a:ln>
        </p:spPr>
      </p:pic>
      <p:sp>
        <p:nvSpPr>
          <p:cNvPr id="244" name="Google Shape;260;p 1"/>
          <p:cNvSpPr/>
          <p:nvPr/>
        </p:nvSpPr>
        <p:spPr>
          <a:xfrm>
            <a:off x="11391480" y="6487560"/>
            <a:ext cx="142200" cy="165960"/>
          </a:xfrm>
          <a:prstGeom prst="rect">
            <a:avLst/>
          </a:prstGeom>
          <a:noFill/>
          <a:ln w="0">
            <a:noFill/>
          </a:ln>
        </p:spPr>
        <p:style>
          <a:lnRef idx="0"/>
          <a:fillRef idx="0"/>
          <a:effectRef idx="0"/>
          <a:fontRef idx="minor"/>
        </p:style>
        <p:txBody>
          <a:bodyPr lIns="0" rIns="0" tIns="0" bIns="0" anchor="t">
            <a:noAutofit/>
          </a:bodyPr>
          <a:p>
            <a:pPr>
              <a:lnSpc>
                <a:spcPct val="100000"/>
              </a:lnSpc>
              <a:buNone/>
              <a:tabLst>
                <a:tab algn="l" pos="0"/>
              </a:tabLst>
            </a:pPr>
            <a:r>
              <a:rPr b="0" lang="en-IN" sz="1130" spc="-1" strike="noStrike">
                <a:solidFill>
                  <a:srgbClr val="2e946b"/>
                </a:solidFill>
                <a:latin typeface="Trebuchet MS"/>
                <a:ea typeface="Trebuchet MS"/>
              </a:rPr>
              <a:t>9</a:t>
            </a:r>
            <a:endParaRPr b="0" lang="en-IN" sz="1130" spc="-1" strike="noStrike">
              <a:latin typeface="Arial"/>
            </a:endParaRPr>
          </a:p>
        </p:txBody>
      </p:sp>
      <p:sp>
        <p:nvSpPr>
          <p:cNvPr id="245" name=""/>
          <p:cNvSpPr txBox="1"/>
          <p:nvPr/>
        </p:nvSpPr>
        <p:spPr>
          <a:xfrm>
            <a:off x="360000" y="720000"/>
            <a:ext cx="10800000" cy="4887360"/>
          </a:xfrm>
          <a:prstGeom prst="rect">
            <a:avLst/>
          </a:prstGeom>
          <a:noFill/>
          <a:ln w="0">
            <a:noFill/>
          </a:ln>
        </p:spPr>
        <p:txBody>
          <a:bodyPr lIns="90000" rIns="90000" tIns="45000" bIns="45000" anchor="t">
            <a:noAutofit/>
          </a:bodyPr>
          <a:p>
            <a:pPr algn="just">
              <a:lnSpc>
                <a:spcPct val="100000"/>
              </a:lnSpc>
              <a:buNone/>
            </a:pPr>
            <a:r>
              <a:rPr b="1" lang="en-IN" sz="2600" spc="-1" strike="noStrike">
                <a:latin typeface="Arial"/>
              </a:rPr>
              <a:t>Model Evaluation:</a:t>
            </a:r>
            <a:r>
              <a:rPr b="0" lang="en-IN" sz="2600" spc="-1" strike="noStrike">
                <a:latin typeface="Arial"/>
              </a:rPr>
              <a:t> Evaluate the trained model's performance on the test set to assess its accuracy, precision, recall, and other relevant metrics. This step helps determine how well the model generalizes to unseen data.</a:t>
            </a:r>
            <a:endParaRPr b="0" lang="en-IN" sz="2600" spc="-1" strike="noStrike">
              <a:latin typeface="Arial"/>
            </a:endParaRPr>
          </a:p>
          <a:p>
            <a:pPr algn="just">
              <a:lnSpc>
                <a:spcPct val="100000"/>
              </a:lnSpc>
              <a:buNone/>
            </a:pPr>
            <a:endParaRPr b="0" lang="en-IN" sz="2600" spc="-1" strike="noStrike">
              <a:latin typeface="Arial"/>
            </a:endParaRPr>
          </a:p>
          <a:p>
            <a:pPr algn="just">
              <a:lnSpc>
                <a:spcPct val="100000"/>
              </a:lnSpc>
              <a:buNone/>
            </a:pPr>
            <a:r>
              <a:rPr b="1" lang="en-IN" sz="2600" spc="-1" strike="noStrike">
                <a:latin typeface="Arial"/>
              </a:rPr>
              <a:t>Model Deployment: </a:t>
            </a:r>
            <a:r>
              <a:rPr b="0" lang="en-IN" sz="2600" spc="-1" strike="noStrike">
                <a:latin typeface="Arial"/>
              </a:rPr>
              <a:t>If the model performs satisfactorily, deploy it to make predictions on new, unseen images. This may involve integrating the model into an application or system where it can classify images in real-time.</a:t>
            </a:r>
            <a:endParaRPr b="0" lang="en-IN" sz="2600" spc="-1" strike="noStrike">
              <a:latin typeface="Arial"/>
            </a:endParaRPr>
          </a:p>
          <a:p>
            <a:pPr algn="just">
              <a:lnSpc>
                <a:spcPct val="100000"/>
              </a:lnSpc>
              <a:buNone/>
            </a:pPr>
            <a:endParaRPr b="0" lang="en-IN" sz="2600" spc="-1" strike="noStrike">
              <a:latin typeface="Arial"/>
            </a:endParaRPr>
          </a:p>
          <a:p>
            <a:pPr algn="just">
              <a:lnSpc>
                <a:spcPct val="100000"/>
              </a:lnSpc>
              <a:buNone/>
            </a:pPr>
            <a:r>
              <a:rPr b="1" lang="en-IN" sz="2600" spc="-1" strike="noStrike">
                <a:latin typeface="Arial"/>
              </a:rPr>
              <a:t>Monitoring and Maintenance:</a:t>
            </a:r>
            <a:r>
              <a:rPr b="0" lang="en-IN" sz="2600" spc="-1" strike="noStrike">
                <a:latin typeface="Arial"/>
              </a:rPr>
              <a:t> Continuously monitor the model's performance and retrain it periodically with new data to ensure that it remains accurate and up-to-date.</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2024-04-05T12:16:19Z</dcterms:modified>
  <cp:revision>8</cp:revision>
  <dc:subject/>
  <dc:title/>
</cp:coreProperties>
</file>