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jpeg" ContentType="image/jpeg"/>
  <Override PartName="/ppt/media/image11.jpeg" ContentType="image/jpeg"/>
  <Override PartName="/ppt/media/image8.png" ContentType="image/png"/>
  <Override PartName="/ppt/media/image12.jpeg" ContentType="image/jpeg"/>
  <Override PartName="/ppt/media/image7.jpeg" ContentType="image/jpeg"/>
  <Override PartName="/ppt/media/image18.png" ContentType="image/png"/>
  <Override PartName="/ppt/media/image19.png" ContentType="image/png"/>
  <Override PartName="/ppt/media/image17.png" ContentType="image/png"/>
  <Override PartName="/ppt/media/image16.png" ContentType="image/png"/>
  <Override PartName="/ppt/media/image15.png" ContentType="image/png"/>
  <Override PartName="/ppt/media/image5.jpeg" ContentType="image/jpeg"/>
  <Override PartName="/ppt/media/image14.png" ContentType="image/png"/>
  <Override PartName="/ppt/media/image1.jpeg" ContentType="image/jpeg"/>
  <Override PartName="/ppt/media/image10.png" ContentType="image/png"/>
  <Override PartName="/ppt/media/image2.jpeg" ContentType="image/jpeg"/>
  <Override PartName="/ppt/media/image3.png" ContentType="image/png"/>
  <Override PartName="/ppt/media/image4.png" ContentType="image/png"/>
  <Override PartName="/ppt/media/image13.jpeg" ContentType="image/jpe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a:t>
            </a:r>
            <a:r>
              <a:rPr b="0" lang="en-IN" sz="4400" spc="-1" strike="noStrike">
                <a:latin typeface="Arial"/>
              </a:rPr>
              <a:t>l</a:t>
            </a:r>
            <a:r>
              <a:rPr b="0" lang="en-IN" sz="4400" spc="-1" strike="noStrike">
                <a:latin typeface="Arial"/>
              </a:rPr>
              <a:t>i</a:t>
            </a:r>
            <a:r>
              <a:rPr b="0" lang="en-IN" sz="4400" spc="-1" strike="noStrike">
                <a:latin typeface="Arial"/>
              </a:rPr>
              <a:t>c</a:t>
            </a:r>
            <a:r>
              <a:rPr b="0" lang="en-IN" sz="4400" spc="-1" strike="noStrike">
                <a:latin typeface="Arial"/>
              </a:rPr>
              <a:t>k</a:t>
            </a:r>
            <a:r>
              <a:rPr b="0" lang="en-IN" sz="4400" spc="-1" strike="noStrike">
                <a:latin typeface="Arial"/>
              </a:rPr>
              <a:t> </a:t>
            </a:r>
            <a:r>
              <a:rPr b="0" lang="en-IN" sz="4400" spc="-1" strike="noStrike">
                <a:latin typeface="Arial"/>
              </a:rPr>
              <a:t>t</a:t>
            </a:r>
            <a:r>
              <a:rPr b="0" lang="en-IN" sz="4400" spc="-1" strike="noStrike">
                <a:latin typeface="Arial"/>
              </a:rPr>
              <a:t>o</a:t>
            </a:r>
            <a:r>
              <a:rPr b="0" lang="en-IN" sz="4400" spc="-1" strike="noStrike">
                <a:latin typeface="Arial"/>
              </a:rPr>
              <a:t> </a:t>
            </a:r>
            <a:r>
              <a:rPr b="0" lang="en-IN" sz="4400" spc="-1" strike="noStrike">
                <a:latin typeface="Arial"/>
              </a:rPr>
              <a:t>m</a:t>
            </a:r>
            <a:r>
              <a:rPr b="0" lang="en-IN" sz="4400" spc="-1" strike="noStrike">
                <a:latin typeface="Arial"/>
              </a:rPr>
              <a:t>o</a:t>
            </a:r>
            <a:r>
              <a:rPr b="0" lang="en-IN" sz="4400" spc="-1" strike="noStrike">
                <a:latin typeface="Arial"/>
              </a:rPr>
              <a:t>v</a:t>
            </a:r>
            <a:r>
              <a:rPr b="0" lang="en-IN" sz="4400" spc="-1" strike="noStrike">
                <a:latin typeface="Arial"/>
              </a:rPr>
              <a:t>e</a:t>
            </a:r>
            <a:r>
              <a:rPr b="0" lang="en-IN" sz="4400" spc="-1" strike="noStrike">
                <a:latin typeface="Arial"/>
              </a:rPr>
              <a:t> </a:t>
            </a:r>
            <a:r>
              <a:rPr b="0" lang="en-IN" sz="4400" spc="-1" strike="noStrike">
                <a:latin typeface="Arial"/>
              </a:rPr>
              <a:t>t</a:t>
            </a:r>
            <a:r>
              <a:rPr b="0" lang="en-IN" sz="4400" spc="-1" strike="noStrike">
                <a:latin typeface="Arial"/>
              </a:rPr>
              <a:t>h</a:t>
            </a:r>
            <a:r>
              <a:rPr b="0" lang="en-IN" sz="4400" spc="-1" strike="noStrike">
                <a:latin typeface="Arial"/>
              </a:rPr>
              <a:t>e</a:t>
            </a:r>
            <a:r>
              <a:rPr b="0" lang="en-IN" sz="4400" spc="-1" strike="noStrike">
                <a:latin typeface="Arial"/>
              </a:rPr>
              <a:t> </a:t>
            </a:r>
            <a:r>
              <a:rPr b="0" lang="en-IN" sz="4400" spc="-1" strike="noStrike">
                <a:latin typeface="Arial"/>
              </a:rPr>
              <a:t>s</a:t>
            </a:r>
            <a:r>
              <a:rPr b="0" lang="en-IN" sz="4400" spc="-1" strike="noStrike">
                <a:latin typeface="Arial"/>
              </a:rPr>
              <a:t>l</a:t>
            </a:r>
            <a:r>
              <a:rPr b="0" lang="en-IN" sz="4400" spc="-1" strike="noStrike">
                <a:latin typeface="Arial"/>
              </a:rPr>
              <a:t>i</a:t>
            </a:r>
            <a:r>
              <a:rPr b="0" lang="en-IN" sz="4400" spc="-1" strike="noStrike">
                <a:latin typeface="Arial"/>
              </a:rPr>
              <a:t>d</a:t>
            </a:r>
            <a:r>
              <a:rPr b="0" lang="en-IN" sz="4400" spc="-1" strike="noStrike">
                <a:latin typeface="Arial"/>
              </a:rPr>
              <a:t>e</a:t>
            </a:r>
            <a:endParaRPr b="0" lang="en-IN"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a:t>
            </a:r>
            <a:r>
              <a:rPr b="0" lang="en-IN" sz="2000" spc="-1" strike="noStrike">
                <a:latin typeface="Arial"/>
              </a:rPr>
              <a:t>edit the </a:t>
            </a:r>
            <a:r>
              <a:rPr b="0" lang="en-IN" sz="2000" spc="-1" strike="noStrike">
                <a:latin typeface="Arial"/>
              </a:rPr>
              <a:t>notes </a:t>
            </a:r>
            <a:r>
              <a:rPr b="0" lang="en-IN" sz="2000" spc="-1" strike="noStrike">
                <a:latin typeface="Arial"/>
              </a:rPr>
              <a:t>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C323C24F-F715-41B1-B05F-10C2C12DCC7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573120" y="1336680"/>
            <a:ext cx="6412680" cy="3607560"/>
          </a:xfrm>
          <a:prstGeom prst="rect">
            <a:avLst/>
          </a:prstGeom>
          <a:ln w="0">
            <a:noFill/>
          </a:ln>
        </p:spPr>
      </p:sp>
      <p:sp>
        <p:nvSpPr>
          <p:cNvPr id="370" name="PlaceHolder 2"/>
          <p:cNvSpPr>
            <a:spLocks noGrp="1"/>
          </p:cNvSpPr>
          <p:nvPr>
            <p:ph type="body"/>
          </p:nvPr>
        </p:nvSpPr>
        <p:spPr>
          <a:xfrm>
            <a:off x="755640" y="5145120"/>
            <a:ext cx="6047640" cy="4209480"/>
          </a:xfrm>
          <a:prstGeom prst="rect">
            <a:avLst/>
          </a:prstGeom>
          <a:noFill/>
          <a:ln w="0">
            <a:noFill/>
          </a:ln>
        </p:spPr>
        <p:txBody>
          <a:bodyPr lIns="0" rIns="0" tIns="0" bIns="0" anchor="t">
            <a:noAutofit/>
          </a:bodyPr>
          <a:p>
            <a:endParaRPr b="0" lang="en-IN" sz="2000" spc="-1" strike="noStrike">
              <a:latin typeface="Arial"/>
            </a:endParaRPr>
          </a:p>
        </p:txBody>
      </p:sp>
      <p:sp>
        <p:nvSpPr>
          <p:cNvPr id="371" name="PlaceHolder 3"/>
          <p:cNvSpPr>
            <a:spLocks noGrp="1"/>
          </p:cNvSpPr>
          <p:nvPr>
            <p:ph type="sldNum" idx="4"/>
          </p:nvPr>
        </p:nvSpPr>
        <p:spPr>
          <a:xfrm>
            <a:off x="4281480" y="10155240"/>
            <a:ext cx="3276000" cy="535680"/>
          </a:xfrm>
          <a:prstGeom prst="rect">
            <a:avLst/>
          </a:prstGeom>
          <a:noFill/>
          <a:ln w="0">
            <a:noFill/>
          </a:ln>
        </p:spPr>
        <p:txBody>
          <a:bodyPr lIns="0" rIns="0" tIns="0" bIns="0" anchor="b">
            <a:noAutofit/>
          </a:bodyPr>
          <a:lstStyle>
            <a:lvl1pPr algn="r">
              <a:lnSpc>
                <a:spcPct val="100000"/>
              </a:lnSpc>
              <a:buNone/>
              <a:tabLst>
                <a:tab algn="l" pos="0"/>
              </a:tabLst>
              <a:defRPr b="0" lang="en-IN" sz="1400" spc="-1" strike="noStrike">
                <a:latin typeface="Times New Roman"/>
              </a:defRPr>
            </a:lvl1pPr>
          </a:lstStyle>
          <a:p>
            <a:pPr algn="r">
              <a:lnSpc>
                <a:spcPct val="100000"/>
              </a:lnSpc>
              <a:buNone/>
              <a:tabLst>
                <a:tab algn="l" pos="0"/>
              </a:tabLst>
            </a:pPr>
            <a:fld id="{C9C024FB-D250-42FB-9110-41AA05F0985F}" type="slidenum">
              <a:rPr b="0" lang="en-IN"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a:t>
            </a:r>
            <a:r>
              <a:rPr b="0" lang="en-IN" sz="1800" spc="-1" strike="noStrike">
                <a:latin typeface="Arial"/>
              </a:rPr>
              <a:t>li</a:t>
            </a:r>
            <a:r>
              <a:rPr b="0" lang="en-IN" sz="1800" spc="-1" strike="noStrike">
                <a:latin typeface="Arial"/>
              </a:rPr>
              <a:t>c</a:t>
            </a:r>
            <a:r>
              <a:rPr b="0" lang="en-IN" sz="1800" spc="-1" strike="noStrike">
                <a:latin typeface="Arial"/>
              </a:rPr>
              <a:t>k </a:t>
            </a:r>
            <a:r>
              <a:rPr b="0" lang="en-IN" sz="1800" spc="-1" strike="noStrike">
                <a:latin typeface="Arial"/>
              </a:rPr>
              <a:t>t</a:t>
            </a:r>
            <a:r>
              <a:rPr b="0" lang="en-IN" sz="1800" spc="-1" strike="noStrike">
                <a:latin typeface="Arial"/>
              </a:rPr>
              <a:t>o </a:t>
            </a:r>
            <a:r>
              <a:rPr b="0" lang="en-IN" sz="1800" spc="-1" strike="noStrike">
                <a:latin typeface="Arial"/>
              </a:rPr>
              <a:t>e</a:t>
            </a:r>
            <a:r>
              <a:rPr b="0" lang="en-IN" sz="1800" spc="-1" strike="noStrike">
                <a:latin typeface="Arial"/>
              </a:rPr>
              <a:t>d</a:t>
            </a:r>
            <a:r>
              <a:rPr b="0" lang="en-IN" sz="1800" spc="-1" strike="noStrike">
                <a:latin typeface="Arial"/>
              </a:rPr>
              <a:t>it </a:t>
            </a:r>
            <a:r>
              <a:rPr b="0" lang="en-IN" sz="1800" spc="-1" strike="noStrike">
                <a:latin typeface="Arial"/>
              </a:rPr>
              <a:t>t</a:t>
            </a:r>
            <a:r>
              <a:rPr b="0" lang="en-IN" sz="1800" spc="-1" strike="noStrike">
                <a:latin typeface="Arial"/>
              </a:rPr>
              <a:t>h</a:t>
            </a:r>
            <a:r>
              <a:rPr b="0" lang="en-IN" sz="1800" spc="-1" strike="noStrike">
                <a:latin typeface="Arial"/>
              </a:rPr>
              <a:t>e </a:t>
            </a:r>
            <a:r>
              <a:rPr b="0" lang="en-IN" sz="1800" spc="-1" strike="noStrike">
                <a:latin typeface="Arial"/>
              </a:rPr>
              <a:t>ti</a:t>
            </a:r>
            <a:r>
              <a:rPr b="0" lang="en-IN" sz="1800" spc="-1" strike="noStrike">
                <a:latin typeface="Arial"/>
              </a:rPr>
              <a:t>tl</a:t>
            </a:r>
            <a:r>
              <a:rPr b="0" lang="en-IN" sz="1800" spc="-1" strike="noStrike">
                <a:latin typeface="Arial"/>
              </a:rPr>
              <a:t>e </a:t>
            </a:r>
            <a:r>
              <a:rPr b="0" lang="en-IN" sz="1800" spc="-1" strike="noStrike">
                <a:latin typeface="Arial"/>
              </a:rPr>
              <a:t>t</a:t>
            </a:r>
            <a:r>
              <a:rPr b="0" lang="en-IN" sz="1800" spc="-1" strike="noStrike">
                <a:latin typeface="Arial"/>
              </a:rPr>
              <a:t>e</a:t>
            </a:r>
            <a:r>
              <a:rPr b="0" lang="en-IN" sz="1800" spc="-1" strike="noStrike">
                <a:latin typeface="Arial"/>
              </a:rPr>
              <a:t>x</a:t>
            </a:r>
            <a:r>
              <a:rPr b="0" lang="en-IN" sz="1800" spc="-1" strike="noStrike">
                <a:latin typeface="Arial"/>
              </a:rPr>
              <a:t>t </a:t>
            </a:r>
            <a:r>
              <a:rPr b="0" lang="en-IN" sz="1800" spc="-1" strike="noStrike">
                <a:latin typeface="Arial"/>
              </a:rPr>
              <a:t>f</a:t>
            </a:r>
            <a:r>
              <a:rPr b="0" lang="en-IN" sz="1800" spc="-1" strike="noStrike">
                <a:latin typeface="Arial"/>
              </a:rPr>
              <a:t>o</a:t>
            </a:r>
            <a:r>
              <a:rPr b="0" lang="en-IN" sz="1800" spc="-1" strike="noStrike">
                <a:latin typeface="Arial"/>
              </a:rPr>
              <a:t>r</a:t>
            </a:r>
            <a:r>
              <a:rPr b="0" lang="en-IN" sz="1800" spc="-1" strike="noStrike">
                <a:latin typeface="Arial"/>
              </a:rPr>
              <a:t>m</a:t>
            </a:r>
            <a:r>
              <a:rPr b="0" lang="en-IN" sz="1800" spc="-1" strike="noStrike">
                <a:latin typeface="Arial"/>
              </a:rPr>
              <a:t>a</a:t>
            </a:r>
            <a:r>
              <a:rPr b="0" lang="en-IN" sz="1800" spc="-1" strike="noStrike">
                <a:latin typeface="Arial"/>
              </a:rPr>
              <a:t>t</a:t>
            </a:r>
            <a:endParaRPr b="0" lang="en-IN"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a:t>
            </a:r>
            <a:r>
              <a:rPr b="0" lang="en-IN" sz="1800" spc="-1" strike="noStrike">
                <a:latin typeface="Arial"/>
              </a:rPr>
              <a:t>to edit </a:t>
            </a:r>
            <a:r>
              <a:rPr b="0" lang="en-IN" sz="1800" spc="-1" strike="noStrike">
                <a:latin typeface="Arial"/>
              </a:rPr>
              <a:t>the title </a:t>
            </a:r>
            <a:r>
              <a:rPr b="0" lang="en-IN" sz="1800" spc="-1" strike="noStrike">
                <a:latin typeface="Arial"/>
              </a:rPr>
              <a:t>text </a:t>
            </a:r>
            <a:r>
              <a:rPr b="0" lang="en-IN" sz="1800" spc="-1" strike="noStrike">
                <a:latin typeface="Arial"/>
              </a:rPr>
              <a:t>format</a:t>
            </a:r>
            <a:endParaRPr b="0" lang="en-IN"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colab.research.google.com/drive/1YHhS_oY6OtNBILlNI1aYLSwjTxO9-O-L?usp=sharinghttps://colab.research.google.com/drive/1YHhS_oY6OtNBILlNI1aYLSwjTxO9-O-L?usp=sharing" TargetMode="Externa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65;p 1"/>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21" name="Google Shape;66;p 1"/>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22" name="Google Shape;67;p 1"/>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23" name="Google Shape;68;p 1"/>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24" name="Google Shape;69;p 1"/>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25" name="Google Shape;70;p 1"/>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26" name="Google Shape;71;p 1"/>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27" name="Google Shape;72;p 1"/>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28" name="Google Shape;73;p 1"/>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29" name="Google Shape;74;p 1"/>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30" name="Google Shape;75;p 1"/>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31" name="Google Shape;76;p 1"/>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32" name="Google Shape;77;p 1"/>
          <p:cNvSpPr/>
          <p:nvPr/>
        </p:nvSpPr>
        <p:spPr>
          <a:xfrm>
            <a:off x="900000" y="450000"/>
            <a:ext cx="1228320" cy="1056960"/>
          </a:xfrm>
          <a:custGeom>
            <a:avLst/>
            <a:gdLst/>
            <a:ahLst/>
            <a:rect l="l" t="t"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tyle>
          <a:lnRef idx="0"/>
          <a:fillRef idx="0"/>
          <a:effectRef idx="0"/>
          <a:fontRef idx="minor"/>
        </p:style>
      </p:sp>
      <p:sp>
        <p:nvSpPr>
          <p:cNvPr id="133" name="Google Shape;78;p 1"/>
          <p:cNvSpPr/>
          <p:nvPr/>
        </p:nvSpPr>
        <p:spPr>
          <a:xfrm>
            <a:off x="3822840" y="1440"/>
            <a:ext cx="1666440" cy="1437840"/>
          </a:xfrm>
          <a:custGeom>
            <a:avLst/>
            <a:gdLst/>
            <a:ahLst/>
            <a:rect l="l" t="t"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tyle>
          <a:lnRef idx="0"/>
          <a:fillRef idx="0"/>
          <a:effectRef idx="0"/>
          <a:fontRef idx="minor"/>
        </p:style>
      </p:sp>
      <p:sp>
        <p:nvSpPr>
          <p:cNvPr id="134" name="Google Shape;79;p 1"/>
          <p:cNvSpPr/>
          <p:nvPr/>
        </p:nvSpPr>
        <p:spPr>
          <a:xfrm>
            <a:off x="3775680" y="5850000"/>
            <a:ext cx="723600" cy="618840"/>
          </a:xfrm>
          <a:custGeom>
            <a:avLst/>
            <a:gdLst/>
            <a:ahLst/>
            <a:rect l="l" t="t"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tyle>
          <a:lnRef idx="0"/>
          <a:fillRef idx="0"/>
          <a:effectRef idx="0"/>
          <a:fontRef idx="minor"/>
        </p:style>
      </p:sp>
      <p:sp>
        <p:nvSpPr>
          <p:cNvPr id="135" name="Google Shape;80;p 1"/>
          <p:cNvSpPr/>
          <p:nvPr/>
        </p:nvSpPr>
        <p:spPr>
          <a:xfrm>
            <a:off x="2070000" y="180000"/>
            <a:ext cx="647280" cy="561600"/>
          </a:xfrm>
          <a:custGeom>
            <a:avLst/>
            <a:gdLst/>
            <a:ahLst/>
            <a:rect l="l" t="t"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tyle>
          <a:lnRef idx="0"/>
          <a:fillRef idx="0"/>
          <a:effectRef idx="0"/>
          <a:fontRef idx="minor"/>
        </p:style>
      </p:sp>
      <p:sp>
        <p:nvSpPr>
          <p:cNvPr id="136" name="Google Shape;81;p 1"/>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1</a:t>
            </a:r>
            <a:endParaRPr b="0" lang="en-IN" sz="1130" spc="-1" strike="noStrike">
              <a:latin typeface="Arial"/>
            </a:endParaRPr>
          </a:p>
        </p:txBody>
      </p:sp>
      <p:sp>
        <p:nvSpPr>
          <p:cNvPr id="137" name="Google Shape;82;p 1"/>
          <p:cNvSpPr/>
          <p:nvPr/>
        </p:nvSpPr>
        <p:spPr>
          <a:xfrm>
            <a:off x="0" y="1620000"/>
            <a:ext cx="11379600" cy="719640"/>
          </a:xfrm>
          <a:prstGeom prst="rect">
            <a:avLst/>
          </a:pr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en-IN" sz="4800" spc="-1" strike="noStrike">
                <a:solidFill>
                  <a:srgbClr val="197edb"/>
                </a:solidFill>
                <a:latin typeface="Times New Roman"/>
                <a:ea typeface="Times New Roman"/>
              </a:rPr>
              <a:t>Image Classification (Animal) </a:t>
            </a:r>
            <a:endParaRPr b="0" lang="en-IN" sz="4800" spc="-1" strike="noStrike">
              <a:latin typeface="Arial"/>
            </a:endParaRPr>
          </a:p>
          <a:p>
            <a:pPr algn="ctr">
              <a:lnSpc>
                <a:spcPct val="100000"/>
              </a:lnSpc>
              <a:buNone/>
              <a:tabLst>
                <a:tab algn="l" pos="0"/>
              </a:tabLst>
            </a:pPr>
            <a:r>
              <a:rPr b="1" lang="en-IN" sz="4800" spc="-1" strike="noStrike">
                <a:solidFill>
                  <a:srgbClr val="197edb"/>
                </a:solidFill>
                <a:latin typeface="Times New Roman"/>
                <a:ea typeface="Times New Roman"/>
              </a:rPr>
              <a:t>using CNN Deep Learning Technique</a:t>
            </a:r>
            <a:endParaRPr b="0" lang="en-IN" sz="4800" spc="-1" strike="noStrike">
              <a:latin typeface="Arial"/>
            </a:endParaRPr>
          </a:p>
        </p:txBody>
      </p:sp>
      <p:pic>
        <p:nvPicPr>
          <p:cNvPr id="138" name="Google Shape;83;p 1" descr=""/>
          <p:cNvPicPr/>
          <p:nvPr/>
        </p:nvPicPr>
        <p:blipFill>
          <a:blip r:embed="rId1"/>
          <a:stretch/>
        </p:blipFill>
        <p:spPr>
          <a:xfrm>
            <a:off x="676440" y="6467400"/>
            <a:ext cx="2142000" cy="199080"/>
          </a:xfrm>
          <a:prstGeom prst="rect">
            <a:avLst/>
          </a:prstGeom>
          <a:ln w="0">
            <a:noFill/>
          </a:ln>
        </p:spPr>
      </p:pic>
      <p:sp>
        <p:nvSpPr>
          <p:cNvPr id="139" name=""/>
          <p:cNvSpPr/>
          <p:nvPr/>
        </p:nvSpPr>
        <p:spPr>
          <a:xfrm>
            <a:off x="3985560" y="4465800"/>
            <a:ext cx="843408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latin typeface="Arial"/>
              </a:rPr>
              <a:t>Presented By:</a:t>
            </a:r>
            <a:endParaRPr b="0" lang="en-IN" sz="1800" spc="-1" strike="noStrike">
              <a:latin typeface="Arial"/>
            </a:endParaRPr>
          </a:p>
          <a:p>
            <a:pPr>
              <a:lnSpc>
                <a:spcPct val="100000"/>
              </a:lnSpc>
              <a:buNone/>
            </a:pPr>
            <a:r>
              <a:rPr b="1" lang="en-IN" sz="1800" spc="-1" strike="noStrike">
                <a:latin typeface="Arial"/>
              </a:rPr>
              <a:t>Name  </a:t>
            </a:r>
            <a:r>
              <a:rPr b="0" lang="en-IN" sz="1800" spc="-1" strike="noStrike">
                <a:latin typeface="Arial"/>
              </a:rPr>
              <a:t> : DhineshKumar S</a:t>
            </a:r>
            <a:endParaRPr b="0" lang="en-IN" sz="1800" spc="-1" strike="noStrike">
              <a:latin typeface="Arial"/>
            </a:endParaRPr>
          </a:p>
          <a:p>
            <a:pPr>
              <a:lnSpc>
                <a:spcPct val="100000"/>
              </a:lnSpc>
              <a:buNone/>
            </a:pPr>
            <a:r>
              <a:rPr b="1" lang="en-IN" sz="1800" spc="-1" strike="noStrike">
                <a:latin typeface="Arial"/>
              </a:rPr>
              <a:t>Reg No </a:t>
            </a:r>
            <a:r>
              <a:rPr b="0" lang="en-IN" sz="1800" spc="-1" strike="noStrike">
                <a:latin typeface="Arial"/>
              </a:rPr>
              <a:t>: 730321104010</a:t>
            </a:r>
            <a:endParaRPr b="0" lang="en-IN" sz="1800" spc="-1" strike="noStrike">
              <a:latin typeface="Arial"/>
            </a:endParaRPr>
          </a:p>
          <a:p>
            <a:pPr>
              <a:lnSpc>
                <a:spcPct val="100000"/>
              </a:lnSpc>
              <a:buNone/>
            </a:pPr>
            <a:r>
              <a:rPr b="1" lang="en-IN" sz="1800" spc="-1" strike="noStrike">
                <a:latin typeface="Arial"/>
              </a:rPr>
              <a:t>College Name </a:t>
            </a:r>
            <a:r>
              <a:rPr b="0" lang="en-IN" sz="1800" spc="-1" strike="noStrike">
                <a:latin typeface="Arial"/>
              </a:rPr>
              <a:t>: Builders Engineering College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Google Shape;267;p23"/>
          <p:cNvSpPr/>
          <p:nvPr/>
        </p:nvSpPr>
        <p:spPr>
          <a:xfrm>
            <a:off x="0" y="-360"/>
            <a:ext cx="12191400" cy="6857640"/>
          </a:xfrm>
          <a:custGeom>
            <a:avLst/>
            <a:gdLst/>
            <a:ahLst/>
            <a:rect l="l" t="t" r="r" b="b"/>
            <a:pathLst>
              <a:path w="33867" h="19051">
                <a:moveTo>
                  <a:pt x="0" y="19051"/>
                </a:moveTo>
                <a:lnTo>
                  <a:pt x="33867" y="19051"/>
                </a:lnTo>
                <a:lnTo>
                  <a:pt x="33867" y="0"/>
                </a:lnTo>
                <a:lnTo>
                  <a:pt x="0" y="0"/>
                </a:lnTo>
                <a:lnTo>
                  <a:pt x="0" y="19051"/>
                </a:lnTo>
                <a:close/>
              </a:path>
            </a:pathLst>
          </a:custGeom>
          <a:solidFill>
            <a:srgbClr val="ffffff"/>
          </a:solidFill>
          <a:ln w="0">
            <a:noFill/>
          </a:ln>
        </p:spPr>
        <p:style>
          <a:lnRef idx="0"/>
          <a:fillRef idx="0"/>
          <a:effectRef idx="0"/>
          <a:fontRef idx="minor"/>
        </p:style>
      </p:sp>
      <p:sp>
        <p:nvSpPr>
          <p:cNvPr id="285" name="Google Shape;268;p23"/>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86" name="Google Shape;269;p23"/>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87" name="Google Shape;270;p23"/>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88" name="Google Shape;271;p23"/>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89" name="Google Shape;272;p23"/>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90" name="Google Shape;273;p23"/>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91" name="Google Shape;274;p23"/>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92" name="Google Shape;275;p23"/>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93" name="Google Shape;276;p23"/>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94" name="Google Shape;277;p23"/>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95" name="Google Shape;278;p23"/>
          <p:cNvSpPr/>
          <p:nvPr/>
        </p:nvSpPr>
        <p:spPr>
          <a:xfrm>
            <a:off x="767880" y="213480"/>
            <a:ext cx="3274920" cy="7084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00" spc="-1" strike="noStrike">
                <a:solidFill>
                  <a:srgbClr val="000000"/>
                </a:solidFill>
                <a:latin typeface="Trebuchet MS"/>
                <a:ea typeface="Trebuchet MS"/>
              </a:rPr>
              <a:t>RESULTS </a:t>
            </a:r>
            <a:endParaRPr b="0" lang="en-IN" sz="4800" spc="-1" strike="noStrike">
              <a:latin typeface="Arial"/>
            </a:endParaRPr>
          </a:p>
        </p:txBody>
      </p:sp>
      <p:sp>
        <p:nvSpPr>
          <p:cNvPr id="296" name="Google Shape;283;p23"/>
          <p:cNvSpPr/>
          <p:nvPr/>
        </p:nvSpPr>
        <p:spPr>
          <a:xfrm>
            <a:off x="828720" y="6310800"/>
            <a:ext cx="1818720" cy="380880"/>
          </a:xfrm>
          <a:prstGeom prst="rect">
            <a:avLst/>
          </a:prstGeom>
          <a:noFill/>
          <a:ln w="0">
            <a:noFill/>
          </a:ln>
        </p:spPr>
        <p:style>
          <a:lnRef idx="0"/>
          <a:fillRef idx="0"/>
          <a:effectRef idx="0"/>
          <a:fontRef idx="minor"/>
        </p:style>
      </p:sp>
      <p:pic>
        <p:nvPicPr>
          <p:cNvPr id="297" name="" descr=""/>
          <p:cNvPicPr/>
          <p:nvPr/>
        </p:nvPicPr>
        <p:blipFill>
          <a:blip r:embed="rId1"/>
          <a:srcRect l="8649" t="0" r="0" b="0"/>
          <a:stretch/>
        </p:blipFill>
        <p:spPr>
          <a:xfrm>
            <a:off x="900000" y="960480"/>
            <a:ext cx="9996120" cy="1266120"/>
          </a:xfrm>
          <a:prstGeom prst="rect">
            <a:avLst/>
          </a:prstGeom>
          <a:ln w="0">
            <a:noFill/>
          </a:ln>
        </p:spPr>
      </p:pic>
      <p:pic>
        <p:nvPicPr>
          <p:cNvPr id="298" name="" descr=""/>
          <p:cNvPicPr/>
          <p:nvPr/>
        </p:nvPicPr>
        <p:blipFill>
          <a:blip r:embed="rId2"/>
          <a:stretch/>
        </p:blipFill>
        <p:spPr>
          <a:xfrm>
            <a:off x="1080000" y="2262960"/>
            <a:ext cx="9852480" cy="4047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Google Shape;268;p 1"/>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00" name="Google Shape;269;p 1"/>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01" name="Google Shape;270;p 1"/>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02" name="Google Shape;271;p 1"/>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03" name="Google Shape;272;p 1"/>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04" name="Google Shape;273;p 1"/>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305" name="Google Shape;274;p 1"/>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06" name="Google Shape;275;p 1"/>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07" name="Google Shape;276;p 1"/>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08" name="Google Shape;277;p 1"/>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09" name="Google Shape;278;p 1"/>
          <p:cNvSpPr/>
          <p:nvPr/>
        </p:nvSpPr>
        <p:spPr>
          <a:xfrm>
            <a:off x="767880" y="213480"/>
            <a:ext cx="3274920" cy="708480"/>
          </a:xfrm>
          <a:prstGeom prst="rect">
            <a:avLst/>
          </a:prstGeom>
          <a:noFill/>
          <a:ln w="0">
            <a:noFill/>
          </a:ln>
        </p:spPr>
        <p:style>
          <a:lnRef idx="0"/>
          <a:fillRef idx="0"/>
          <a:effectRef idx="0"/>
          <a:fontRef idx="minor"/>
        </p:style>
      </p:sp>
      <p:sp>
        <p:nvSpPr>
          <p:cNvPr id="310" name=""/>
          <p:cNvSpPr/>
          <p:nvPr/>
        </p:nvSpPr>
        <p:spPr>
          <a:xfrm>
            <a:off x="546480" y="6480000"/>
            <a:ext cx="1253160" cy="316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600" spc="-1" strike="noStrike">
                <a:latin typeface="Arial"/>
                <a:ea typeface="Arial"/>
                <a:hlinkClick r:id="rId1"/>
              </a:rPr>
              <a:t>Demo link :</a:t>
            </a:r>
            <a:endParaRPr b="0" lang="en-IN" sz="1600" spc="-1" strike="noStrike">
              <a:latin typeface="Arial"/>
            </a:endParaRPr>
          </a:p>
        </p:txBody>
      </p:sp>
      <p:pic>
        <p:nvPicPr>
          <p:cNvPr id="311" name="" descr=""/>
          <p:cNvPicPr/>
          <p:nvPr/>
        </p:nvPicPr>
        <p:blipFill>
          <a:blip r:embed="rId2"/>
          <a:srcRect l="0" t="0" r="13644" b="0"/>
          <a:stretch/>
        </p:blipFill>
        <p:spPr>
          <a:xfrm>
            <a:off x="303480" y="360000"/>
            <a:ext cx="4555800" cy="5939640"/>
          </a:xfrm>
          <a:prstGeom prst="rect">
            <a:avLst/>
          </a:prstGeom>
          <a:ln w="0">
            <a:noFill/>
          </a:ln>
        </p:spPr>
      </p:pic>
      <p:pic>
        <p:nvPicPr>
          <p:cNvPr id="312" name="" descr=""/>
          <p:cNvPicPr/>
          <p:nvPr/>
        </p:nvPicPr>
        <p:blipFill>
          <a:blip r:embed="rId3"/>
          <a:srcRect l="0" t="0" r="37092" b="0"/>
          <a:stretch/>
        </p:blipFill>
        <p:spPr>
          <a:xfrm>
            <a:off x="5708520" y="248040"/>
            <a:ext cx="5187600" cy="6159600"/>
          </a:xfrm>
          <a:prstGeom prst="rect">
            <a:avLst/>
          </a:prstGeom>
          <a:ln w="0">
            <a:noFill/>
          </a:ln>
        </p:spPr>
      </p:pic>
      <p:sp>
        <p:nvSpPr>
          <p:cNvPr id="313" name=""/>
          <p:cNvSpPr/>
          <p:nvPr/>
        </p:nvSpPr>
        <p:spPr>
          <a:xfrm>
            <a:off x="5400000" y="3240000"/>
            <a:ext cx="4016160" cy="3239640"/>
          </a:xfrm>
          <a:prstGeom prst="ellipse">
            <a:avLst/>
          </a:prstGeom>
          <a:noFill/>
          <a:ln w="0">
            <a:solidFill>
              <a:srgbClr val="472702"/>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Google Shape;224;p 1"/>
          <p:cNvSpPr/>
          <p:nvPr/>
        </p:nvSpPr>
        <p:spPr>
          <a:xfrm>
            <a:off x="9379440" y="756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15" name="Google Shape;225;p 1"/>
          <p:cNvSpPr/>
          <p:nvPr/>
        </p:nvSpPr>
        <p:spPr>
          <a:xfrm flipH="1">
            <a:off x="7435440" y="369360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16" name="Google Shape;226;p 1"/>
          <p:cNvSpPr/>
          <p:nvPr/>
        </p:nvSpPr>
        <p:spPr>
          <a:xfrm>
            <a:off x="9183960" y="-684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17" name="Google Shape;227;p 1"/>
          <p:cNvSpPr/>
          <p:nvPr/>
        </p:nvSpPr>
        <p:spPr>
          <a:xfrm>
            <a:off x="9603360" y="-684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18" name="Google Shape;228;p 1"/>
          <p:cNvSpPr/>
          <p:nvPr/>
        </p:nvSpPr>
        <p:spPr>
          <a:xfrm>
            <a:off x="8936280" y="305064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19" name="Google Shape;230;p 1"/>
          <p:cNvSpPr/>
          <p:nvPr/>
        </p:nvSpPr>
        <p:spPr>
          <a:xfrm>
            <a:off x="10898640" y="-684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20" name="Google Shape;231;p 1"/>
          <p:cNvSpPr/>
          <p:nvPr/>
        </p:nvSpPr>
        <p:spPr>
          <a:xfrm>
            <a:off x="10936800" y="-684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21" name="Google Shape;232;p 1"/>
          <p:cNvSpPr/>
          <p:nvPr/>
        </p:nvSpPr>
        <p:spPr>
          <a:xfrm>
            <a:off x="10374840" y="359352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22" name="Google Shape;233;p 1"/>
          <p:cNvSpPr/>
          <p:nvPr/>
        </p:nvSpPr>
        <p:spPr>
          <a:xfrm>
            <a:off x="2160" y="401256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23" name="Google Shape;234;p 1"/>
          <p:cNvSpPr/>
          <p:nvPr/>
        </p:nvSpPr>
        <p:spPr>
          <a:xfrm>
            <a:off x="754560" y="649044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24" name="Google Shape;235;p 1"/>
          <p:cNvSpPr/>
          <p:nvPr/>
        </p:nvSpPr>
        <p:spPr>
          <a:xfrm>
            <a:off x="1540440" y="649044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25" name="Google Shape;237;p 1"/>
          <p:cNvSpPr/>
          <p:nvPr/>
        </p:nvSpPr>
        <p:spPr>
          <a:xfrm>
            <a:off x="11393640" y="649044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326" name="Google Shape;238;p 1"/>
          <p:cNvSpPr/>
          <p:nvPr/>
        </p:nvSpPr>
        <p:spPr>
          <a:xfrm>
            <a:off x="754560" y="480960"/>
            <a:ext cx="9327240" cy="6321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Conclusion</a:t>
            </a:r>
            <a:endParaRPr b="0" lang="en-IN" sz="4280" spc="-1" strike="noStrike">
              <a:latin typeface="Arial"/>
            </a:endParaRPr>
          </a:p>
        </p:txBody>
      </p:sp>
      <p:sp>
        <p:nvSpPr>
          <p:cNvPr id="327" name="Google Shape;182;p 1"/>
          <p:cNvSpPr/>
          <p:nvPr/>
        </p:nvSpPr>
        <p:spPr>
          <a:xfrm>
            <a:off x="9379440" y="756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28" name="Google Shape;183;p 1"/>
          <p:cNvSpPr/>
          <p:nvPr/>
        </p:nvSpPr>
        <p:spPr>
          <a:xfrm flipH="1">
            <a:off x="7435440" y="369360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29" name="Google Shape;184;p 1"/>
          <p:cNvSpPr/>
          <p:nvPr/>
        </p:nvSpPr>
        <p:spPr>
          <a:xfrm>
            <a:off x="9183960" y="-684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30" name="Google Shape;185;p 1"/>
          <p:cNvSpPr/>
          <p:nvPr/>
        </p:nvSpPr>
        <p:spPr>
          <a:xfrm>
            <a:off x="9603360" y="-684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31" name="Google Shape;186;p 1"/>
          <p:cNvSpPr/>
          <p:nvPr/>
        </p:nvSpPr>
        <p:spPr>
          <a:xfrm>
            <a:off x="8936280" y="305064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32" name="Google Shape;187;p 1"/>
          <p:cNvSpPr/>
          <p:nvPr/>
        </p:nvSpPr>
        <p:spPr>
          <a:xfrm>
            <a:off x="9336600" y="-684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333" name="Google Shape;188;p 1"/>
          <p:cNvSpPr/>
          <p:nvPr/>
        </p:nvSpPr>
        <p:spPr>
          <a:xfrm>
            <a:off x="10898640" y="-684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34" name="Google Shape;189;p 1"/>
          <p:cNvSpPr/>
          <p:nvPr/>
        </p:nvSpPr>
        <p:spPr>
          <a:xfrm>
            <a:off x="10936800" y="-684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35" name="Google Shape;190;p 1"/>
          <p:cNvSpPr/>
          <p:nvPr/>
        </p:nvSpPr>
        <p:spPr>
          <a:xfrm>
            <a:off x="10374840" y="359352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36" name="Google Shape;191;p 1"/>
          <p:cNvSpPr/>
          <p:nvPr/>
        </p:nvSpPr>
        <p:spPr>
          <a:xfrm>
            <a:off x="2160" y="401256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37" name="Google Shape;192;p 1"/>
          <p:cNvSpPr/>
          <p:nvPr/>
        </p:nvSpPr>
        <p:spPr>
          <a:xfrm>
            <a:off x="754560" y="649044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38" name="Google Shape;193;p 1"/>
          <p:cNvSpPr/>
          <p:nvPr/>
        </p:nvSpPr>
        <p:spPr>
          <a:xfrm>
            <a:off x="1540440" y="649044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39" name="Google Shape;194;p 1"/>
          <p:cNvSpPr/>
          <p:nvPr/>
        </p:nvSpPr>
        <p:spPr>
          <a:xfrm>
            <a:off x="11393640" y="649044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340" name="Google Shape;195;p 1" descr=""/>
          <p:cNvPicPr/>
          <p:nvPr/>
        </p:nvPicPr>
        <p:blipFill>
          <a:blip r:embed="rId1"/>
          <a:stretch/>
        </p:blipFill>
        <p:spPr>
          <a:xfrm>
            <a:off x="726120" y="6175080"/>
            <a:ext cx="2180160" cy="484560"/>
          </a:xfrm>
          <a:prstGeom prst="rect">
            <a:avLst/>
          </a:prstGeom>
          <a:ln w="0">
            <a:noFill/>
          </a:ln>
        </p:spPr>
      </p:pic>
      <p:sp>
        <p:nvSpPr>
          <p:cNvPr id="341" name="Google Shape;262;p 1"/>
          <p:cNvSpPr/>
          <p:nvPr/>
        </p:nvSpPr>
        <p:spPr>
          <a:xfrm>
            <a:off x="819000" y="785520"/>
            <a:ext cx="10079280" cy="55141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2600" spc="-1" strike="noStrike">
                <a:solidFill>
                  <a:srgbClr val="000000"/>
                </a:solidFill>
                <a:latin typeface="Arial"/>
                <a:ea typeface="Times New Roman"/>
              </a:rPr>
              <a:t> </a:t>
            </a:r>
            <a:endParaRPr b="0" lang="en-IN" sz="2600" spc="-1" strike="noStrike">
              <a:latin typeface="Arial"/>
            </a:endParaRPr>
          </a:p>
          <a:p>
            <a:pPr>
              <a:lnSpc>
                <a:spcPct val="100000"/>
              </a:lnSpc>
              <a:buNone/>
              <a:tabLst>
                <a:tab algn="l" pos="0"/>
              </a:tabLst>
            </a:pPr>
            <a:endParaRPr b="0" lang="en-IN" sz="2600" spc="-1" strike="noStrike">
              <a:latin typeface="Arial"/>
            </a:endParaRPr>
          </a:p>
          <a:p>
            <a:pPr algn="just">
              <a:lnSpc>
                <a:spcPct val="150000"/>
              </a:lnSpc>
              <a:buNone/>
              <a:tabLst>
                <a:tab algn="l" pos="0"/>
              </a:tabLst>
            </a:pPr>
            <a:r>
              <a:rPr b="0" lang="en-IN" sz="2600" spc="-1" strike="noStrike">
                <a:solidFill>
                  <a:srgbClr val="000000"/>
                </a:solidFill>
                <a:latin typeface="Arial"/>
                <a:ea typeface="Times New Roman"/>
              </a:rPr>
              <a:t>In conclusion, our image classification project has successfully achieved its objectives of accurately categorizing images into predefined classes using Deeplearning techniques. Through the utilization of state-of-the-art convolutional neural networks (CNNs) such as ResNet, Inception, or VGG, we have demonstrated the capability to classify diverse images with high accuracy.</a:t>
            </a:r>
            <a:endParaRPr b="0" lang="en-IN" sz="2600" spc="-1" strike="noStrike">
              <a:latin typeface="Arial"/>
            </a:endParaRPr>
          </a:p>
          <a:p>
            <a:pPr>
              <a:lnSpc>
                <a:spcPct val="100000"/>
              </a:lnSpc>
              <a:buNone/>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Google Shape;224;p 2"/>
          <p:cNvSpPr/>
          <p:nvPr/>
        </p:nvSpPr>
        <p:spPr>
          <a:xfrm>
            <a:off x="9379440" y="756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43" name="Google Shape;225;p 2"/>
          <p:cNvSpPr/>
          <p:nvPr/>
        </p:nvSpPr>
        <p:spPr>
          <a:xfrm flipH="1">
            <a:off x="7435440" y="369360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44" name="Google Shape;226;p 2"/>
          <p:cNvSpPr/>
          <p:nvPr/>
        </p:nvSpPr>
        <p:spPr>
          <a:xfrm>
            <a:off x="9183960" y="-684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45" name="Google Shape;227;p 2"/>
          <p:cNvSpPr/>
          <p:nvPr/>
        </p:nvSpPr>
        <p:spPr>
          <a:xfrm>
            <a:off x="9603360" y="-684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46" name="Google Shape;228;p 2"/>
          <p:cNvSpPr/>
          <p:nvPr/>
        </p:nvSpPr>
        <p:spPr>
          <a:xfrm>
            <a:off x="8936280" y="305064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47" name="Google Shape;230;p 2"/>
          <p:cNvSpPr/>
          <p:nvPr/>
        </p:nvSpPr>
        <p:spPr>
          <a:xfrm>
            <a:off x="10898640" y="-684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48" name="Google Shape;231;p 2"/>
          <p:cNvSpPr/>
          <p:nvPr/>
        </p:nvSpPr>
        <p:spPr>
          <a:xfrm>
            <a:off x="10936800" y="-684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49" name="Google Shape;232;p 2"/>
          <p:cNvSpPr/>
          <p:nvPr/>
        </p:nvSpPr>
        <p:spPr>
          <a:xfrm>
            <a:off x="10374840" y="359352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50" name="Google Shape;233;p 2"/>
          <p:cNvSpPr/>
          <p:nvPr/>
        </p:nvSpPr>
        <p:spPr>
          <a:xfrm>
            <a:off x="2160" y="401256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51" name="Google Shape;234;p 2"/>
          <p:cNvSpPr/>
          <p:nvPr/>
        </p:nvSpPr>
        <p:spPr>
          <a:xfrm>
            <a:off x="754560" y="649044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52" name="Google Shape;235;p 2"/>
          <p:cNvSpPr/>
          <p:nvPr/>
        </p:nvSpPr>
        <p:spPr>
          <a:xfrm>
            <a:off x="1540440" y="649044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53" name="Google Shape;237;p 2"/>
          <p:cNvSpPr/>
          <p:nvPr/>
        </p:nvSpPr>
        <p:spPr>
          <a:xfrm>
            <a:off x="11393640" y="649044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354" name="Google Shape;238;p 2"/>
          <p:cNvSpPr/>
          <p:nvPr/>
        </p:nvSpPr>
        <p:spPr>
          <a:xfrm>
            <a:off x="4172400" y="3060000"/>
            <a:ext cx="9327240" cy="6321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5400" spc="-1" strike="noStrike">
                <a:solidFill>
                  <a:srgbClr val="000000"/>
                </a:solidFill>
                <a:latin typeface="Trebuchet MS"/>
                <a:ea typeface="Trebuchet MS"/>
              </a:rPr>
              <a:t>Thank You</a:t>
            </a:r>
            <a:endParaRPr b="0" lang="en-IN" sz="5400" spc="-1" strike="noStrike">
              <a:latin typeface="Arial"/>
            </a:endParaRPr>
          </a:p>
        </p:txBody>
      </p:sp>
      <p:sp>
        <p:nvSpPr>
          <p:cNvPr id="355" name="Google Shape;182;p 2"/>
          <p:cNvSpPr/>
          <p:nvPr/>
        </p:nvSpPr>
        <p:spPr>
          <a:xfrm>
            <a:off x="9379440" y="756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56" name="Google Shape;183;p 2"/>
          <p:cNvSpPr/>
          <p:nvPr/>
        </p:nvSpPr>
        <p:spPr>
          <a:xfrm flipH="1">
            <a:off x="7435440" y="369360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57" name="Google Shape;184;p 2"/>
          <p:cNvSpPr/>
          <p:nvPr/>
        </p:nvSpPr>
        <p:spPr>
          <a:xfrm>
            <a:off x="9183960" y="-684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58" name="Google Shape;185;p 2"/>
          <p:cNvSpPr/>
          <p:nvPr/>
        </p:nvSpPr>
        <p:spPr>
          <a:xfrm>
            <a:off x="9603360" y="-684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59" name="Google Shape;186;p 2"/>
          <p:cNvSpPr/>
          <p:nvPr/>
        </p:nvSpPr>
        <p:spPr>
          <a:xfrm>
            <a:off x="8936280" y="305064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60" name="Google Shape;187;p 2"/>
          <p:cNvSpPr/>
          <p:nvPr/>
        </p:nvSpPr>
        <p:spPr>
          <a:xfrm>
            <a:off x="9336600" y="-684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361" name="Google Shape;188;p 2"/>
          <p:cNvSpPr/>
          <p:nvPr/>
        </p:nvSpPr>
        <p:spPr>
          <a:xfrm>
            <a:off x="10898640" y="-684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62" name="Google Shape;189;p 2"/>
          <p:cNvSpPr/>
          <p:nvPr/>
        </p:nvSpPr>
        <p:spPr>
          <a:xfrm>
            <a:off x="10936800" y="-684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63" name="Google Shape;190;p 2"/>
          <p:cNvSpPr/>
          <p:nvPr/>
        </p:nvSpPr>
        <p:spPr>
          <a:xfrm>
            <a:off x="10374840" y="359352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64" name="Google Shape;191;p 2"/>
          <p:cNvSpPr/>
          <p:nvPr/>
        </p:nvSpPr>
        <p:spPr>
          <a:xfrm>
            <a:off x="2160" y="401256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65" name="Google Shape;192;p 2"/>
          <p:cNvSpPr/>
          <p:nvPr/>
        </p:nvSpPr>
        <p:spPr>
          <a:xfrm>
            <a:off x="754560" y="649044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66" name="Google Shape;193;p 2"/>
          <p:cNvSpPr/>
          <p:nvPr/>
        </p:nvSpPr>
        <p:spPr>
          <a:xfrm>
            <a:off x="1540440" y="649044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67" name="Google Shape;194;p 2"/>
          <p:cNvSpPr/>
          <p:nvPr/>
        </p:nvSpPr>
        <p:spPr>
          <a:xfrm>
            <a:off x="11393640" y="649044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368" name="Google Shape;195;p 2" descr=""/>
          <p:cNvPicPr/>
          <p:nvPr/>
        </p:nvPicPr>
        <p:blipFill>
          <a:blip r:embed="rId1"/>
          <a:stretch/>
        </p:blipFill>
        <p:spPr>
          <a:xfrm>
            <a:off x="726120" y="6175080"/>
            <a:ext cx="2180160" cy="4845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Google Shape;88;p15"/>
          <p:cNvSpPr/>
          <p:nvPr/>
        </p:nvSpPr>
        <p:spPr>
          <a:xfrm>
            <a:off x="1260000" y="2215440"/>
            <a:ext cx="8549280" cy="737280"/>
          </a:xfrm>
          <a:custGeom>
            <a:avLst/>
            <a:gdLst/>
            <a:ahLst/>
            <a:rect l="l" t="t" r="r" b="b"/>
            <a:pathLst>
              <a:path w="23750" h="2050">
                <a:moveTo>
                  <a:pt x="0" y="2050"/>
                </a:moveTo>
                <a:lnTo>
                  <a:pt x="23750" y="2050"/>
                </a:lnTo>
                <a:lnTo>
                  <a:pt x="23750" y="0"/>
                </a:lnTo>
                <a:lnTo>
                  <a:pt x="0" y="0"/>
                </a:lnTo>
                <a:lnTo>
                  <a:pt x="0" y="2050"/>
                </a:lnTo>
                <a:close/>
              </a:path>
            </a:pathLst>
          </a:cu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en-IN" sz="4800" spc="-1" strike="noStrike">
                <a:solidFill>
                  <a:srgbClr val="197edb"/>
                </a:solidFill>
                <a:latin typeface="Times New Roman"/>
                <a:ea typeface="Times New Roman"/>
              </a:rPr>
              <a:t>Image Classification (Animal) </a:t>
            </a:r>
            <a:endParaRPr b="0" lang="en-IN" sz="4800" spc="-1" strike="noStrike">
              <a:latin typeface="Arial"/>
            </a:endParaRPr>
          </a:p>
          <a:p>
            <a:pPr algn="ctr">
              <a:lnSpc>
                <a:spcPct val="100000"/>
              </a:lnSpc>
              <a:buNone/>
              <a:tabLst>
                <a:tab algn="l" pos="0"/>
              </a:tabLst>
            </a:pPr>
            <a:r>
              <a:rPr b="1" lang="en-IN" sz="4800" spc="-1" strike="noStrike">
                <a:solidFill>
                  <a:srgbClr val="197edb"/>
                </a:solidFill>
                <a:latin typeface="Times New Roman"/>
                <a:ea typeface="Times New Roman"/>
              </a:rPr>
              <a:t>using CNN Deep Learning Technique</a:t>
            </a:r>
            <a:endParaRPr b="0" lang="en-IN" sz="4800" spc="-1" strike="noStrike">
              <a:latin typeface="Arial"/>
            </a:endParaRPr>
          </a:p>
        </p:txBody>
      </p:sp>
      <p:sp>
        <p:nvSpPr>
          <p:cNvPr id="141" name="Google Shape;89;p15"/>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42" name="Google Shape;90;p15"/>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43" name="Google Shape;91;p15"/>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44" name="Google Shape;92;p15"/>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45" name="Google Shape;93;p15"/>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46" name="Google Shape;94;p15"/>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47" name="Google Shape;95;p15"/>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48" name="Google Shape;96;p15"/>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49" name="Google Shape;97;p15"/>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50" name="Google Shape;98;p15"/>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51" name="Google Shape;99;p15"/>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52" name="Google Shape;100;p15"/>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53" name="Google Shape;101;p15"/>
          <p:cNvSpPr/>
          <p:nvPr/>
        </p:nvSpPr>
        <p:spPr>
          <a:xfrm>
            <a:off x="9353520" y="5362560"/>
            <a:ext cx="456840" cy="45684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154" name="Google Shape;102;p15"/>
          <p:cNvSpPr/>
          <p:nvPr/>
        </p:nvSpPr>
        <p:spPr>
          <a:xfrm>
            <a:off x="9353520" y="5895720"/>
            <a:ext cx="180360" cy="18072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sp>
        <p:nvSpPr>
          <p:cNvPr id="155" name="Google Shape;103;p15"/>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2</a:t>
            </a:r>
            <a:endParaRPr b="0" lang="en-IN" sz="1130" spc="-1" strike="noStrike">
              <a:latin typeface="Arial"/>
            </a:endParaRPr>
          </a:p>
        </p:txBody>
      </p:sp>
      <p:pic>
        <p:nvPicPr>
          <p:cNvPr id="156" name="Google Shape;104;p15" descr=""/>
          <p:cNvPicPr/>
          <p:nvPr/>
        </p:nvPicPr>
        <p:blipFill>
          <a:blip r:embed="rId1"/>
          <a:stretch/>
        </p:blipFill>
        <p:spPr>
          <a:xfrm>
            <a:off x="676440" y="6467400"/>
            <a:ext cx="2142000" cy="199080"/>
          </a:xfrm>
          <a:prstGeom prst="rect">
            <a:avLst/>
          </a:prstGeom>
          <a:ln w="0">
            <a:noFill/>
          </a:ln>
        </p:spPr>
      </p:pic>
      <p:pic>
        <p:nvPicPr>
          <p:cNvPr id="157" name="Google Shape;105;p15" descr=""/>
          <p:cNvPicPr/>
          <p:nvPr/>
        </p:nvPicPr>
        <p:blipFill>
          <a:blip r:embed="rId2"/>
          <a:stretch/>
        </p:blipFill>
        <p:spPr>
          <a:xfrm>
            <a:off x="466560" y="6410160"/>
            <a:ext cx="3704040" cy="294120"/>
          </a:xfrm>
          <a:prstGeom prst="rect">
            <a:avLst/>
          </a:prstGeom>
          <a:ln w="0">
            <a:noFill/>
          </a:ln>
        </p:spPr>
      </p:pic>
      <p:sp>
        <p:nvSpPr>
          <p:cNvPr id="158" name="Google Shape;106;p15"/>
          <p:cNvSpPr/>
          <p:nvPr/>
        </p:nvSpPr>
        <p:spPr>
          <a:xfrm>
            <a:off x="752400" y="881640"/>
            <a:ext cx="4479120" cy="6321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90" spc="-1" strike="noStrike">
                <a:solidFill>
                  <a:srgbClr val="000000"/>
                </a:solidFill>
                <a:latin typeface="Trebuchet MS"/>
                <a:ea typeface="Trebuchet MS"/>
              </a:rPr>
              <a:t>PROJECT TITLE</a:t>
            </a:r>
            <a:endParaRPr b="0" lang="en-IN" sz="429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Google Shape;112;p16"/>
          <p:cNvSpPr/>
          <p:nvPr/>
        </p:nvSpPr>
        <p:spPr>
          <a:xfrm>
            <a:off x="1289880" y="111600"/>
            <a:ext cx="8708040" cy="6246720"/>
          </a:xfrm>
          <a:custGeom>
            <a:avLst/>
            <a:gdLst/>
            <a:ahLst/>
            <a:rect l="l" t="t" r="r" b="b"/>
            <a:pathLst>
              <a:path w="26000" h="9250">
                <a:moveTo>
                  <a:pt x="0" y="9250"/>
                </a:moveTo>
                <a:lnTo>
                  <a:pt x="26000" y="9250"/>
                </a:lnTo>
                <a:lnTo>
                  <a:pt x="26000" y="0"/>
                </a:lnTo>
                <a:lnTo>
                  <a:pt x="0" y="0"/>
                </a:lnTo>
                <a:lnTo>
                  <a:pt x="0" y="9250"/>
                </a:lnTo>
                <a:close/>
              </a:path>
            </a:pathLst>
          </a:cu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2400" spc="-1" strike="noStrike">
                <a:solidFill>
                  <a:srgbClr val="000000"/>
                </a:solidFill>
                <a:latin typeface="Times New Roman"/>
                <a:ea typeface="Times New Roman"/>
              </a:rPr>
              <a:t>         </a:t>
            </a: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r>
              <a:rPr b="0" lang="en-IN" sz="2400" spc="-1" strike="noStrike">
                <a:solidFill>
                  <a:srgbClr val="000000"/>
                </a:solidFill>
                <a:latin typeface="Times New Roman"/>
                <a:ea typeface="Times New Roman"/>
              </a:rPr>
              <a:t>        </a:t>
            </a:r>
            <a:br>
              <a:rPr sz="2400"/>
            </a:br>
            <a:r>
              <a:rPr b="0" lang="en-IN" sz="3600" spc="-1" strike="noStrike">
                <a:solidFill>
                  <a:srgbClr val="000000"/>
                </a:solidFill>
                <a:latin typeface="Times New Roman"/>
                <a:ea typeface="Times New Roman"/>
              </a:rPr>
              <a:t>1. Problem Statement.</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2. Project Overview.</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3. Who are the end users. </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4. Special features.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5. Modelling.</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6. Results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7. Conclusion. </a:t>
            </a:r>
            <a:endParaRPr b="0" lang="en-IN" sz="3600" spc="-1" strike="noStrike">
              <a:latin typeface="Arial"/>
            </a:endParaRPr>
          </a:p>
          <a:p>
            <a:pPr>
              <a:lnSpc>
                <a:spcPct val="100000"/>
              </a:lnSpc>
              <a:buNone/>
              <a:tabLst>
                <a:tab algn="l" pos="0"/>
              </a:tabLst>
            </a:pPr>
            <a:endParaRPr b="0" lang="en-IN" sz="36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p:txBody>
      </p:sp>
      <p:sp>
        <p:nvSpPr>
          <p:cNvPr id="160" name="Google Shape;113;p16"/>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61" name="Google Shape;114;p16"/>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62" name="Google Shape;115;p16"/>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63" name="Google Shape;116;p16"/>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64" name="Google Shape;117;p16"/>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65" name="Google Shape;118;p16"/>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66" name="Google Shape;119;p16"/>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67" name="Google Shape;120;p16"/>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68" name="Google Shape;121;p16"/>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69" name="Google Shape;122;p16"/>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70" name="Google Shape;123;p16"/>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71" name="Google Shape;124;p16"/>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72" name="Google Shape;125;p16"/>
          <p:cNvSpPr/>
          <p:nvPr/>
        </p:nvSpPr>
        <p:spPr>
          <a:xfrm>
            <a:off x="7362720" y="447480"/>
            <a:ext cx="361440" cy="361440"/>
          </a:xfrm>
          <a:custGeom>
            <a:avLst/>
            <a:gdLst/>
            <a:ahLst/>
            <a:rect l="l" t="t"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tyle>
          <a:lnRef idx="0"/>
          <a:fillRef idx="0"/>
          <a:effectRef idx="0"/>
          <a:fontRef idx="minor"/>
        </p:style>
      </p:sp>
      <p:sp>
        <p:nvSpPr>
          <p:cNvPr id="173" name="Google Shape;126;p16"/>
          <p:cNvSpPr/>
          <p:nvPr/>
        </p:nvSpPr>
        <p:spPr>
          <a:xfrm>
            <a:off x="11010600" y="5609880"/>
            <a:ext cx="647640" cy="647640"/>
          </a:xfrm>
          <a:custGeom>
            <a:avLst/>
            <a:gdLst/>
            <a:ahLst/>
            <a:rect l="l" t="t"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tyle>
          <a:lnRef idx="0"/>
          <a:fillRef idx="0"/>
          <a:effectRef idx="0"/>
          <a:fontRef idx="minor"/>
        </p:style>
      </p:sp>
      <p:sp>
        <p:nvSpPr>
          <p:cNvPr id="174" name="Google Shape;127;p16"/>
          <p:cNvSpPr/>
          <p:nvPr/>
        </p:nvSpPr>
        <p:spPr>
          <a:xfrm>
            <a:off x="10686960" y="6134040"/>
            <a:ext cx="247320" cy="247320"/>
          </a:xfrm>
          <a:custGeom>
            <a:avLst/>
            <a:gdLst/>
            <a:ahLst/>
            <a:rect l="l" t="t"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tyle>
          <a:lnRef idx="0"/>
          <a:fillRef idx="0"/>
          <a:effectRef idx="0"/>
          <a:fontRef idx="minor"/>
        </p:style>
      </p:sp>
      <p:pic>
        <p:nvPicPr>
          <p:cNvPr id="175" name="Google Shape;128;p16" descr=""/>
          <p:cNvPicPr/>
          <p:nvPr/>
        </p:nvPicPr>
        <p:blipFill>
          <a:blip r:embed="rId1"/>
          <a:stretch/>
        </p:blipFill>
        <p:spPr>
          <a:xfrm>
            <a:off x="466560" y="6410160"/>
            <a:ext cx="3704040" cy="294120"/>
          </a:xfrm>
          <a:prstGeom prst="rect">
            <a:avLst/>
          </a:prstGeom>
          <a:ln w="0">
            <a:noFill/>
          </a:ln>
        </p:spPr>
      </p:pic>
      <p:pic>
        <p:nvPicPr>
          <p:cNvPr id="176" name="Google Shape;129;p16" descr=""/>
          <p:cNvPicPr/>
          <p:nvPr/>
        </p:nvPicPr>
        <p:blipFill>
          <a:blip r:embed="rId2"/>
          <a:stretch/>
        </p:blipFill>
        <p:spPr>
          <a:xfrm flipH="1">
            <a:off x="92880" y="4348080"/>
            <a:ext cx="973080" cy="2260080"/>
          </a:xfrm>
          <a:prstGeom prst="rect">
            <a:avLst/>
          </a:prstGeom>
          <a:ln w="0">
            <a:noFill/>
          </a:ln>
        </p:spPr>
      </p:pic>
      <p:sp>
        <p:nvSpPr>
          <p:cNvPr id="177" name="Google Shape;130;p16"/>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3</a:t>
            </a:r>
            <a:endParaRPr b="0" lang="en-IN" sz="1130" spc="-1" strike="noStrike">
              <a:latin typeface="Arial"/>
            </a:endParaRPr>
          </a:p>
        </p:txBody>
      </p:sp>
      <p:sp>
        <p:nvSpPr>
          <p:cNvPr id="178" name="Google Shape;131;p16"/>
          <p:cNvSpPr/>
          <p:nvPr/>
        </p:nvSpPr>
        <p:spPr>
          <a:xfrm>
            <a:off x="752400" y="502200"/>
            <a:ext cx="2877480" cy="7084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00" spc="-1" strike="noStrike">
                <a:solidFill>
                  <a:srgbClr val="000000"/>
                </a:solidFill>
                <a:latin typeface="Trebuchet MS"/>
                <a:ea typeface="Trebuchet MS"/>
              </a:rPr>
              <a:t>AGENDA</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137;p17"/>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80" name="Google Shape;138;p17"/>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81" name="Google Shape;139;p17"/>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82" name="Google Shape;140;p17"/>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83" name="Google Shape;141;p17"/>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84" name="Google Shape;142;p17"/>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85" name="Google Shape;143;p17"/>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86" name="Google Shape;144;p17"/>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87" name="Google Shape;145;p17"/>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88" name="Google Shape;146;p17"/>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89" name="Google Shape;147;p17"/>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90" name="Google Shape;148;p17"/>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91" name="Google Shape;149;p17"/>
          <p:cNvSpPr/>
          <p:nvPr/>
        </p:nvSpPr>
        <p:spPr>
          <a:xfrm>
            <a:off x="9532440" y="5302440"/>
            <a:ext cx="456840" cy="45684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192" name="Google Shape;150;p17"/>
          <p:cNvSpPr/>
          <p:nvPr/>
        </p:nvSpPr>
        <p:spPr>
          <a:xfrm>
            <a:off x="9353520" y="5895720"/>
            <a:ext cx="180360" cy="18072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sp>
        <p:nvSpPr>
          <p:cNvPr id="193" name="Google Shape;151;p17"/>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4</a:t>
            </a:r>
            <a:endParaRPr b="0" lang="en-IN" sz="1130" spc="-1" strike="noStrike">
              <a:latin typeface="Arial"/>
            </a:endParaRPr>
          </a:p>
        </p:txBody>
      </p:sp>
      <p:pic>
        <p:nvPicPr>
          <p:cNvPr id="194" name="Google Shape;152;p17" descr=""/>
          <p:cNvPicPr/>
          <p:nvPr/>
        </p:nvPicPr>
        <p:blipFill>
          <a:blip r:embed="rId1"/>
          <a:stretch/>
        </p:blipFill>
        <p:spPr>
          <a:xfrm rot="20728200">
            <a:off x="9931680" y="4094640"/>
            <a:ext cx="2036520" cy="2401920"/>
          </a:xfrm>
          <a:prstGeom prst="rect">
            <a:avLst/>
          </a:prstGeom>
          <a:ln w="0">
            <a:noFill/>
          </a:ln>
        </p:spPr>
      </p:pic>
      <p:pic>
        <p:nvPicPr>
          <p:cNvPr id="195" name="Google Shape;153;p17" descr=""/>
          <p:cNvPicPr/>
          <p:nvPr/>
        </p:nvPicPr>
        <p:blipFill>
          <a:blip r:embed="rId2"/>
          <a:stretch/>
        </p:blipFill>
        <p:spPr>
          <a:xfrm>
            <a:off x="676440" y="6467400"/>
            <a:ext cx="2142000" cy="199080"/>
          </a:xfrm>
          <a:prstGeom prst="rect">
            <a:avLst/>
          </a:prstGeom>
          <a:ln w="0">
            <a:noFill/>
          </a:ln>
        </p:spPr>
      </p:pic>
      <p:sp>
        <p:nvSpPr>
          <p:cNvPr id="196" name="Google Shape;154;p17"/>
          <p:cNvSpPr/>
          <p:nvPr/>
        </p:nvSpPr>
        <p:spPr>
          <a:xfrm>
            <a:off x="332280" y="455400"/>
            <a:ext cx="6999840" cy="6321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PROBLEM  STATEMENT</a:t>
            </a:r>
            <a:endParaRPr b="0" lang="en-IN" sz="4280" spc="-1" strike="noStrike">
              <a:latin typeface="Arial"/>
            </a:endParaRPr>
          </a:p>
        </p:txBody>
      </p:sp>
      <p:sp>
        <p:nvSpPr>
          <p:cNvPr id="197" name="Google Shape;155;p17"/>
          <p:cNvSpPr/>
          <p:nvPr/>
        </p:nvSpPr>
        <p:spPr>
          <a:xfrm>
            <a:off x="270000" y="1260000"/>
            <a:ext cx="9809280" cy="4949280"/>
          </a:xfrm>
          <a:prstGeom prst="rect">
            <a:avLst/>
          </a:prstGeom>
          <a:noFill/>
          <a:ln w="0">
            <a:noFill/>
          </a:ln>
        </p:spPr>
        <p:style>
          <a:lnRef idx="0"/>
          <a:fillRef idx="0"/>
          <a:effectRef idx="0"/>
          <a:fontRef idx="minor"/>
        </p:style>
        <p:txBody>
          <a:bodyPr lIns="0" rIns="0" tIns="0" bIns="0" anchor="t">
            <a:noAutofit/>
          </a:bodyPr>
          <a:p>
            <a:pPr algn="just">
              <a:lnSpc>
                <a:spcPct val="100000"/>
              </a:lnSpc>
              <a:buNone/>
              <a:tabLst>
                <a:tab algn="l" pos="0"/>
              </a:tabLst>
            </a:pP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Traditional image classification methods face challenges in  accurately distinguishing between similar-looking animal species, dealing with variations in pose, lighting conditions, and background clutter, necessitating the development of advanced techniques.</a:t>
            </a: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r>
              <a:rPr b="1" lang="en-IN" sz="2800" spc="-1" strike="noStrike">
                <a:solidFill>
                  <a:srgbClr val="000000"/>
                </a:solidFill>
                <a:latin typeface="Times New Roman"/>
                <a:ea typeface="Times New Roman"/>
              </a:rPr>
              <a:t>Key Challenges:</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1. Fine-grained classification</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2. Data variability and diversity</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3. Data imbalance</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4. Limited availability of labeled data</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5. Generalization to unseen environments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161;p18"/>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99" name="Google Shape;162;p18"/>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00" name="Google Shape;163;p18"/>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01" name="Google Shape;164;p18"/>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02" name="Google Shape;165;p18"/>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03" name="Google Shape;166;p18"/>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04" name="Google Shape;167;p18"/>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05" name="Google Shape;168;p18"/>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06" name="Google Shape;169;p18"/>
          <p:cNvSpPr/>
          <p:nvPr/>
        </p:nvSpPr>
        <p:spPr>
          <a:xfrm>
            <a:off x="10350000" y="360000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07" name="Google Shape;170;p18"/>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08" name="Google Shape;171;p18"/>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09" name="Google Shape;172;p18"/>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10" name="Google Shape;173;p18"/>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5</a:t>
            </a:r>
            <a:endParaRPr b="0" lang="en-IN" sz="1130" spc="-1" strike="noStrike">
              <a:latin typeface="Arial"/>
            </a:endParaRPr>
          </a:p>
        </p:txBody>
      </p:sp>
      <p:pic>
        <p:nvPicPr>
          <p:cNvPr id="211" name="Google Shape;174;p18" descr=""/>
          <p:cNvPicPr/>
          <p:nvPr/>
        </p:nvPicPr>
        <p:blipFill>
          <a:blip r:embed="rId1"/>
          <a:stretch/>
        </p:blipFill>
        <p:spPr>
          <a:xfrm>
            <a:off x="9720000" y="4032720"/>
            <a:ext cx="2249280" cy="2584440"/>
          </a:xfrm>
          <a:prstGeom prst="rect">
            <a:avLst/>
          </a:prstGeom>
          <a:ln w="0">
            <a:noFill/>
          </a:ln>
        </p:spPr>
      </p:pic>
      <p:pic>
        <p:nvPicPr>
          <p:cNvPr id="212" name="Google Shape;175;p18" descr=""/>
          <p:cNvPicPr/>
          <p:nvPr/>
        </p:nvPicPr>
        <p:blipFill>
          <a:blip r:embed="rId2"/>
          <a:stretch/>
        </p:blipFill>
        <p:spPr>
          <a:xfrm>
            <a:off x="676440" y="6467400"/>
            <a:ext cx="2142000" cy="199080"/>
          </a:xfrm>
          <a:prstGeom prst="rect">
            <a:avLst/>
          </a:prstGeom>
          <a:ln w="0">
            <a:noFill/>
          </a:ln>
        </p:spPr>
      </p:pic>
      <p:sp>
        <p:nvSpPr>
          <p:cNvPr id="213" name="Google Shape;176;p18"/>
          <p:cNvSpPr/>
          <p:nvPr/>
        </p:nvSpPr>
        <p:spPr>
          <a:xfrm>
            <a:off x="720000" y="818280"/>
            <a:ext cx="6153840" cy="6213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00" spc="-1" strike="noStrike">
                <a:solidFill>
                  <a:srgbClr val="000000"/>
                </a:solidFill>
                <a:latin typeface="Trebuchet MS"/>
                <a:ea typeface="Trebuchet MS"/>
              </a:rPr>
              <a:t>PROJECT  OVERVIEW</a:t>
            </a:r>
            <a:endParaRPr b="0" lang="en-IN" sz="4200" spc="-1" strike="noStrike">
              <a:latin typeface="Arial"/>
            </a:endParaRPr>
          </a:p>
        </p:txBody>
      </p:sp>
      <p:sp>
        <p:nvSpPr>
          <p:cNvPr id="214" name=""/>
          <p:cNvSpPr/>
          <p:nvPr/>
        </p:nvSpPr>
        <p:spPr>
          <a:xfrm>
            <a:off x="540000" y="1820520"/>
            <a:ext cx="10619640" cy="4479120"/>
          </a:xfrm>
          <a:prstGeom prst="rect">
            <a:avLst/>
          </a:prstGeom>
          <a:noFill/>
          <a:ln w="0">
            <a:noFill/>
          </a:ln>
        </p:spPr>
        <p:style>
          <a:lnRef idx="0"/>
          <a:fillRef idx="0"/>
          <a:effectRef idx="0"/>
          <a:fontRef idx="minor"/>
        </p:style>
        <p:txBody>
          <a:bodyPr lIns="90000" rIns="90000" tIns="45000" bIns="45000" anchor="t">
            <a:noAutofit/>
          </a:bodyPr>
          <a:p>
            <a:pPr marL="216000" indent="-141840" algn="just">
              <a:lnSpc>
                <a:spcPct val="150000"/>
              </a:lnSpc>
              <a:buNone/>
              <a:tabLst>
                <a:tab algn="l" pos="0"/>
              </a:tabLst>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Our image classification system project aims to develop a robust and efficient solution for categorizing images into predefined classes using Deep learning techniques like CNN algorithm. With the proliferation of digital images across various digital animals images, the need for accurate and automated image classification systems has become increasingly essential.</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Google Shape;181;p19"/>
          <p:cNvSpPr/>
          <p:nvPr/>
        </p:nvSpPr>
        <p:spPr>
          <a:xfrm>
            <a:off x="990000" y="1890000"/>
            <a:ext cx="8459280" cy="2789280"/>
          </a:xfrm>
          <a:custGeom>
            <a:avLst/>
            <a:gdLst/>
            <a:ahLst/>
            <a:rect l="l" t="t" r="r" b="b"/>
            <a:pathLst>
              <a:path w="23500" h="7750">
                <a:moveTo>
                  <a:pt x="0" y="7750"/>
                </a:moveTo>
                <a:lnTo>
                  <a:pt x="23500" y="7750"/>
                </a:lnTo>
                <a:lnTo>
                  <a:pt x="23500" y="0"/>
                </a:lnTo>
                <a:lnTo>
                  <a:pt x="0" y="0"/>
                </a:lnTo>
                <a:lnTo>
                  <a:pt x="0" y="775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buNone/>
              <a:tabLst>
                <a:tab algn="l" pos="0"/>
              </a:tabLst>
            </a:pPr>
            <a:r>
              <a:rPr b="0" lang="en-IN" sz="3600" spc="-1" strike="noStrike">
                <a:solidFill>
                  <a:srgbClr val="000000"/>
                </a:solidFill>
                <a:latin typeface="Times New Roman"/>
                <a:ea typeface="Times New Roman"/>
              </a:rPr>
              <a:t>1. Agricultural Experts and Farmers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2. Healthcare experts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3. Autonomous Vehicles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4. Environmental Scientists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5. Wildlife Researchers</a:t>
            </a:r>
            <a:endParaRPr b="0" lang="en-IN" sz="3600" spc="-1" strike="noStrike">
              <a:latin typeface="Arial"/>
            </a:endParaRPr>
          </a:p>
        </p:txBody>
      </p:sp>
      <p:sp>
        <p:nvSpPr>
          <p:cNvPr id="216" name="Google Shape;182;p19"/>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17" name="Google Shape;183;p19"/>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18" name="Google Shape;184;p19"/>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19" name="Google Shape;185;p19"/>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20" name="Google Shape;186;p19"/>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21" name="Google Shape;187;p19"/>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22" name="Google Shape;188;p19"/>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23" name="Google Shape;189;p19"/>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24" name="Google Shape;190;p19"/>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25" name="Google Shape;191;p19"/>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26" name="Google Shape;192;p19"/>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27" name="Google Shape;193;p19"/>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28" name="Google Shape;194;p19"/>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229" name="Google Shape;195;p19" descr=""/>
          <p:cNvPicPr/>
          <p:nvPr/>
        </p:nvPicPr>
        <p:blipFill>
          <a:blip r:embed="rId1"/>
          <a:stretch/>
        </p:blipFill>
        <p:spPr>
          <a:xfrm>
            <a:off x="723960" y="6172200"/>
            <a:ext cx="2180160" cy="484560"/>
          </a:xfrm>
          <a:prstGeom prst="rect">
            <a:avLst/>
          </a:prstGeom>
          <a:ln w="0">
            <a:noFill/>
          </a:ln>
        </p:spPr>
      </p:pic>
      <p:sp>
        <p:nvSpPr>
          <p:cNvPr id="230" name="Google Shape;196;p19"/>
          <p:cNvSpPr/>
          <p:nvPr/>
        </p:nvSpPr>
        <p:spPr>
          <a:xfrm>
            <a:off x="712080" y="934200"/>
            <a:ext cx="6252840" cy="47664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3230" spc="-1" strike="noStrike">
                <a:solidFill>
                  <a:srgbClr val="000000"/>
                </a:solidFill>
                <a:latin typeface="Trebuchet MS"/>
                <a:ea typeface="Trebuchet MS"/>
              </a:rPr>
              <a:t>WHO ARE THE END USERS?</a:t>
            </a:r>
            <a:endParaRPr b="0" lang="en-IN" sz="323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21"/>
          <p:cNvSpPr/>
          <p:nvPr/>
        </p:nvSpPr>
        <p:spPr>
          <a:xfrm>
            <a:off x="882000" y="1562760"/>
            <a:ext cx="10259280" cy="4499280"/>
          </a:xfrm>
          <a:custGeom>
            <a:avLst/>
            <a:gdLst/>
            <a:ahLst/>
            <a:rect l="l" t="t" r="r" b="b"/>
            <a:pathLst>
              <a:path w="28500" h="12500">
                <a:moveTo>
                  <a:pt x="0" y="12500"/>
                </a:moveTo>
                <a:lnTo>
                  <a:pt x="28500" y="12500"/>
                </a:lnTo>
                <a:lnTo>
                  <a:pt x="28500" y="0"/>
                </a:lnTo>
                <a:lnTo>
                  <a:pt x="0" y="0"/>
                </a:lnTo>
                <a:lnTo>
                  <a:pt x="0" y="12500"/>
                </a:lnTo>
                <a:close/>
              </a:path>
            </a:pathLst>
          </a:custGeom>
          <a:solidFill>
            <a:srgbClr val="ffffff"/>
          </a:solidFill>
          <a:ln w="0">
            <a:noFill/>
          </a:ln>
        </p:spPr>
        <p:style>
          <a:lnRef idx="0"/>
          <a:fillRef idx="0"/>
          <a:effectRef idx="0"/>
          <a:fontRef idx="minor"/>
        </p:style>
      </p:sp>
      <p:sp>
        <p:nvSpPr>
          <p:cNvPr id="232" name="Google Shape;224;p21"/>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33" name="Google Shape;225;p21"/>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34" name="Google Shape;226;p21"/>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35" name="Google Shape;227;p21"/>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36" name="Google Shape;228;p21"/>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37" name="Google Shape;229;p21"/>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38" name="Google Shape;230;p21"/>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39" name="Google Shape;231;p21"/>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40" name="Google Shape;232;p21"/>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41" name="Google Shape;233;p21"/>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42" name="Google Shape;234;p21"/>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43" name="Google Shape;235;p21"/>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pic>
        <p:nvPicPr>
          <p:cNvPr id="244" name="Google Shape;236;p21" descr=""/>
          <p:cNvPicPr/>
          <p:nvPr/>
        </p:nvPicPr>
        <p:blipFill>
          <a:blip r:embed="rId1"/>
          <a:stretch/>
        </p:blipFill>
        <p:spPr>
          <a:xfrm>
            <a:off x="180000" y="4241880"/>
            <a:ext cx="1799280" cy="2494440"/>
          </a:xfrm>
          <a:prstGeom prst="rect">
            <a:avLst/>
          </a:prstGeom>
          <a:ln w="0">
            <a:noFill/>
          </a:ln>
        </p:spPr>
      </p:pic>
      <p:sp>
        <p:nvSpPr>
          <p:cNvPr id="245" name="Google Shape;237;p21"/>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246" name="Google Shape;238;p21"/>
          <p:cNvSpPr/>
          <p:nvPr/>
        </p:nvSpPr>
        <p:spPr>
          <a:xfrm>
            <a:off x="752400" y="706680"/>
            <a:ext cx="9327240" cy="6321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SPECIAL FEATURES :</a:t>
            </a:r>
            <a:endParaRPr b="0" lang="en-IN" sz="4280" spc="-1" strike="noStrike">
              <a:latin typeface="Arial"/>
            </a:endParaRPr>
          </a:p>
        </p:txBody>
      </p:sp>
      <p:sp>
        <p:nvSpPr>
          <p:cNvPr id="247" name="Google Shape;239;p21"/>
          <p:cNvSpPr/>
          <p:nvPr/>
        </p:nvSpPr>
        <p:spPr>
          <a:xfrm>
            <a:off x="882000" y="1890360"/>
            <a:ext cx="8189280" cy="40492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3200" spc="-1" strike="noStrike">
                <a:solidFill>
                  <a:srgbClr val="000000"/>
                </a:solidFill>
                <a:latin typeface="Times New Roman"/>
                <a:ea typeface="Times New Roman"/>
              </a:rPr>
              <a:t>1. Visual Representation Learning</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2. Spatial Hierarchies and Context</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3. Class Imbalance Handling</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4. Adaptability to Real-World Applications</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5. Scalability and Efficiency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Google Shape;244;p22"/>
          <p:cNvSpPr/>
          <p:nvPr/>
        </p:nvSpPr>
        <p:spPr>
          <a:xfrm>
            <a:off x="-398880" y="295920"/>
            <a:ext cx="12191400" cy="6857640"/>
          </a:xfrm>
          <a:custGeom>
            <a:avLst/>
            <a:gdLst/>
            <a:ahLst/>
            <a:rect l="l" t="t" r="r" b="b"/>
            <a:pathLst>
              <a:path w="33867" h="19051">
                <a:moveTo>
                  <a:pt x="0" y="19051"/>
                </a:moveTo>
                <a:lnTo>
                  <a:pt x="33867" y="19051"/>
                </a:lnTo>
                <a:lnTo>
                  <a:pt x="33867" y="0"/>
                </a:lnTo>
                <a:lnTo>
                  <a:pt x="0" y="0"/>
                </a:lnTo>
                <a:lnTo>
                  <a:pt x="0" y="19051"/>
                </a:lnTo>
                <a:close/>
              </a:path>
            </a:pathLst>
          </a:custGeom>
          <a:solidFill>
            <a:srgbClr val="ffffff"/>
          </a:solidFill>
          <a:ln w="0">
            <a:noFill/>
          </a:ln>
        </p:spPr>
        <p:style>
          <a:lnRef idx="0"/>
          <a:fillRef idx="0"/>
          <a:effectRef idx="0"/>
          <a:fontRef idx="minor"/>
        </p:style>
      </p:sp>
      <p:sp>
        <p:nvSpPr>
          <p:cNvPr id="249" name="Google Shape;245;p22"/>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50" name="Google Shape;246;p22"/>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51" name="Google Shape;247;p22"/>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52" name="Google Shape;248;p22"/>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53" name="Google Shape;249;p22"/>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54" name="Google Shape;250;p22"/>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55" name="Google Shape;251;p22"/>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56" name="Google Shape;252;p22"/>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57" name="Google Shape;253;p22"/>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58" name="Google Shape;254;p22"/>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59" name="Google Shape;255;p22"/>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60" name="Google Shape;256;p22"/>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61" name="Google Shape;257;p22"/>
          <p:cNvSpPr/>
          <p:nvPr/>
        </p:nvSpPr>
        <p:spPr>
          <a:xfrm>
            <a:off x="9353520" y="5362560"/>
            <a:ext cx="456840" cy="45684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262" name="Google Shape;258;p22"/>
          <p:cNvSpPr/>
          <p:nvPr/>
        </p:nvSpPr>
        <p:spPr>
          <a:xfrm>
            <a:off x="9353520" y="5895720"/>
            <a:ext cx="180360" cy="18072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pic>
        <p:nvPicPr>
          <p:cNvPr id="263" name="Google Shape;259;p22" descr=""/>
          <p:cNvPicPr/>
          <p:nvPr/>
        </p:nvPicPr>
        <p:blipFill>
          <a:blip r:embed="rId1"/>
          <a:stretch/>
        </p:blipFill>
        <p:spPr>
          <a:xfrm>
            <a:off x="676440" y="6467400"/>
            <a:ext cx="2142000" cy="199080"/>
          </a:xfrm>
          <a:prstGeom prst="rect">
            <a:avLst/>
          </a:prstGeom>
          <a:ln w="0">
            <a:noFill/>
          </a:ln>
        </p:spPr>
      </p:pic>
      <p:sp>
        <p:nvSpPr>
          <p:cNvPr id="264" name="Google Shape;260;p22"/>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9</a:t>
            </a:r>
            <a:endParaRPr b="0" lang="en-IN" sz="1130" spc="-1" strike="noStrike">
              <a:latin typeface="Arial"/>
            </a:endParaRPr>
          </a:p>
        </p:txBody>
      </p:sp>
      <p:sp>
        <p:nvSpPr>
          <p:cNvPr id="265" name="Google Shape;261;p22"/>
          <p:cNvSpPr/>
          <p:nvPr/>
        </p:nvSpPr>
        <p:spPr>
          <a:xfrm>
            <a:off x="540000" y="160200"/>
            <a:ext cx="4073760" cy="7113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10" spc="-1" strike="noStrike">
                <a:solidFill>
                  <a:srgbClr val="000000"/>
                </a:solidFill>
                <a:latin typeface="Trebuchet MS"/>
                <a:ea typeface="Trebuchet MS"/>
              </a:rPr>
              <a:t>MODELLING</a:t>
            </a:r>
            <a:endParaRPr b="0" lang="en-IN" sz="4810" spc="-1" strike="noStrike">
              <a:latin typeface="Arial"/>
            </a:endParaRPr>
          </a:p>
        </p:txBody>
      </p:sp>
      <p:sp>
        <p:nvSpPr>
          <p:cNvPr id="266" name="Google Shape;262;p22"/>
          <p:cNvSpPr/>
          <p:nvPr/>
        </p:nvSpPr>
        <p:spPr>
          <a:xfrm>
            <a:off x="540000" y="810000"/>
            <a:ext cx="10079280" cy="5964120"/>
          </a:xfrm>
          <a:prstGeom prst="rect">
            <a:avLst/>
          </a:prstGeom>
          <a:noFill/>
          <a:ln w="0">
            <a:noFill/>
          </a:ln>
        </p:spPr>
        <p:style>
          <a:lnRef idx="0"/>
          <a:fillRef idx="0"/>
          <a:effectRef idx="0"/>
          <a:fontRef idx="minor"/>
        </p:style>
        <p:txBody>
          <a:bodyPr lIns="0" rIns="0" tIns="0" bIns="0" anchor="t">
            <a:noAutofit/>
          </a:bodyPr>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Problem Definition:</a:t>
            </a:r>
            <a:r>
              <a:rPr b="0" lang="en-IN" sz="2600" spc="-1" strike="noStrike">
                <a:solidFill>
                  <a:srgbClr val="000000"/>
                </a:solidFill>
                <a:latin typeface="Arial"/>
                <a:ea typeface="Times New Roman"/>
              </a:rPr>
              <a:t> Clearly define the problem you want to solve with image classification. Determine the classes or categories you want to classify images into.</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Data Collection:</a:t>
            </a:r>
            <a:r>
              <a:rPr b="0" lang="en-IN" sz="2600" spc="-1" strike="noStrike">
                <a:solidFill>
                  <a:srgbClr val="000000"/>
                </a:solidFill>
                <a:latin typeface="Arial"/>
                <a:ea typeface="Times New Roman"/>
              </a:rPr>
              <a:t> Gather a dataset of images that represent the classes you want to classify. Ensure that the dataset is diverse, balanced, and of sufficient size to train a robust classifier.</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Data Preprocessing: </a:t>
            </a:r>
            <a:r>
              <a:rPr b="0" lang="en-IN" sz="2600" spc="-1" strike="noStrike">
                <a:solidFill>
                  <a:srgbClr val="000000"/>
                </a:solidFill>
                <a:latin typeface="Arial"/>
                <a:ea typeface="Times New Roman"/>
              </a:rPr>
              <a:t>Preprocess the images to prepare them for the training process. Common preprocessing steps include resizing images to a consistent size, normalizing pixel values, and possibly augmenting the data with techniques like rotation, flipping, and cropping to increase variability.</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Google Shape;245;p 1"/>
          <p:cNvSpPr/>
          <p:nvPr/>
        </p:nvSpPr>
        <p:spPr>
          <a:xfrm>
            <a:off x="9377280" y="4680"/>
            <a:ext cx="1218960" cy="6857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68" name="Google Shape;246;p 1"/>
          <p:cNvSpPr/>
          <p:nvPr/>
        </p:nvSpPr>
        <p:spPr>
          <a:xfrm flipH="1">
            <a:off x="7433280" y="3690720"/>
            <a:ext cx="4763160" cy="317628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69" name="Google Shape;247;p 1"/>
          <p:cNvSpPr/>
          <p:nvPr/>
        </p:nvSpPr>
        <p:spPr>
          <a:xfrm>
            <a:off x="9181800" y="-9720"/>
            <a:ext cx="3009600" cy="686700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70" name="Google Shape;248;p 1"/>
          <p:cNvSpPr/>
          <p:nvPr/>
        </p:nvSpPr>
        <p:spPr>
          <a:xfrm>
            <a:off x="9601200" y="-9720"/>
            <a:ext cx="2590200" cy="686700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71" name="Google Shape;249;p 1"/>
          <p:cNvSpPr/>
          <p:nvPr/>
        </p:nvSpPr>
        <p:spPr>
          <a:xfrm>
            <a:off x="8934120" y="3047760"/>
            <a:ext cx="3257280" cy="380988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72" name="Google Shape;250;p 1"/>
          <p:cNvSpPr/>
          <p:nvPr/>
        </p:nvSpPr>
        <p:spPr>
          <a:xfrm>
            <a:off x="9334440" y="-9720"/>
            <a:ext cx="2856960" cy="686700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73" name="Google Shape;251;p 1"/>
          <p:cNvSpPr/>
          <p:nvPr/>
        </p:nvSpPr>
        <p:spPr>
          <a:xfrm>
            <a:off x="10896480" y="-9720"/>
            <a:ext cx="1294920" cy="686700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74" name="Google Shape;252;p 1"/>
          <p:cNvSpPr/>
          <p:nvPr/>
        </p:nvSpPr>
        <p:spPr>
          <a:xfrm>
            <a:off x="10934640" y="-9720"/>
            <a:ext cx="1256760" cy="686700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75" name="Google Shape;253;p 1"/>
          <p:cNvSpPr/>
          <p:nvPr/>
        </p:nvSpPr>
        <p:spPr>
          <a:xfrm>
            <a:off x="10372680" y="3590640"/>
            <a:ext cx="1818720" cy="326700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76" name="Google Shape;254;p 1"/>
          <p:cNvSpPr/>
          <p:nvPr/>
        </p:nvSpPr>
        <p:spPr>
          <a:xfrm>
            <a:off x="0" y="4009680"/>
            <a:ext cx="447120" cy="284796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77" name="Google Shape;255;p 1"/>
          <p:cNvSpPr/>
          <p:nvPr/>
        </p:nvSpPr>
        <p:spPr>
          <a:xfrm>
            <a:off x="752400" y="6487560"/>
            <a:ext cx="7376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78" name="Google Shape;256;p 1"/>
          <p:cNvSpPr/>
          <p:nvPr/>
        </p:nvSpPr>
        <p:spPr>
          <a:xfrm>
            <a:off x="1538280" y="6487560"/>
            <a:ext cx="119160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79" name="Google Shape;257;p 1"/>
          <p:cNvSpPr/>
          <p:nvPr/>
        </p:nvSpPr>
        <p:spPr>
          <a:xfrm>
            <a:off x="9353520" y="5362560"/>
            <a:ext cx="456840" cy="45684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280" name="Google Shape;258;p 1"/>
          <p:cNvSpPr/>
          <p:nvPr/>
        </p:nvSpPr>
        <p:spPr>
          <a:xfrm>
            <a:off x="9353520" y="5895720"/>
            <a:ext cx="180360" cy="18072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pic>
        <p:nvPicPr>
          <p:cNvPr id="281" name="Google Shape;259;p 1" descr=""/>
          <p:cNvPicPr/>
          <p:nvPr/>
        </p:nvPicPr>
        <p:blipFill>
          <a:blip r:embed="rId1"/>
          <a:stretch/>
        </p:blipFill>
        <p:spPr>
          <a:xfrm>
            <a:off x="676440" y="6467400"/>
            <a:ext cx="2142000" cy="199080"/>
          </a:xfrm>
          <a:prstGeom prst="rect">
            <a:avLst/>
          </a:prstGeom>
          <a:ln w="0">
            <a:noFill/>
          </a:ln>
        </p:spPr>
      </p:pic>
      <p:sp>
        <p:nvSpPr>
          <p:cNvPr id="282" name="Google Shape;260;p 1"/>
          <p:cNvSpPr/>
          <p:nvPr/>
        </p:nvSpPr>
        <p:spPr>
          <a:xfrm>
            <a:off x="11391480" y="6487560"/>
            <a:ext cx="141840" cy="1656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9</a:t>
            </a:r>
            <a:endParaRPr b="0" lang="en-IN" sz="1130" spc="-1" strike="noStrike">
              <a:latin typeface="Arial"/>
            </a:endParaRPr>
          </a:p>
        </p:txBody>
      </p:sp>
      <p:sp>
        <p:nvSpPr>
          <p:cNvPr id="283" name=""/>
          <p:cNvSpPr/>
          <p:nvPr/>
        </p:nvSpPr>
        <p:spPr>
          <a:xfrm>
            <a:off x="360000" y="720000"/>
            <a:ext cx="10799640" cy="48870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1" lang="en-IN" sz="2600" spc="-1" strike="noStrike">
                <a:latin typeface="Arial"/>
              </a:rPr>
              <a:t>Model Evaluation:</a:t>
            </a:r>
            <a:r>
              <a:rPr b="0" lang="en-IN" sz="2600" spc="-1" strike="noStrike">
                <a:latin typeface="Arial"/>
              </a:rPr>
              <a:t> Evaluate the trained model's performance on the test set to assess its accuracy, precision, recall, and other relevant metrics. This step helps determine how well the model generalizes to unseen data.</a:t>
            </a:r>
            <a:endParaRPr b="0" lang="en-IN" sz="2600" spc="-1" strike="noStrike">
              <a:latin typeface="Arial"/>
            </a:endParaRPr>
          </a:p>
          <a:p>
            <a:pPr algn="just">
              <a:lnSpc>
                <a:spcPct val="100000"/>
              </a:lnSpc>
              <a:buNone/>
            </a:pPr>
            <a:endParaRPr b="0" lang="en-IN" sz="2600" spc="-1" strike="noStrike">
              <a:latin typeface="Arial"/>
            </a:endParaRPr>
          </a:p>
          <a:p>
            <a:pPr algn="just">
              <a:lnSpc>
                <a:spcPct val="100000"/>
              </a:lnSpc>
              <a:buNone/>
            </a:pPr>
            <a:r>
              <a:rPr b="1" lang="en-IN" sz="2600" spc="-1" strike="noStrike">
                <a:latin typeface="Arial"/>
              </a:rPr>
              <a:t>Model Deployment: </a:t>
            </a:r>
            <a:r>
              <a:rPr b="0" lang="en-IN" sz="2600" spc="-1" strike="noStrike">
                <a:latin typeface="Arial"/>
              </a:rPr>
              <a:t>If the model performs satisfactorily, deploy it to make predictions on new, unseen images. This may involve integrating the model into an application or system where it can classify images in real-time.</a:t>
            </a:r>
            <a:endParaRPr b="0" lang="en-IN" sz="2600" spc="-1" strike="noStrike">
              <a:latin typeface="Arial"/>
            </a:endParaRPr>
          </a:p>
          <a:p>
            <a:pPr algn="just">
              <a:lnSpc>
                <a:spcPct val="100000"/>
              </a:lnSpc>
              <a:buNone/>
            </a:pPr>
            <a:endParaRPr b="0" lang="en-IN" sz="2600" spc="-1" strike="noStrike">
              <a:latin typeface="Arial"/>
            </a:endParaRPr>
          </a:p>
          <a:p>
            <a:pPr algn="just">
              <a:lnSpc>
                <a:spcPct val="100000"/>
              </a:lnSpc>
              <a:buNone/>
            </a:pPr>
            <a:r>
              <a:rPr b="1" lang="en-IN" sz="2600" spc="-1" strike="noStrike">
                <a:latin typeface="Arial"/>
              </a:rPr>
              <a:t>Monitoring and Maintenance:</a:t>
            </a:r>
            <a:r>
              <a:rPr b="0" lang="en-IN" sz="2600" spc="-1" strike="noStrike">
                <a:latin typeface="Arial"/>
              </a:rPr>
              <a:t> Continuously monitor the model's performance and retrain it periodically with new data to ensure that it remains accurate and up-to-date.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2024-04-05T12:38:58Z</dcterms:modified>
  <cp:revision>9</cp:revision>
  <dc:subject/>
  <dc:title/>
</cp:coreProperties>
</file>

<file path=docProps/custom.xml><?xml version="1.0" encoding="utf-8"?>
<Properties xmlns="http://schemas.openxmlformats.org/officeDocument/2006/custom-properties" xmlns:vt="http://schemas.openxmlformats.org/officeDocument/2006/docPropsVTypes"/>
</file>