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mo" panose="020B0604020202020204" charset="0"/>
      <p:regular r:id="rId18"/>
    </p:embeddedFont>
    <p:embeddedFont>
      <p:font typeface="Arimo Bold" panose="020B0604020202020204" charset="0"/>
      <p:regular r:id="rId19"/>
    </p:embeddedFont>
    <p:embeddedFont>
      <p:font typeface="Canva Sans" panose="020B0604020202020204" charset="0"/>
      <p:regular r:id="rId20"/>
    </p:embeddedFont>
    <p:embeddedFont>
      <p:font typeface="Canva Sans Bold" panose="020B0604020202020204" charset="0"/>
      <p:regular r:id="rId21"/>
    </p:embeddedFont>
    <p:embeddedFont>
      <p:font typeface="League Spartan"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8" d="100"/>
          <a:sy n="58" d="100"/>
        </p:scale>
        <p:origin x="400" y="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hyperlink" Target="https://www.linkedin.com/in/shubham-dhingra-020919129/"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codebasics.io/portfolio/Shubham-Dhingra" TargetMode="External"/><Relationship Id="rId4" Type="http://schemas.openxmlformats.org/officeDocument/2006/relationships/hyperlink" Target="https://github.com/DhingraShubha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3" name="Freeform 3"/>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4" name="Freeform 4"/>
          <p:cNvSpPr/>
          <p:nvPr/>
        </p:nvSpPr>
        <p:spPr>
          <a:xfrm>
            <a:off x="5386166" y="1596049"/>
            <a:ext cx="1674986" cy="1717142"/>
          </a:xfrm>
          <a:custGeom>
            <a:avLst/>
            <a:gdLst/>
            <a:ahLst/>
            <a:cxnLst/>
            <a:rect l="l" t="t" r="r" b="b"/>
            <a:pathLst>
              <a:path w="1674986" h="1717142">
                <a:moveTo>
                  <a:pt x="0" y="0"/>
                </a:moveTo>
                <a:lnTo>
                  <a:pt x="1674986" y="0"/>
                </a:lnTo>
                <a:lnTo>
                  <a:pt x="1674986" y="1717143"/>
                </a:lnTo>
                <a:lnTo>
                  <a:pt x="0" y="1717143"/>
                </a:lnTo>
                <a:lnTo>
                  <a:pt x="0" y="0"/>
                </a:lnTo>
                <a:close/>
              </a:path>
            </a:pathLst>
          </a:custGeom>
          <a:blipFill>
            <a:blip r:embed="rId3"/>
            <a:stretch>
              <a:fillRect l="-1258" r="-1258"/>
            </a:stretch>
          </a:blipFill>
        </p:spPr>
      </p:sp>
      <p:sp>
        <p:nvSpPr>
          <p:cNvPr id="5" name="TextBox 5"/>
          <p:cNvSpPr txBox="1"/>
          <p:nvPr/>
        </p:nvSpPr>
        <p:spPr>
          <a:xfrm>
            <a:off x="4507832" y="6289289"/>
            <a:ext cx="9348110" cy="917347"/>
          </a:xfrm>
          <a:prstGeom prst="rect">
            <a:avLst/>
          </a:prstGeom>
        </p:spPr>
        <p:txBody>
          <a:bodyPr lIns="0" tIns="0" rIns="0" bIns="0" rtlCol="0" anchor="t">
            <a:spAutoFit/>
          </a:bodyPr>
          <a:lstStyle/>
          <a:p>
            <a:pPr algn="ctr">
              <a:lnSpc>
                <a:spcPts val="7007"/>
              </a:lnSpc>
            </a:pPr>
            <a:r>
              <a:rPr lang="en-US" sz="6611" spc="661">
                <a:solidFill>
                  <a:srgbClr val="FFFFFF"/>
                </a:solidFill>
                <a:latin typeface="League Spartan"/>
                <a:ea typeface="League Spartan"/>
                <a:cs typeface="League Spartan"/>
                <a:sym typeface="League Spartan"/>
              </a:rPr>
              <a:t>AD-HOC INSIGHTS</a:t>
            </a:r>
          </a:p>
        </p:txBody>
      </p:sp>
      <p:sp>
        <p:nvSpPr>
          <p:cNvPr id="6" name="TextBox 6"/>
          <p:cNvSpPr txBox="1"/>
          <p:nvPr/>
        </p:nvSpPr>
        <p:spPr>
          <a:xfrm>
            <a:off x="7602800" y="1500799"/>
            <a:ext cx="3522399" cy="1812392"/>
          </a:xfrm>
          <a:prstGeom prst="rect">
            <a:avLst/>
          </a:prstGeom>
        </p:spPr>
        <p:txBody>
          <a:bodyPr wrap="square" lIns="0" tIns="0" rIns="0" bIns="0" rtlCol="0" anchor="t">
            <a:spAutoFit/>
          </a:bodyPr>
          <a:lstStyle/>
          <a:p>
            <a:pPr algn="ctr">
              <a:lnSpc>
                <a:spcPts val="7280"/>
              </a:lnSpc>
            </a:pPr>
            <a:r>
              <a:rPr lang="en-US" sz="5200">
                <a:solidFill>
                  <a:srgbClr val="FFFFFF"/>
                </a:solidFill>
                <a:latin typeface="Canva Sans"/>
                <a:ea typeface="Canva Sans"/>
                <a:cs typeface="Canva Sans"/>
                <a:sym typeface="Canva Sans"/>
              </a:rPr>
              <a:t>AtliQ</a:t>
            </a:r>
          </a:p>
          <a:p>
            <a:pPr algn="ctr">
              <a:lnSpc>
                <a:spcPts val="7280"/>
              </a:lnSpc>
            </a:pPr>
            <a:r>
              <a:rPr lang="en-US" sz="5200">
                <a:solidFill>
                  <a:srgbClr val="FFFFFF"/>
                </a:solidFill>
                <a:latin typeface="Canva Sans"/>
                <a:ea typeface="Canva Sans"/>
                <a:cs typeface="Canva Sans"/>
                <a:sym typeface="Canva Sans"/>
              </a:rPr>
              <a:t>Hardware</a:t>
            </a:r>
          </a:p>
        </p:txBody>
      </p:sp>
      <p:sp>
        <p:nvSpPr>
          <p:cNvPr id="7" name="TextBox 7"/>
          <p:cNvSpPr txBox="1"/>
          <p:nvPr/>
        </p:nvSpPr>
        <p:spPr>
          <a:xfrm>
            <a:off x="4282420" y="7345155"/>
            <a:ext cx="9417472" cy="532925"/>
          </a:xfrm>
          <a:prstGeom prst="rect">
            <a:avLst/>
          </a:prstGeom>
        </p:spPr>
        <p:txBody>
          <a:bodyPr lIns="0" tIns="0" rIns="0" bIns="0" rtlCol="0" anchor="t">
            <a:spAutoFit/>
          </a:bodyPr>
          <a:lstStyle/>
          <a:p>
            <a:pPr algn="ctr">
              <a:lnSpc>
                <a:spcPts val="4226"/>
              </a:lnSpc>
              <a:spcBef>
                <a:spcPct val="0"/>
              </a:spcBef>
            </a:pPr>
            <a:r>
              <a:rPr lang="en-US" sz="3018">
                <a:solidFill>
                  <a:srgbClr val="FFFFFF"/>
                </a:solidFill>
                <a:latin typeface="Arimo"/>
                <a:ea typeface="Arimo"/>
                <a:cs typeface="Arimo"/>
                <a:sym typeface="Arimo"/>
              </a:rPr>
              <a:t>Domain : Consumer Goods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1541328"/>
            <a:ext cx="17628677" cy="3679986"/>
          </a:xfrm>
          <a:custGeom>
            <a:avLst/>
            <a:gdLst/>
            <a:ahLst/>
            <a:cxnLst/>
            <a:rect l="l" t="t" r="r" b="b"/>
            <a:pathLst>
              <a:path w="17628677" h="3679986">
                <a:moveTo>
                  <a:pt x="0" y="0"/>
                </a:moveTo>
                <a:lnTo>
                  <a:pt x="17628677" y="0"/>
                </a:lnTo>
                <a:lnTo>
                  <a:pt x="17628677" y="3679986"/>
                </a:lnTo>
                <a:lnTo>
                  <a:pt x="0" y="3679986"/>
                </a:lnTo>
                <a:lnTo>
                  <a:pt x="0" y="0"/>
                </a:lnTo>
                <a:close/>
              </a:path>
            </a:pathLst>
          </a:custGeom>
          <a:blipFill>
            <a:blip r:embed="rId3"/>
            <a:stretch>
              <a:fillRect/>
            </a:stretch>
          </a:blipFill>
        </p:spPr>
      </p:sp>
      <p:sp>
        <p:nvSpPr>
          <p:cNvPr id="4" name="Freeform 4"/>
          <p:cNvSpPr/>
          <p:nvPr/>
        </p:nvSpPr>
        <p:spPr>
          <a:xfrm>
            <a:off x="195200" y="5602314"/>
            <a:ext cx="10548543" cy="1936946"/>
          </a:xfrm>
          <a:custGeom>
            <a:avLst/>
            <a:gdLst/>
            <a:ahLst/>
            <a:cxnLst/>
            <a:rect l="l" t="t" r="r" b="b"/>
            <a:pathLst>
              <a:path w="10548543" h="1936946">
                <a:moveTo>
                  <a:pt x="0" y="0"/>
                </a:moveTo>
                <a:lnTo>
                  <a:pt x="10548543" y="0"/>
                </a:lnTo>
                <a:lnTo>
                  <a:pt x="10548543" y="1936947"/>
                </a:lnTo>
                <a:lnTo>
                  <a:pt x="0" y="1936947"/>
                </a:lnTo>
                <a:lnTo>
                  <a:pt x="0" y="0"/>
                </a:lnTo>
                <a:close/>
              </a:path>
            </a:pathLst>
          </a:custGeom>
          <a:blipFill>
            <a:blip r:embed="rId4"/>
            <a:stretch>
              <a:fillRect l="-586" r="-586"/>
            </a:stretch>
          </a:blipFill>
        </p:spPr>
      </p:sp>
      <p:sp>
        <p:nvSpPr>
          <p:cNvPr id="5" name="Freeform 5"/>
          <p:cNvSpPr/>
          <p:nvPr/>
        </p:nvSpPr>
        <p:spPr>
          <a:xfrm>
            <a:off x="10908279" y="7667726"/>
            <a:ext cx="6915598" cy="2076111"/>
          </a:xfrm>
          <a:custGeom>
            <a:avLst/>
            <a:gdLst/>
            <a:ahLst/>
            <a:cxnLst/>
            <a:rect l="l" t="t" r="r" b="b"/>
            <a:pathLst>
              <a:path w="6915598" h="2076111">
                <a:moveTo>
                  <a:pt x="0" y="0"/>
                </a:moveTo>
                <a:lnTo>
                  <a:pt x="6915598" y="0"/>
                </a:lnTo>
                <a:lnTo>
                  <a:pt x="6915598" y="2076111"/>
                </a:lnTo>
                <a:lnTo>
                  <a:pt x="0" y="2076111"/>
                </a:lnTo>
                <a:lnTo>
                  <a:pt x="0" y="0"/>
                </a:lnTo>
                <a:close/>
              </a:path>
            </a:pathLst>
          </a:custGeom>
          <a:blipFill>
            <a:blip r:embed="rId5"/>
            <a:stretch>
              <a:fillRect/>
            </a:stretch>
          </a:blipFill>
        </p:spPr>
      </p:sp>
      <p:sp>
        <p:nvSpPr>
          <p:cNvPr id="6" name="TextBox 6"/>
          <p:cNvSpPr txBox="1"/>
          <p:nvPr/>
        </p:nvSpPr>
        <p:spPr>
          <a:xfrm>
            <a:off x="195200" y="291456"/>
            <a:ext cx="18288000" cy="86804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GET THE PRODUCTS THAT HAVE THE HIGHEST AND LOWEST MANUFACTURING COSTS.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56160" y="1869993"/>
            <a:ext cx="13865787" cy="3657101"/>
          </a:xfrm>
          <a:custGeom>
            <a:avLst/>
            <a:gdLst/>
            <a:ahLst/>
            <a:cxnLst/>
            <a:rect l="l" t="t" r="r" b="b"/>
            <a:pathLst>
              <a:path w="13865787" h="3657101">
                <a:moveTo>
                  <a:pt x="0" y="0"/>
                </a:moveTo>
                <a:lnTo>
                  <a:pt x="13865787" y="0"/>
                </a:lnTo>
                <a:lnTo>
                  <a:pt x="13865787" y="3657101"/>
                </a:lnTo>
                <a:lnTo>
                  <a:pt x="0" y="3657101"/>
                </a:lnTo>
                <a:lnTo>
                  <a:pt x="0" y="0"/>
                </a:lnTo>
                <a:close/>
              </a:path>
            </a:pathLst>
          </a:custGeom>
          <a:blipFill>
            <a:blip r:embed="rId3"/>
            <a:stretch>
              <a:fillRect/>
            </a:stretch>
          </a:blipFill>
        </p:spPr>
      </p:sp>
      <p:sp>
        <p:nvSpPr>
          <p:cNvPr id="4" name="Freeform 4"/>
          <p:cNvSpPr/>
          <p:nvPr/>
        </p:nvSpPr>
        <p:spPr>
          <a:xfrm>
            <a:off x="156160" y="6050045"/>
            <a:ext cx="7707187" cy="3208255"/>
          </a:xfrm>
          <a:custGeom>
            <a:avLst/>
            <a:gdLst/>
            <a:ahLst/>
            <a:cxnLst/>
            <a:rect l="l" t="t" r="r" b="b"/>
            <a:pathLst>
              <a:path w="7707187" h="3208255">
                <a:moveTo>
                  <a:pt x="0" y="0"/>
                </a:moveTo>
                <a:lnTo>
                  <a:pt x="7707187" y="0"/>
                </a:lnTo>
                <a:lnTo>
                  <a:pt x="7707187" y="3208255"/>
                </a:lnTo>
                <a:lnTo>
                  <a:pt x="0" y="3208255"/>
                </a:lnTo>
                <a:lnTo>
                  <a:pt x="0" y="0"/>
                </a:lnTo>
                <a:close/>
              </a:path>
            </a:pathLst>
          </a:custGeom>
          <a:blipFill>
            <a:blip r:embed="rId4"/>
            <a:stretch>
              <a:fillRect/>
            </a:stretch>
          </a:blipFill>
        </p:spPr>
      </p:sp>
      <p:sp>
        <p:nvSpPr>
          <p:cNvPr id="5" name="Freeform 5"/>
          <p:cNvSpPr/>
          <p:nvPr/>
        </p:nvSpPr>
        <p:spPr>
          <a:xfrm>
            <a:off x="10161604" y="5860501"/>
            <a:ext cx="7720684" cy="4086660"/>
          </a:xfrm>
          <a:custGeom>
            <a:avLst/>
            <a:gdLst/>
            <a:ahLst/>
            <a:cxnLst/>
            <a:rect l="l" t="t" r="r" b="b"/>
            <a:pathLst>
              <a:path w="7720684" h="4086660">
                <a:moveTo>
                  <a:pt x="0" y="0"/>
                </a:moveTo>
                <a:lnTo>
                  <a:pt x="7720685" y="0"/>
                </a:lnTo>
                <a:lnTo>
                  <a:pt x="7720685" y="4086660"/>
                </a:lnTo>
                <a:lnTo>
                  <a:pt x="0" y="4086660"/>
                </a:lnTo>
                <a:lnTo>
                  <a:pt x="0" y="0"/>
                </a:lnTo>
                <a:close/>
              </a:path>
            </a:pathLst>
          </a:custGeom>
          <a:blipFill>
            <a:blip r:embed="rId5"/>
            <a:stretch>
              <a:fillRect/>
            </a:stretch>
          </a:blipFill>
        </p:spPr>
      </p:sp>
      <p:sp>
        <p:nvSpPr>
          <p:cNvPr id="6" name="TextBox 6"/>
          <p:cNvSpPr txBox="1"/>
          <p:nvPr/>
        </p:nvSpPr>
        <p:spPr>
          <a:xfrm>
            <a:off x="156160" y="228142"/>
            <a:ext cx="17726129" cy="130619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GENERATE A REPORT FOR TOP 5 CUSTOMERS IN INDIAN MARKET FOR FISCAL YEAR 2021 WHO RECEIVED THE PRE_INVOICE_DISCOUNT_PCT MORE THAN THE AVERAGE PRE_INVOICE_DISCOUNT_PCT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1520138"/>
            <a:ext cx="14763206" cy="3137181"/>
          </a:xfrm>
          <a:custGeom>
            <a:avLst/>
            <a:gdLst/>
            <a:ahLst/>
            <a:cxnLst/>
            <a:rect l="l" t="t" r="r" b="b"/>
            <a:pathLst>
              <a:path w="14763206" h="3137181">
                <a:moveTo>
                  <a:pt x="0" y="0"/>
                </a:moveTo>
                <a:lnTo>
                  <a:pt x="14763206" y="0"/>
                </a:lnTo>
                <a:lnTo>
                  <a:pt x="14763206" y="3137181"/>
                </a:lnTo>
                <a:lnTo>
                  <a:pt x="0" y="3137181"/>
                </a:lnTo>
                <a:lnTo>
                  <a:pt x="0" y="0"/>
                </a:lnTo>
                <a:close/>
              </a:path>
            </a:pathLst>
          </a:custGeom>
          <a:blipFill>
            <a:blip r:embed="rId3"/>
            <a:stretch>
              <a:fillRect/>
            </a:stretch>
          </a:blipFill>
        </p:spPr>
      </p:sp>
      <p:sp>
        <p:nvSpPr>
          <p:cNvPr id="4" name="Freeform 4"/>
          <p:cNvSpPr/>
          <p:nvPr/>
        </p:nvSpPr>
        <p:spPr>
          <a:xfrm>
            <a:off x="195200" y="5047844"/>
            <a:ext cx="7654164" cy="4757616"/>
          </a:xfrm>
          <a:custGeom>
            <a:avLst/>
            <a:gdLst/>
            <a:ahLst/>
            <a:cxnLst/>
            <a:rect l="l" t="t" r="r" b="b"/>
            <a:pathLst>
              <a:path w="7654164" h="4757616">
                <a:moveTo>
                  <a:pt x="0" y="0"/>
                </a:moveTo>
                <a:lnTo>
                  <a:pt x="7654164" y="0"/>
                </a:lnTo>
                <a:lnTo>
                  <a:pt x="7654164" y="4757616"/>
                </a:lnTo>
                <a:lnTo>
                  <a:pt x="0" y="4757616"/>
                </a:lnTo>
                <a:lnTo>
                  <a:pt x="0" y="0"/>
                </a:lnTo>
                <a:close/>
              </a:path>
            </a:pathLst>
          </a:custGeom>
          <a:blipFill>
            <a:blip r:embed="rId4"/>
            <a:stretch>
              <a:fillRect/>
            </a:stretch>
          </a:blipFill>
        </p:spPr>
      </p:sp>
      <p:sp>
        <p:nvSpPr>
          <p:cNvPr id="5" name="Freeform 5"/>
          <p:cNvSpPr/>
          <p:nvPr/>
        </p:nvSpPr>
        <p:spPr>
          <a:xfrm>
            <a:off x="7982912" y="5047844"/>
            <a:ext cx="9929967" cy="4853271"/>
          </a:xfrm>
          <a:custGeom>
            <a:avLst/>
            <a:gdLst/>
            <a:ahLst/>
            <a:cxnLst/>
            <a:rect l="l" t="t" r="r" b="b"/>
            <a:pathLst>
              <a:path w="9929967" h="4853271">
                <a:moveTo>
                  <a:pt x="0" y="0"/>
                </a:moveTo>
                <a:lnTo>
                  <a:pt x="9929967" y="0"/>
                </a:lnTo>
                <a:lnTo>
                  <a:pt x="9929967" y="4853272"/>
                </a:lnTo>
                <a:lnTo>
                  <a:pt x="0" y="4853272"/>
                </a:lnTo>
                <a:lnTo>
                  <a:pt x="0" y="0"/>
                </a:lnTo>
                <a:close/>
              </a:path>
            </a:pathLst>
          </a:custGeom>
          <a:blipFill>
            <a:blip r:embed="rId5"/>
            <a:stretch>
              <a:fillRect/>
            </a:stretch>
          </a:blipFill>
        </p:spPr>
      </p:sp>
      <p:sp>
        <p:nvSpPr>
          <p:cNvPr id="6" name="TextBox 6"/>
          <p:cNvSpPr txBox="1"/>
          <p:nvPr/>
        </p:nvSpPr>
        <p:spPr>
          <a:xfrm>
            <a:off x="195200" y="268544"/>
            <a:ext cx="17717679" cy="877570"/>
          </a:xfrm>
          <a:prstGeom prst="rect">
            <a:avLst/>
          </a:prstGeom>
        </p:spPr>
        <p:txBody>
          <a:bodyPr lIns="0" tIns="0" rIns="0" bIns="0" rtlCol="0" anchor="t">
            <a:spAutoFit/>
          </a:bodyPr>
          <a:lstStyle/>
          <a:p>
            <a:pPr algn="l">
              <a:lnSpc>
                <a:spcPts val="3500"/>
              </a:lnSpc>
            </a:pPr>
            <a:r>
              <a:rPr lang="en-US" sz="2800" spc="280">
                <a:solidFill>
                  <a:srgbClr val="FFFFFF"/>
                </a:solidFill>
                <a:latin typeface="League Spartan"/>
                <a:ea typeface="League Spartan"/>
                <a:cs typeface="League Spartan"/>
                <a:sym typeface="League Spartan"/>
              </a:rPr>
              <a:t>GENERATE A REPORT FOR "ATLIQ EXCLUSIVE" HAVING THE GROSS SALES AMOUNT OF EACH MONTH FOR FISCAL YEAR 2020 AND ONWARDS.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65920" y="1490793"/>
            <a:ext cx="17731226" cy="2460208"/>
          </a:xfrm>
          <a:custGeom>
            <a:avLst/>
            <a:gdLst/>
            <a:ahLst/>
            <a:cxnLst/>
            <a:rect l="l" t="t" r="r" b="b"/>
            <a:pathLst>
              <a:path w="17731226" h="2460208">
                <a:moveTo>
                  <a:pt x="0" y="0"/>
                </a:moveTo>
                <a:lnTo>
                  <a:pt x="17731226" y="0"/>
                </a:lnTo>
                <a:lnTo>
                  <a:pt x="17731226" y="2460208"/>
                </a:lnTo>
                <a:lnTo>
                  <a:pt x="0" y="2460208"/>
                </a:lnTo>
                <a:lnTo>
                  <a:pt x="0" y="0"/>
                </a:lnTo>
                <a:close/>
              </a:path>
            </a:pathLst>
          </a:custGeom>
          <a:blipFill>
            <a:blip r:embed="rId3"/>
            <a:stretch>
              <a:fillRect/>
            </a:stretch>
          </a:blipFill>
        </p:spPr>
      </p:sp>
      <p:sp>
        <p:nvSpPr>
          <p:cNvPr id="4" name="Freeform 4"/>
          <p:cNvSpPr/>
          <p:nvPr/>
        </p:nvSpPr>
        <p:spPr>
          <a:xfrm>
            <a:off x="1028700" y="4831180"/>
            <a:ext cx="5663092" cy="3301559"/>
          </a:xfrm>
          <a:custGeom>
            <a:avLst/>
            <a:gdLst/>
            <a:ahLst/>
            <a:cxnLst/>
            <a:rect l="l" t="t" r="r" b="b"/>
            <a:pathLst>
              <a:path w="5663092" h="3301559">
                <a:moveTo>
                  <a:pt x="0" y="0"/>
                </a:moveTo>
                <a:lnTo>
                  <a:pt x="5663092" y="0"/>
                </a:lnTo>
                <a:lnTo>
                  <a:pt x="5663092" y="3301560"/>
                </a:lnTo>
                <a:lnTo>
                  <a:pt x="0" y="3301560"/>
                </a:lnTo>
                <a:lnTo>
                  <a:pt x="0" y="0"/>
                </a:lnTo>
                <a:close/>
              </a:path>
            </a:pathLst>
          </a:custGeom>
          <a:blipFill>
            <a:blip r:embed="rId4"/>
            <a:stretch>
              <a:fillRect/>
            </a:stretch>
          </a:blipFill>
        </p:spPr>
      </p:sp>
      <p:sp>
        <p:nvSpPr>
          <p:cNvPr id="5" name="Freeform 5"/>
          <p:cNvSpPr/>
          <p:nvPr/>
        </p:nvSpPr>
        <p:spPr>
          <a:xfrm>
            <a:off x="9716013" y="4265933"/>
            <a:ext cx="6665286" cy="5672320"/>
          </a:xfrm>
          <a:custGeom>
            <a:avLst/>
            <a:gdLst/>
            <a:ahLst/>
            <a:cxnLst/>
            <a:rect l="l" t="t" r="r" b="b"/>
            <a:pathLst>
              <a:path w="6665286" h="5672320">
                <a:moveTo>
                  <a:pt x="0" y="0"/>
                </a:moveTo>
                <a:lnTo>
                  <a:pt x="6665286" y="0"/>
                </a:lnTo>
                <a:lnTo>
                  <a:pt x="6665286" y="5672319"/>
                </a:lnTo>
                <a:lnTo>
                  <a:pt x="0" y="5672319"/>
                </a:lnTo>
                <a:lnTo>
                  <a:pt x="0" y="0"/>
                </a:lnTo>
                <a:close/>
              </a:path>
            </a:pathLst>
          </a:custGeom>
          <a:blipFill>
            <a:blip r:embed="rId5"/>
            <a:stretch>
              <a:fillRect/>
            </a:stretch>
          </a:blipFill>
        </p:spPr>
      </p:sp>
      <p:sp>
        <p:nvSpPr>
          <p:cNvPr id="6" name="TextBox 6"/>
          <p:cNvSpPr txBox="1"/>
          <p:nvPr/>
        </p:nvSpPr>
        <p:spPr>
          <a:xfrm>
            <a:off x="165920" y="354371"/>
            <a:ext cx="17956160" cy="42989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WHICH QUARTER OF 2020, OBSERVED THE MAXIMUM TOTAL_SOLD_QUANTITY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254101" y="1506042"/>
            <a:ext cx="12204248" cy="3569743"/>
          </a:xfrm>
          <a:custGeom>
            <a:avLst/>
            <a:gdLst/>
            <a:ahLst/>
            <a:cxnLst/>
            <a:rect l="l" t="t" r="r" b="b"/>
            <a:pathLst>
              <a:path w="12204248" h="3569743">
                <a:moveTo>
                  <a:pt x="0" y="0"/>
                </a:moveTo>
                <a:lnTo>
                  <a:pt x="12204248" y="0"/>
                </a:lnTo>
                <a:lnTo>
                  <a:pt x="12204248" y="3569742"/>
                </a:lnTo>
                <a:lnTo>
                  <a:pt x="0" y="3569742"/>
                </a:lnTo>
                <a:lnTo>
                  <a:pt x="0" y="0"/>
                </a:lnTo>
                <a:close/>
              </a:path>
            </a:pathLst>
          </a:custGeom>
          <a:blipFill>
            <a:blip r:embed="rId3"/>
            <a:stretch>
              <a:fillRect/>
            </a:stretch>
          </a:blipFill>
        </p:spPr>
      </p:sp>
      <p:sp>
        <p:nvSpPr>
          <p:cNvPr id="4" name="Freeform 4"/>
          <p:cNvSpPr/>
          <p:nvPr/>
        </p:nvSpPr>
        <p:spPr>
          <a:xfrm>
            <a:off x="254101" y="5799333"/>
            <a:ext cx="8746787" cy="2063082"/>
          </a:xfrm>
          <a:custGeom>
            <a:avLst/>
            <a:gdLst/>
            <a:ahLst/>
            <a:cxnLst/>
            <a:rect l="l" t="t" r="r" b="b"/>
            <a:pathLst>
              <a:path w="8746787" h="2063082">
                <a:moveTo>
                  <a:pt x="0" y="0"/>
                </a:moveTo>
                <a:lnTo>
                  <a:pt x="8746786" y="0"/>
                </a:lnTo>
                <a:lnTo>
                  <a:pt x="8746786" y="2063082"/>
                </a:lnTo>
                <a:lnTo>
                  <a:pt x="0" y="2063082"/>
                </a:lnTo>
                <a:lnTo>
                  <a:pt x="0" y="0"/>
                </a:lnTo>
                <a:close/>
              </a:path>
            </a:pathLst>
          </a:custGeom>
          <a:blipFill>
            <a:blip r:embed="rId4"/>
            <a:stretch>
              <a:fillRect/>
            </a:stretch>
          </a:blipFill>
        </p:spPr>
      </p:sp>
      <p:sp>
        <p:nvSpPr>
          <p:cNvPr id="5" name="Freeform 5"/>
          <p:cNvSpPr/>
          <p:nvPr/>
        </p:nvSpPr>
        <p:spPr>
          <a:xfrm>
            <a:off x="10794359" y="5342484"/>
            <a:ext cx="7067777" cy="4654390"/>
          </a:xfrm>
          <a:custGeom>
            <a:avLst/>
            <a:gdLst/>
            <a:ahLst/>
            <a:cxnLst/>
            <a:rect l="l" t="t" r="r" b="b"/>
            <a:pathLst>
              <a:path w="7067777" h="4654390">
                <a:moveTo>
                  <a:pt x="0" y="0"/>
                </a:moveTo>
                <a:lnTo>
                  <a:pt x="7067777" y="0"/>
                </a:lnTo>
                <a:lnTo>
                  <a:pt x="7067777" y="4654390"/>
                </a:lnTo>
                <a:lnTo>
                  <a:pt x="0" y="4654390"/>
                </a:lnTo>
                <a:lnTo>
                  <a:pt x="0" y="0"/>
                </a:lnTo>
                <a:close/>
              </a:path>
            </a:pathLst>
          </a:custGeom>
          <a:blipFill>
            <a:blip r:embed="rId5"/>
            <a:stretch>
              <a:fillRect/>
            </a:stretch>
          </a:blipFill>
        </p:spPr>
      </p:sp>
      <p:sp>
        <p:nvSpPr>
          <p:cNvPr id="6" name="TextBox 6"/>
          <p:cNvSpPr txBox="1"/>
          <p:nvPr/>
        </p:nvSpPr>
        <p:spPr>
          <a:xfrm>
            <a:off x="254101" y="331970"/>
            <a:ext cx="17779799" cy="908236"/>
          </a:xfrm>
          <a:prstGeom prst="rect">
            <a:avLst/>
          </a:prstGeom>
        </p:spPr>
        <p:txBody>
          <a:bodyPr lIns="0" tIns="0" rIns="0" bIns="0" rtlCol="0" anchor="t">
            <a:spAutoFit/>
          </a:bodyPr>
          <a:lstStyle/>
          <a:p>
            <a:pPr algn="l">
              <a:lnSpc>
                <a:spcPts val="3607"/>
              </a:lnSpc>
            </a:pPr>
            <a:r>
              <a:rPr lang="en-US" sz="2885" spc="288">
                <a:solidFill>
                  <a:srgbClr val="FFFFFF"/>
                </a:solidFill>
                <a:latin typeface="League Spartan"/>
                <a:ea typeface="League Spartan"/>
                <a:cs typeface="League Spartan"/>
                <a:sym typeface="League Spartan"/>
              </a:rPr>
              <a:t>GENERATE A REPORT FOR THE GROSS SALES FOR THE FISCAL YEAR 2021 BASED ON THE CHANNEL AND WITH PERCENTAGE CONTRIBUTION.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1360448"/>
            <a:ext cx="11226788" cy="4588950"/>
          </a:xfrm>
          <a:custGeom>
            <a:avLst/>
            <a:gdLst/>
            <a:ahLst/>
            <a:cxnLst/>
            <a:rect l="l" t="t" r="r" b="b"/>
            <a:pathLst>
              <a:path w="11226788" h="4588950">
                <a:moveTo>
                  <a:pt x="0" y="0"/>
                </a:moveTo>
                <a:lnTo>
                  <a:pt x="11226788" y="0"/>
                </a:lnTo>
                <a:lnTo>
                  <a:pt x="11226788" y="4588950"/>
                </a:lnTo>
                <a:lnTo>
                  <a:pt x="0" y="4588950"/>
                </a:lnTo>
                <a:lnTo>
                  <a:pt x="0" y="0"/>
                </a:lnTo>
                <a:close/>
              </a:path>
            </a:pathLst>
          </a:custGeom>
          <a:blipFill>
            <a:blip r:embed="rId3"/>
            <a:stretch>
              <a:fillRect/>
            </a:stretch>
          </a:blipFill>
        </p:spPr>
      </p:sp>
      <p:sp>
        <p:nvSpPr>
          <p:cNvPr id="4" name="Freeform 4"/>
          <p:cNvSpPr/>
          <p:nvPr/>
        </p:nvSpPr>
        <p:spPr>
          <a:xfrm>
            <a:off x="195200" y="6427020"/>
            <a:ext cx="7987399" cy="3461206"/>
          </a:xfrm>
          <a:custGeom>
            <a:avLst/>
            <a:gdLst/>
            <a:ahLst/>
            <a:cxnLst/>
            <a:rect l="l" t="t" r="r" b="b"/>
            <a:pathLst>
              <a:path w="7987399" h="3461206">
                <a:moveTo>
                  <a:pt x="0" y="0"/>
                </a:moveTo>
                <a:lnTo>
                  <a:pt x="7987399" y="0"/>
                </a:lnTo>
                <a:lnTo>
                  <a:pt x="7987399" y="3461206"/>
                </a:lnTo>
                <a:lnTo>
                  <a:pt x="0" y="3461206"/>
                </a:lnTo>
                <a:lnTo>
                  <a:pt x="0" y="0"/>
                </a:lnTo>
                <a:close/>
              </a:path>
            </a:pathLst>
          </a:custGeom>
          <a:blipFill>
            <a:blip r:embed="rId4"/>
            <a:stretch>
              <a:fillRect/>
            </a:stretch>
          </a:blipFill>
        </p:spPr>
      </p:sp>
      <p:sp>
        <p:nvSpPr>
          <p:cNvPr id="5" name="Freeform 5"/>
          <p:cNvSpPr/>
          <p:nvPr/>
        </p:nvSpPr>
        <p:spPr>
          <a:xfrm>
            <a:off x="8397379" y="6158948"/>
            <a:ext cx="9732769" cy="3929298"/>
          </a:xfrm>
          <a:custGeom>
            <a:avLst/>
            <a:gdLst/>
            <a:ahLst/>
            <a:cxnLst/>
            <a:rect l="l" t="t" r="r" b="b"/>
            <a:pathLst>
              <a:path w="9732769" h="3929298">
                <a:moveTo>
                  <a:pt x="0" y="0"/>
                </a:moveTo>
                <a:lnTo>
                  <a:pt x="9732769" y="0"/>
                </a:lnTo>
                <a:lnTo>
                  <a:pt x="9732769" y="3929299"/>
                </a:lnTo>
                <a:lnTo>
                  <a:pt x="0" y="3929299"/>
                </a:lnTo>
                <a:lnTo>
                  <a:pt x="0" y="0"/>
                </a:lnTo>
                <a:close/>
              </a:path>
            </a:pathLst>
          </a:custGeom>
          <a:blipFill>
            <a:blip r:embed="rId5"/>
            <a:stretch>
              <a:fillRect/>
            </a:stretch>
          </a:blipFill>
        </p:spPr>
      </p:sp>
      <p:sp>
        <p:nvSpPr>
          <p:cNvPr id="6" name="TextBox 6"/>
          <p:cNvSpPr txBox="1"/>
          <p:nvPr/>
        </p:nvSpPr>
        <p:spPr>
          <a:xfrm>
            <a:off x="195200" y="278334"/>
            <a:ext cx="17763249" cy="86804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GET THE TOP 3 PRODUCTS IN EACH DIVISION HAVING HIGHEST TOTAL_SOLD_QUANTITY FOR THE FISCAL_YEAR 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3" name="Freeform 3"/>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sp>
      <p:sp>
        <p:nvSpPr>
          <p:cNvPr id="4" name="TextBox 4"/>
          <p:cNvSpPr txBox="1"/>
          <p:nvPr/>
        </p:nvSpPr>
        <p:spPr>
          <a:xfrm>
            <a:off x="6839220" y="2586544"/>
            <a:ext cx="4373900" cy="1112476"/>
          </a:xfrm>
          <a:prstGeom prst="rect">
            <a:avLst/>
          </a:prstGeom>
        </p:spPr>
        <p:txBody>
          <a:bodyPr lIns="0" tIns="0" rIns="0" bIns="0" rtlCol="0" anchor="t">
            <a:spAutoFit/>
          </a:bodyPr>
          <a:lstStyle/>
          <a:p>
            <a:pPr algn="ctr">
              <a:lnSpc>
                <a:spcPts val="9176"/>
              </a:lnSpc>
            </a:pPr>
            <a:r>
              <a:rPr lang="en-US" sz="6554" b="1">
                <a:solidFill>
                  <a:srgbClr val="FFFFFF"/>
                </a:solidFill>
                <a:latin typeface="Canva Sans Bold"/>
                <a:ea typeface="Canva Sans Bold"/>
                <a:cs typeface="Canva Sans Bold"/>
                <a:sym typeface="Canva Sans Bold"/>
              </a:rPr>
              <a:t>Thank You </a:t>
            </a:r>
          </a:p>
        </p:txBody>
      </p:sp>
      <p:sp>
        <p:nvSpPr>
          <p:cNvPr id="5" name="TextBox 5"/>
          <p:cNvSpPr txBox="1"/>
          <p:nvPr/>
        </p:nvSpPr>
        <p:spPr>
          <a:xfrm>
            <a:off x="4412420" y="5675952"/>
            <a:ext cx="1577082" cy="422275"/>
          </a:xfrm>
          <a:prstGeom prst="rect">
            <a:avLst/>
          </a:prstGeom>
        </p:spPr>
        <p:txBody>
          <a:bodyPr lIns="0" tIns="0" rIns="0" bIns="0" rtlCol="0" anchor="t">
            <a:spAutoFit/>
          </a:bodyPr>
          <a:lstStyle/>
          <a:p>
            <a:pPr algn="ctr">
              <a:lnSpc>
                <a:spcPts val="3499"/>
              </a:lnSpc>
            </a:pPr>
            <a:r>
              <a:rPr lang="en-US" sz="2499" b="1">
                <a:solidFill>
                  <a:srgbClr val="FFFFFF"/>
                </a:solidFill>
                <a:latin typeface="Canva Sans Bold"/>
                <a:ea typeface="Canva Sans Bold"/>
                <a:cs typeface="Canva Sans Bold"/>
                <a:sym typeface="Canva Sans Bold"/>
              </a:rPr>
              <a:t>LinkedIn : </a:t>
            </a:r>
          </a:p>
        </p:txBody>
      </p:sp>
      <p:sp>
        <p:nvSpPr>
          <p:cNvPr id="6" name="TextBox 6"/>
          <p:cNvSpPr txBox="1"/>
          <p:nvPr/>
        </p:nvSpPr>
        <p:spPr>
          <a:xfrm>
            <a:off x="6565909" y="5682938"/>
            <a:ext cx="7827764" cy="415290"/>
          </a:xfrm>
          <a:prstGeom prst="rect">
            <a:avLst/>
          </a:prstGeom>
        </p:spPr>
        <p:txBody>
          <a:bodyPr lIns="0" tIns="0" rIns="0" bIns="0" rtlCol="0" anchor="t">
            <a:spAutoFit/>
          </a:bodyPr>
          <a:lstStyle/>
          <a:p>
            <a:pPr algn="l">
              <a:lnSpc>
                <a:spcPts val="3359"/>
              </a:lnSpc>
            </a:pPr>
            <a:r>
              <a:rPr lang="en-US" sz="2400" u="sng">
                <a:solidFill>
                  <a:srgbClr val="FFFFFF"/>
                </a:solidFill>
                <a:latin typeface="Arimo"/>
                <a:ea typeface="Arimo"/>
                <a:cs typeface="Arimo"/>
                <a:sym typeface="Arimo"/>
                <a:hlinkClick r:id="rId3" tooltip="https://www.linkedin.com/in/shubham-dhingra-020919129/"/>
              </a:rPr>
              <a:t>https://www.linkedin.com/in/shubham-dhingra-020919129/</a:t>
            </a:r>
          </a:p>
        </p:txBody>
      </p:sp>
      <p:sp>
        <p:nvSpPr>
          <p:cNvPr id="7" name="TextBox 7"/>
          <p:cNvSpPr txBox="1"/>
          <p:nvPr/>
        </p:nvSpPr>
        <p:spPr>
          <a:xfrm>
            <a:off x="4412420" y="6667712"/>
            <a:ext cx="1376462" cy="422275"/>
          </a:xfrm>
          <a:prstGeom prst="rect">
            <a:avLst/>
          </a:prstGeom>
        </p:spPr>
        <p:txBody>
          <a:bodyPr lIns="0" tIns="0" rIns="0" bIns="0" rtlCol="0" anchor="t">
            <a:spAutoFit/>
          </a:bodyPr>
          <a:lstStyle/>
          <a:p>
            <a:pPr algn="ctr">
              <a:lnSpc>
                <a:spcPts val="3499"/>
              </a:lnSpc>
            </a:pPr>
            <a:r>
              <a:rPr lang="en-US" sz="2499" b="1">
                <a:solidFill>
                  <a:srgbClr val="FFFFFF"/>
                </a:solidFill>
                <a:latin typeface="Canva Sans Bold"/>
                <a:ea typeface="Canva Sans Bold"/>
                <a:cs typeface="Canva Sans Bold"/>
                <a:sym typeface="Canva Sans Bold"/>
              </a:rPr>
              <a:t>Github  : </a:t>
            </a:r>
          </a:p>
        </p:txBody>
      </p:sp>
      <p:sp>
        <p:nvSpPr>
          <p:cNvPr id="8" name="TextBox 8"/>
          <p:cNvSpPr txBox="1"/>
          <p:nvPr/>
        </p:nvSpPr>
        <p:spPr>
          <a:xfrm>
            <a:off x="6565909" y="6674697"/>
            <a:ext cx="4862711" cy="415290"/>
          </a:xfrm>
          <a:prstGeom prst="rect">
            <a:avLst/>
          </a:prstGeom>
        </p:spPr>
        <p:txBody>
          <a:bodyPr lIns="0" tIns="0" rIns="0" bIns="0" rtlCol="0" anchor="t">
            <a:spAutoFit/>
          </a:bodyPr>
          <a:lstStyle/>
          <a:p>
            <a:pPr algn="l">
              <a:lnSpc>
                <a:spcPts val="3359"/>
              </a:lnSpc>
            </a:pPr>
            <a:r>
              <a:rPr lang="en-US" sz="2400" u="sng">
                <a:solidFill>
                  <a:srgbClr val="FFFFFF"/>
                </a:solidFill>
                <a:latin typeface="Arimo"/>
                <a:ea typeface="Arimo"/>
                <a:cs typeface="Arimo"/>
                <a:sym typeface="Arimo"/>
                <a:hlinkClick r:id="rId4" tooltip="https://github.com/DhingraShubham"/>
              </a:rPr>
              <a:t>https://github.com/DhingraShubham</a:t>
            </a:r>
          </a:p>
        </p:txBody>
      </p:sp>
      <p:sp>
        <p:nvSpPr>
          <p:cNvPr id="9" name="TextBox 9"/>
          <p:cNvSpPr txBox="1"/>
          <p:nvPr/>
        </p:nvSpPr>
        <p:spPr>
          <a:xfrm>
            <a:off x="4412420" y="7661487"/>
            <a:ext cx="1687810" cy="422275"/>
          </a:xfrm>
          <a:prstGeom prst="rect">
            <a:avLst/>
          </a:prstGeom>
        </p:spPr>
        <p:txBody>
          <a:bodyPr lIns="0" tIns="0" rIns="0" bIns="0" rtlCol="0" anchor="t">
            <a:spAutoFit/>
          </a:bodyPr>
          <a:lstStyle/>
          <a:p>
            <a:pPr algn="ctr">
              <a:lnSpc>
                <a:spcPts val="3499"/>
              </a:lnSpc>
            </a:pPr>
            <a:r>
              <a:rPr lang="en-US" sz="2499" b="1">
                <a:solidFill>
                  <a:srgbClr val="FFFFFF"/>
                </a:solidFill>
                <a:latin typeface="Canva Sans Bold"/>
                <a:ea typeface="Canva Sans Bold"/>
                <a:cs typeface="Canva Sans Bold"/>
                <a:sym typeface="Canva Sans Bold"/>
              </a:rPr>
              <a:t>Portfolio  : </a:t>
            </a:r>
          </a:p>
        </p:txBody>
      </p:sp>
      <p:sp>
        <p:nvSpPr>
          <p:cNvPr id="10" name="TextBox 10"/>
          <p:cNvSpPr txBox="1"/>
          <p:nvPr/>
        </p:nvSpPr>
        <p:spPr>
          <a:xfrm>
            <a:off x="6565909" y="7651962"/>
            <a:ext cx="8907467" cy="415290"/>
          </a:xfrm>
          <a:prstGeom prst="rect">
            <a:avLst/>
          </a:prstGeom>
        </p:spPr>
        <p:txBody>
          <a:bodyPr lIns="0" tIns="0" rIns="0" bIns="0" rtlCol="0" anchor="t">
            <a:spAutoFit/>
          </a:bodyPr>
          <a:lstStyle/>
          <a:p>
            <a:pPr algn="l">
              <a:lnSpc>
                <a:spcPts val="3359"/>
              </a:lnSpc>
            </a:pPr>
            <a:r>
              <a:rPr lang="en-US" sz="2400" u="sng">
                <a:solidFill>
                  <a:srgbClr val="FFFFFF"/>
                </a:solidFill>
                <a:latin typeface="Arimo"/>
                <a:ea typeface="Arimo"/>
                <a:cs typeface="Arimo"/>
                <a:sym typeface="Arimo"/>
                <a:hlinkClick r:id="rId5" tooltip="https://codebasics.io/portfolio/Shubham-Dhingra"/>
              </a:rPr>
              <a:t>https://codebasics.io/portfolio/Shubham-Dhingra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237514" y="818039"/>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3" name="TextBox 3"/>
          <p:cNvSpPr txBox="1"/>
          <p:nvPr/>
        </p:nvSpPr>
        <p:spPr>
          <a:xfrm>
            <a:off x="1000859" y="-12095"/>
            <a:ext cx="3799741" cy="1266298"/>
          </a:xfrm>
          <a:prstGeom prst="rect">
            <a:avLst/>
          </a:prstGeom>
        </p:spPr>
        <p:txBody>
          <a:bodyPr wrap="square" lIns="0" tIns="0" rIns="0" bIns="0" rtlCol="0" anchor="t">
            <a:spAutoFit/>
          </a:bodyPr>
          <a:lstStyle/>
          <a:p>
            <a:pPr algn="ctr">
              <a:lnSpc>
                <a:spcPts val="10328"/>
              </a:lnSpc>
            </a:pPr>
            <a:r>
              <a:rPr lang="en-US" sz="7377" b="1" dirty="0">
                <a:solidFill>
                  <a:srgbClr val="FFFFFF"/>
                </a:solidFill>
                <a:latin typeface="Canva Sans Bold"/>
                <a:ea typeface="Canva Sans Bold"/>
                <a:cs typeface="Canva Sans Bold"/>
                <a:sym typeface="Canva Sans Bold"/>
              </a:rPr>
              <a:t>Agenda</a:t>
            </a:r>
          </a:p>
        </p:txBody>
      </p:sp>
      <p:grpSp>
        <p:nvGrpSpPr>
          <p:cNvPr id="4" name="Group 4"/>
          <p:cNvGrpSpPr/>
          <p:nvPr/>
        </p:nvGrpSpPr>
        <p:grpSpPr>
          <a:xfrm>
            <a:off x="0" y="1545094"/>
            <a:ext cx="4185224" cy="4870079"/>
            <a:chOff x="0" y="0"/>
            <a:chExt cx="698500" cy="812800"/>
          </a:xfrm>
        </p:grpSpPr>
        <p:sp>
          <p:nvSpPr>
            <p:cNvPr id="5" name="Freeform 5"/>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416684"/>
            </a:solidFill>
          </p:spPr>
        </p:sp>
        <p:sp>
          <p:nvSpPr>
            <p:cNvPr id="6" name="TextBox 6"/>
            <p:cNvSpPr txBox="1"/>
            <p:nvPr/>
          </p:nvSpPr>
          <p:spPr>
            <a:xfrm>
              <a:off x="0" y="73025"/>
              <a:ext cx="698500" cy="600075"/>
            </a:xfrm>
            <a:prstGeom prst="rect">
              <a:avLst/>
            </a:prstGeom>
          </p:spPr>
          <p:txBody>
            <a:bodyPr lIns="50800" tIns="50800" rIns="50800" bIns="50800" rtlCol="0" anchor="ctr"/>
            <a:lstStyle/>
            <a:p>
              <a:pPr algn="ctr">
                <a:lnSpc>
                  <a:spcPts val="5040"/>
                </a:lnSpc>
                <a:spcBef>
                  <a:spcPct val="0"/>
                </a:spcBef>
              </a:pPr>
              <a:r>
                <a:rPr lang="en-US" sz="3600">
                  <a:solidFill>
                    <a:srgbClr val="FFFFFF"/>
                  </a:solidFill>
                  <a:latin typeface="Canva Sans"/>
                  <a:ea typeface="Canva Sans"/>
                  <a:cs typeface="Canva Sans"/>
                  <a:sym typeface="Canva Sans"/>
                </a:rPr>
                <a:t>Overview</a:t>
              </a:r>
            </a:p>
          </p:txBody>
        </p:sp>
      </p:grpSp>
      <p:grpSp>
        <p:nvGrpSpPr>
          <p:cNvPr id="7" name="Group 7"/>
          <p:cNvGrpSpPr/>
          <p:nvPr/>
        </p:nvGrpSpPr>
        <p:grpSpPr>
          <a:xfrm>
            <a:off x="3872904" y="4663334"/>
            <a:ext cx="4193366" cy="4879553"/>
            <a:chOff x="0" y="0"/>
            <a:chExt cx="698500" cy="812800"/>
          </a:xfrm>
        </p:grpSpPr>
        <p:sp>
          <p:nvSpPr>
            <p:cNvPr id="8" name="Freeform 8"/>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416684"/>
            </a:solidFill>
          </p:spPr>
        </p:sp>
        <p:sp>
          <p:nvSpPr>
            <p:cNvPr id="9" name="TextBox 9"/>
            <p:cNvSpPr txBox="1"/>
            <p:nvPr/>
          </p:nvSpPr>
          <p:spPr>
            <a:xfrm>
              <a:off x="0" y="73025"/>
              <a:ext cx="698500" cy="600075"/>
            </a:xfrm>
            <a:prstGeom prst="rect">
              <a:avLst/>
            </a:prstGeom>
          </p:spPr>
          <p:txBody>
            <a:bodyPr lIns="50800" tIns="50800" rIns="50800" bIns="50800" rtlCol="0" anchor="ctr"/>
            <a:lstStyle/>
            <a:p>
              <a:pPr algn="ctr">
                <a:lnSpc>
                  <a:spcPts val="5039"/>
                </a:lnSpc>
                <a:spcBef>
                  <a:spcPct val="0"/>
                </a:spcBef>
              </a:pPr>
              <a:r>
                <a:rPr lang="en-US" sz="3599">
                  <a:solidFill>
                    <a:srgbClr val="FFFFFF"/>
                  </a:solidFill>
                  <a:latin typeface="Canva Sans"/>
                  <a:ea typeface="Canva Sans"/>
                  <a:cs typeface="Canva Sans"/>
                  <a:sym typeface="Canva Sans"/>
                </a:rPr>
                <a:t>Data Model</a:t>
              </a:r>
            </a:p>
          </p:txBody>
        </p:sp>
      </p:grpSp>
      <p:grpSp>
        <p:nvGrpSpPr>
          <p:cNvPr id="10" name="Group 10"/>
          <p:cNvGrpSpPr/>
          <p:nvPr/>
        </p:nvGrpSpPr>
        <p:grpSpPr>
          <a:xfrm>
            <a:off x="7649931" y="1545094"/>
            <a:ext cx="4187938" cy="4873237"/>
            <a:chOff x="0" y="0"/>
            <a:chExt cx="698500" cy="812800"/>
          </a:xfrm>
        </p:grpSpPr>
        <p:sp>
          <p:nvSpPr>
            <p:cNvPr id="11" name="Freeform 11"/>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416684"/>
            </a:solidFill>
          </p:spPr>
        </p:sp>
        <p:sp>
          <p:nvSpPr>
            <p:cNvPr id="12" name="TextBox 12"/>
            <p:cNvSpPr txBox="1"/>
            <p:nvPr/>
          </p:nvSpPr>
          <p:spPr>
            <a:xfrm>
              <a:off x="0" y="82550"/>
              <a:ext cx="698500" cy="590550"/>
            </a:xfrm>
            <a:prstGeom prst="rect">
              <a:avLst/>
            </a:prstGeom>
          </p:spPr>
          <p:txBody>
            <a:bodyPr lIns="50800" tIns="50800" rIns="50800" bIns="50800" rtlCol="0" anchor="ctr"/>
            <a:lstStyle/>
            <a:p>
              <a:pPr algn="ctr">
                <a:lnSpc>
                  <a:spcPts val="4479"/>
                </a:lnSpc>
                <a:spcBef>
                  <a:spcPct val="0"/>
                </a:spcBef>
              </a:pPr>
              <a:r>
                <a:rPr lang="en-US" sz="3199">
                  <a:solidFill>
                    <a:srgbClr val="FFFFFF"/>
                  </a:solidFill>
                  <a:latin typeface="Canva Sans"/>
                  <a:ea typeface="Canva Sans"/>
                  <a:cs typeface="Canva Sans"/>
                  <a:sym typeface="Canva Sans"/>
                </a:rPr>
                <a:t>Ad-Hoc Queries and Visualizations</a:t>
              </a:r>
            </a:p>
          </p:txBody>
        </p:sp>
      </p:grpSp>
      <p:grpSp>
        <p:nvGrpSpPr>
          <p:cNvPr id="13" name="Group 13"/>
          <p:cNvGrpSpPr/>
          <p:nvPr/>
        </p:nvGrpSpPr>
        <p:grpSpPr>
          <a:xfrm>
            <a:off x="11450161" y="4666667"/>
            <a:ext cx="4190501" cy="4876220"/>
            <a:chOff x="0" y="0"/>
            <a:chExt cx="698500" cy="812800"/>
          </a:xfrm>
        </p:grpSpPr>
        <p:sp>
          <p:nvSpPr>
            <p:cNvPr id="14" name="Freeform 14"/>
            <p:cNvSpPr/>
            <p:nvPr/>
          </p:nvSpPr>
          <p:spPr>
            <a:xfrm>
              <a:off x="0" y="0"/>
              <a:ext cx="698500" cy="812800"/>
            </a:xfrm>
            <a:custGeom>
              <a:avLst/>
              <a:gdLst/>
              <a:ahLst/>
              <a:cxnLst/>
              <a:rect l="l" t="t" r="r" b="b"/>
              <a:pathLst>
                <a:path w="698500" h="812800">
                  <a:moveTo>
                    <a:pt x="349250" y="0"/>
                  </a:moveTo>
                  <a:lnTo>
                    <a:pt x="698500" y="203200"/>
                  </a:lnTo>
                  <a:lnTo>
                    <a:pt x="698500" y="609600"/>
                  </a:lnTo>
                  <a:lnTo>
                    <a:pt x="349250" y="812800"/>
                  </a:lnTo>
                  <a:lnTo>
                    <a:pt x="0" y="609600"/>
                  </a:lnTo>
                  <a:lnTo>
                    <a:pt x="0" y="203200"/>
                  </a:lnTo>
                  <a:lnTo>
                    <a:pt x="349250" y="0"/>
                  </a:lnTo>
                  <a:close/>
                </a:path>
              </a:pathLst>
            </a:custGeom>
            <a:solidFill>
              <a:srgbClr val="416684"/>
            </a:solidFill>
          </p:spPr>
        </p:sp>
        <p:sp>
          <p:nvSpPr>
            <p:cNvPr id="15" name="TextBox 15"/>
            <p:cNvSpPr txBox="1"/>
            <p:nvPr/>
          </p:nvSpPr>
          <p:spPr>
            <a:xfrm>
              <a:off x="0" y="82550"/>
              <a:ext cx="698500" cy="590550"/>
            </a:xfrm>
            <a:prstGeom prst="rect">
              <a:avLst/>
            </a:prstGeom>
          </p:spPr>
          <p:txBody>
            <a:bodyPr lIns="50800" tIns="50800" rIns="50800" bIns="50800" rtlCol="0" anchor="ctr"/>
            <a:lstStyle/>
            <a:p>
              <a:pPr algn="ctr">
                <a:lnSpc>
                  <a:spcPts val="4479"/>
                </a:lnSpc>
                <a:spcBef>
                  <a:spcPct val="0"/>
                </a:spcBef>
              </a:pPr>
              <a:r>
                <a:rPr lang="en-US" sz="3199">
                  <a:solidFill>
                    <a:srgbClr val="FFFFFF"/>
                  </a:solidFill>
                  <a:latin typeface="Canva Sans"/>
                  <a:ea typeface="Canva Sans"/>
                  <a:cs typeface="Canva Sans"/>
                  <a:sym typeface="Canva Sans"/>
                </a:rPr>
                <a:t>Closing Remarks and Links</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6833673" y="-1782488"/>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3" name="TextBox 3"/>
          <p:cNvSpPr txBox="1"/>
          <p:nvPr/>
        </p:nvSpPr>
        <p:spPr>
          <a:xfrm>
            <a:off x="410191" y="122555"/>
            <a:ext cx="4161809" cy="1020620"/>
          </a:xfrm>
          <a:prstGeom prst="rect">
            <a:avLst/>
          </a:prstGeom>
        </p:spPr>
        <p:txBody>
          <a:bodyPr wrap="square" lIns="0" tIns="0" rIns="0" bIns="0" rtlCol="0" anchor="t">
            <a:spAutoFit/>
          </a:bodyPr>
          <a:lstStyle/>
          <a:p>
            <a:pPr algn="ctr">
              <a:lnSpc>
                <a:spcPts val="8332"/>
              </a:lnSpc>
            </a:pPr>
            <a:r>
              <a:rPr lang="en-US" sz="5951" b="1" dirty="0">
                <a:solidFill>
                  <a:srgbClr val="FFFFFF"/>
                </a:solidFill>
                <a:latin typeface="Canva Sans Bold"/>
                <a:ea typeface="Canva Sans Bold"/>
                <a:cs typeface="Canva Sans Bold"/>
                <a:sym typeface="Canva Sans Bold"/>
              </a:rPr>
              <a:t>Overview</a:t>
            </a:r>
          </a:p>
        </p:txBody>
      </p:sp>
      <p:sp>
        <p:nvSpPr>
          <p:cNvPr id="4" name="TextBox 4"/>
          <p:cNvSpPr txBox="1"/>
          <p:nvPr/>
        </p:nvSpPr>
        <p:spPr>
          <a:xfrm>
            <a:off x="3623859" y="1295903"/>
            <a:ext cx="13635441" cy="2976254"/>
          </a:xfrm>
          <a:prstGeom prst="rect">
            <a:avLst/>
          </a:prstGeom>
        </p:spPr>
        <p:txBody>
          <a:bodyPr lIns="0" tIns="0" rIns="0" bIns="0" rtlCol="0" anchor="t">
            <a:spAutoFit/>
          </a:bodyPr>
          <a:lstStyle/>
          <a:p>
            <a:pPr marL="528883" lvl="1" indent="-264441" algn="l">
              <a:lnSpc>
                <a:spcPts val="3429"/>
              </a:lnSpc>
              <a:buFont typeface="Arial"/>
              <a:buChar char="•"/>
            </a:pPr>
            <a:r>
              <a:rPr lang="en-US" sz="2449">
                <a:solidFill>
                  <a:srgbClr val="FFFFFF"/>
                </a:solidFill>
                <a:latin typeface="Canva Sans"/>
                <a:ea typeface="Canva Sans"/>
                <a:cs typeface="Canva Sans"/>
                <a:sym typeface="Canva Sans"/>
              </a:rPr>
              <a:t>AtliQ Hardware is a leading computer hardware manufacturer based in India, renowned for its strong global presence. The company is committed to innovation and expansion, particularly in data analytics, aiming to strengthen insights and support strategic decision-making. </a:t>
            </a:r>
          </a:p>
          <a:p>
            <a:pPr marL="528883" lvl="1" indent="-264441" algn="l">
              <a:lnSpc>
                <a:spcPts val="3429"/>
              </a:lnSpc>
              <a:buFont typeface="Arial"/>
              <a:buChar char="•"/>
            </a:pPr>
            <a:r>
              <a:rPr lang="en-US" sz="2449">
                <a:solidFill>
                  <a:srgbClr val="FFFFFF"/>
                </a:solidFill>
                <a:latin typeface="Canva Sans"/>
                <a:ea typeface="Canva Sans"/>
                <a:cs typeface="Canva Sans"/>
                <a:sym typeface="Canva Sans"/>
              </a:rPr>
              <a:t>To achieve this, AtliQ Hardware is actively scaling its data analyst team, enhancing its ability to transform data into actionable business intelligence for sustained growth</a:t>
            </a:r>
          </a:p>
          <a:p>
            <a:pPr algn="ctr">
              <a:lnSpc>
                <a:spcPts val="3429"/>
              </a:lnSpc>
            </a:pPr>
            <a:endParaRPr lang="en-US" sz="2449">
              <a:solidFill>
                <a:srgbClr val="FFFFFF"/>
              </a:solidFill>
              <a:latin typeface="Canva Sans"/>
              <a:ea typeface="Canva Sans"/>
              <a:cs typeface="Canva Sans"/>
              <a:sym typeface="Canva Sans"/>
            </a:endParaRPr>
          </a:p>
        </p:txBody>
      </p:sp>
      <p:sp>
        <p:nvSpPr>
          <p:cNvPr id="5" name="TextBox 5"/>
          <p:cNvSpPr txBox="1"/>
          <p:nvPr/>
        </p:nvSpPr>
        <p:spPr>
          <a:xfrm>
            <a:off x="805229" y="2009590"/>
            <a:ext cx="2455127" cy="578770"/>
          </a:xfrm>
          <a:prstGeom prst="rect">
            <a:avLst/>
          </a:prstGeom>
        </p:spPr>
        <p:txBody>
          <a:bodyPr lIns="0" tIns="0" rIns="0" bIns="0" rtlCol="0" anchor="t">
            <a:spAutoFit/>
          </a:bodyPr>
          <a:lstStyle/>
          <a:p>
            <a:pPr algn="ctr">
              <a:lnSpc>
                <a:spcPts val="4723"/>
              </a:lnSpc>
            </a:pPr>
            <a:r>
              <a:rPr lang="en-US" sz="3374" b="1">
                <a:solidFill>
                  <a:srgbClr val="FFFFFF"/>
                </a:solidFill>
                <a:latin typeface="Canva Sans Bold"/>
                <a:ea typeface="Canva Sans Bold"/>
                <a:cs typeface="Canva Sans Bold"/>
                <a:sym typeface="Canva Sans Bold"/>
              </a:rPr>
              <a:t>About AtliQ</a:t>
            </a:r>
          </a:p>
        </p:txBody>
      </p:sp>
      <p:sp>
        <p:nvSpPr>
          <p:cNvPr id="6" name="TextBox 6"/>
          <p:cNvSpPr txBox="1"/>
          <p:nvPr/>
        </p:nvSpPr>
        <p:spPr>
          <a:xfrm>
            <a:off x="1022277" y="5471144"/>
            <a:ext cx="2238079" cy="578770"/>
          </a:xfrm>
          <a:prstGeom prst="rect">
            <a:avLst/>
          </a:prstGeom>
        </p:spPr>
        <p:txBody>
          <a:bodyPr wrap="square" lIns="0" tIns="0" rIns="0" bIns="0" rtlCol="0" anchor="t">
            <a:spAutoFit/>
          </a:bodyPr>
          <a:lstStyle/>
          <a:p>
            <a:pPr algn="ctr">
              <a:lnSpc>
                <a:spcPts val="4723"/>
              </a:lnSpc>
            </a:pPr>
            <a:r>
              <a:rPr lang="en-US" sz="3374" b="1" dirty="0">
                <a:solidFill>
                  <a:srgbClr val="FFFFFF"/>
                </a:solidFill>
                <a:latin typeface="Canva Sans Bold"/>
                <a:ea typeface="Canva Sans Bold"/>
                <a:cs typeface="Canva Sans Bold"/>
                <a:sym typeface="Canva Sans Bold"/>
              </a:rPr>
              <a:t>Objective</a:t>
            </a:r>
          </a:p>
        </p:txBody>
      </p:sp>
      <p:sp>
        <p:nvSpPr>
          <p:cNvPr id="7" name="TextBox 7"/>
          <p:cNvSpPr txBox="1"/>
          <p:nvPr/>
        </p:nvSpPr>
        <p:spPr>
          <a:xfrm>
            <a:off x="3623859" y="5105400"/>
            <a:ext cx="13992129" cy="1617119"/>
          </a:xfrm>
          <a:prstGeom prst="rect">
            <a:avLst/>
          </a:prstGeom>
        </p:spPr>
        <p:txBody>
          <a:bodyPr lIns="0" tIns="0" rIns="0" bIns="0" rtlCol="0" anchor="t">
            <a:spAutoFit/>
          </a:bodyPr>
          <a:lstStyle/>
          <a:p>
            <a:pPr marL="506478" lvl="1" indent="-253239" algn="just">
              <a:lnSpc>
                <a:spcPts val="3284"/>
              </a:lnSpc>
              <a:buFont typeface="Arial"/>
              <a:buChar char="•"/>
            </a:pPr>
            <a:r>
              <a:rPr lang="en-US" sz="2345">
                <a:solidFill>
                  <a:srgbClr val="FFFFFF"/>
                </a:solidFill>
                <a:latin typeface="Canva Sans"/>
                <a:ea typeface="Canva Sans"/>
                <a:cs typeface="Canva Sans"/>
                <a:sym typeface="Canva Sans"/>
              </a:rPr>
              <a:t>Atliq Hardware has initiated a SQL-based challenge to evaluate candidates for its analyst role, aiming to assess problem-solving abilities and data-driven decision-making skills. </a:t>
            </a:r>
          </a:p>
          <a:p>
            <a:pPr marL="506478" lvl="1" indent="-253239" algn="just">
              <a:lnSpc>
                <a:spcPts val="3284"/>
              </a:lnSpc>
              <a:buFont typeface="Arial"/>
              <a:buChar char="•"/>
            </a:pPr>
            <a:r>
              <a:rPr lang="en-US" sz="2345">
                <a:solidFill>
                  <a:srgbClr val="FFFFFF"/>
                </a:solidFill>
                <a:latin typeface="Canva Sans"/>
                <a:ea typeface="Canva Sans"/>
                <a:cs typeface="Canva Sans"/>
                <a:sym typeface="Canva Sans"/>
              </a:rPr>
              <a:t>The challenge is designed to generate key business insights and required reports, ensuring candidates can leverage structured queries to drive informed strategic decisions effectively.</a:t>
            </a:r>
          </a:p>
        </p:txBody>
      </p:sp>
      <p:sp>
        <p:nvSpPr>
          <p:cNvPr id="8" name="TextBox 8"/>
          <p:cNvSpPr txBox="1"/>
          <p:nvPr/>
        </p:nvSpPr>
        <p:spPr>
          <a:xfrm>
            <a:off x="934320" y="8258744"/>
            <a:ext cx="2196945" cy="578770"/>
          </a:xfrm>
          <a:prstGeom prst="rect">
            <a:avLst/>
          </a:prstGeom>
        </p:spPr>
        <p:txBody>
          <a:bodyPr lIns="0" tIns="0" rIns="0" bIns="0" rtlCol="0" anchor="t">
            <a:spAutoFit/>
          </a:bodyPr>
          <a:lstStyle/>
          <a:p>
            <a:pPr algn="ctr">
              <a:lnSpc>
                <a:spcPts val="4723"/>
              </a:lnSpc>
            </a:pPr>
            <a:r>
              <a:rPr lang="en-US" sz="3374" b="1">
                <a:solidFill>
                  <a:srgbClr val="FFFFFF"/>
                </a:solidFill>
                <a:latin typeface="Canva Sans Bold"/>
                <a:ea typeface="Canva Sans Bold"/>
                <a:cs typeface="Canva Sans Bold"/>
                <a:sym typeface="Canva Sans Bold"/>
              </a:rPr>
              <a:t>Key Points</a:t>
            </a:r>
          </a:p>
        </p:txBody>
      </p:sp>
      <p:sp>
        <p:nvSpPr>
          <p:cNvPr id="9" name="TextBox 9"/>
          <p:cNvSpPr txBox="1"/>
          <p:nvPr/>
        </p:nvSpPr>
        <p:spPr>
          <a:xfrm>
            <a:off x="3623859" y="7534986"/>
            <a:ext cx="8169672" cy="2026285"/>
          </a:xfrm>
          <a:prstGeom prst="rect">
            <a:avLst/>
          </a:prstGeom>
        </p:spPr>
        <p:txBody>
          <a:bodyPr lIns="0" tIns="0" rIns="0" bIns="0" rtlCol="0" anchor="t">
            <a:spAutoFit/>
          </a:bodyPr>
          <a:lstStyle/>
          <a:p>
            <a:pPr marL="507364" lvl="1" indent="-253682" algn="l">
              <a:lnSpc>
                <a:spcPts val="3289"/>
              </a:lnSpc>
              <a:buFont typeface="Arial"/>
              <a:buChar char="•"/>
            </a:pPr>
            <a:r>
              <a:rPr lang="en-US" sz="2349" dirty="0">
                <a:solidFill>
                  <a:srgbClr val="FFFFFF"/>
                </a:solidFill>
                <a:latin typeface="Canva Sans"/>
                <a:ea typeface="Canva Sans"/>
                <a:cs typeface="Canva Sans"/>
                <a:sym typeface="Canva Sans"/>
              </a:rPr>
              <a:t>AtliQ follow the fiscal year from September to August</a:t>
            </a:r>
          </a:p>
          <a:p>
            <a:pPr algn="l">
              <a:lnSpc>
                <a:spcPts val="3289"/>
              </a:lnSpc>
            </a:pPr>
            <a:endParaRPr lang="en-US" sz="2349" dirty="0">
              <a:solidFill>
                <a:srgbClr val="FFFFFF"/>
              </a:solidFill>
              <a:latin typeface="Canva Sans"/>
              <a:ea typeface="Canva Sans"/>
              <a:cs typeface="Canva Sans"/>
              <a:sym typeface="Canva Sans"/>
            </a:endParaRPr>
          </a:p>
          <a:p>
            <a:pPr marL="507364" lvl="1" indent="-253682" algn="l">
              <a:lnSpc>
                <a:spcPts val="3289"/>
              </a:lnSpc>
              <a:buFont typeface="Arial"/>
              <a:buChar char="•"/>
            </a:pPr>
            <a:r>
              <a:rPr lang="en-US" sz="2349" dirty="0">
                <a:solidFill>
                  <a:srgbClr val="FFFFFF"/>
                </a:solidFill>
                <a:latin typeface="Canva Sans"/>
                <a:ea typeface="Canva Sans"/>
                <a:cs typeface="Canva Sans"/>
                <a:sym typeface="Canva Sans"/>
              </a:rPr>
              <a:t>Tools used in this submission are :</a:t>
            </a:r>
          </a:p>
          <a:p>
            <a:pPr algn="l">
              <a:lnSpc>
                <a:spcPts val="3289"/>
              </a:lnSpc>
            </a:pPr>
            <a:r>
              <a:rPr lang="en-US" sz="2349" dirty="0">
                <a:solidFill>
                  <a:srgbClr val="FFFFFF"/>
                </a:solidFill>
                <a:latin typeface="Canva Sans"/>
                <a:ea typeface="Canva Sans"/>
                <a:cs typeface="Canva Sans"/>
                <a:sym typeface="Canva Sans"/>
              </a:rPr>
              <a:t>        MySQL for Query Execution &amp;</a:t>
            </a:r>
          </a:p>
          <a:p>
            <a:pPr algn="l">
              <a:lnSpc>
                <a:spcPts val="3289"/>
              </a:lnSpc>
            </a:pPr>
            <a:r>
              <a:rPr lang="en-US" sz="2349" dirty="0">
                <a:solidFill>
                  <a:srgbClr val="FFFFFF"/>
                </a:solidFill>
                <a:latin typeface="Canva Sans"/>
                <a:ea typeface="Canva Sans"/>
                <a:cs typeface="Canva Sans"/>
                <a:sym typeface="Canva Sans"/>
              </a:rPr>
              <a:t>        Power BI for Data Visualizations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extLst>
              <p:ext uri="{D42A27DB-BD31-4B8C-83A1-F6EECF244321}">
                <p14:modId xmlns:p14="http://schemas.microsoft.com/office/powerpoint/2010/main" val="1468361715"/>
              </p:ext>
            </p:extLst>
          </p:nvPr>
        </p:nvGraphicFramePr>
        <p:xfrm>
          <a:off x="315286" y="742316"/>
          <a:ext cx="2046420" cy="6861105"/>
        </p:xfrm>
        <a:graphic>
          <a:graphicData uri="http://schemas.openxmlformats.org/drawingml/2006/table">
            <a:tbl>
              <a:tblPr/>
              <a:tblGrid>
                <a:gridCol w="2046420">
                  <a:extLst>
                    <a:ext uri="{9D8B030D-6E8A-4147-A177-3AD203B41FA5}">
                      <a16:colId xmlns:a16="http://schemas.microsoft.com/office/drawing/2014/main" val="20000"/>
                    </a:ext>
                  </a:extLst>
                </a:gridCol>
              </a:tblGrid>
              <a:tr h="1047554">
                <a:tc>
                  <a:txBody>
                    <a:bodyPr/>
                    <a:lstStyle/>
                    <a:p>
                      <a:pPr algn="ctr">
                        <a:lnSpc>
                          <a:spcPts val="2799"/>
                        </a:lnSpc>
                        <a:defRPr/>
                      </a:pPr>
                      <a:r>
                        <a:rPr lang="en-US" sz="1999" dirty="0" err="1">
                          <a:solidFill>
                            <a:srgbClr val="FFFFFF"/>
                          </a:solidFill>
                          <a:latin typeface="Arimo"/>
                          <a:ea typeface="Arimo"/>
                          <a:cs typeface="Arimo"/>
                          <a:sym typeface="Arimo"/>
                        </a:rPr>
                        <a:t>dim_customer</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1022587">
                <a:tc>
                  <a:txBody>
                    <a:bodyPr/>
                    <a:lstStyle/>
                    <a:p>
                      <a:pPr algn="ctr">
                        <a:lnSpc>
                          <a:spcPts val="2659"/>
                        </a:lnSpc>
                        <a:defRPr/>
                      </a:pPr>
                      <a:r>
                        <a:rPr lang="en-US" sz="1899">
                          <a:solidFill>
                            <a:srgbClr val="FFFFFF"/>
                          </a:solidFill>
                          <a:latin typeface="Arimo"/>
                          <a:ea typeface="Arimo"/>
                          <a:cs typeface="Arimo"/>
                          <a:sym typeface="Arimo"/>
                        </a:rPr>
                        <a:t>customer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798494">
                <a:tc>
                  <a:txBody>
                    <a:bodyPr/>
                    <a:lstStyle/>
                    <a:p>
                      <a:pPr algn="ctr">
                        <a:lnSpc>
                          <a:spcPts val="2659"/>
                        </a:lnSpc>
                        <a:defRPr/>
                      </a:pPr>
                      <a:r>
                        <a:rPr lang="en-US" sz="1899">
                          <a:solidFill>
                            <a:srgbClr val="FFFFFF"/>
                          </a:solidFill>
                          <a:latin typeface="Arimo"/>
                          <a:ea typeface="Arimo"/>
                          <a:cs typeface="Arimo"/>
                          <a:sym typeface="Arimo"/>
                        </a:rPr>
                        <a:t>customer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798494">
                <a:tc>
                  <a:txBody>
                    <a:bodyPr/>
                    <a:lstStyle/>
                    <a:p>
                      <a:pPr algn="ctr">
                        <a:lnSpc>
                          <a:spcPts val="2659"/>
                        </a:lnSpc>
                        <a:defRPr/>
                      </a:pPr>
                      <a:r>
                        <a:rPr lang="en-US" sz="1899">
                          <a:solidFill>
                            <a:srgbClr val="FFFFFF"/>
                          </a:solidFill>
                          <a:latin typeface="Arimo"/>
                          <a:ea typeface="Arimo"/>
                          <a:cs typeface="Arimo"/>
                          <a:sym typeface="Arimo"/>
                        </a:rPr>
                        <a:t>platform</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r h="798494">
                <a:tc>
                  <a:txBody>
                    <a:bodyPr/>
                    <a:lstStyle/>
                    <a:p>
                      <a:pPr algn="ctr">
                        <a:lnSpc>
                          <a:spcPts val="2659"/>
                        </a:lnSpc>
                        <a:defRPr/>
                      </a:pPr>
                      <a:r>
                        <a:rPr lang="en-US" sz="1899">
                          <a:solidFill>
                            <a:srgbClr val="FFFFFF"/>
                          </a:solidFill>
                          <a:latin typeface="Arimo"/>
                          <a:ea typeface="Arimo"/>
                          <a:cs typeface="Arimo"/>
                          <a:sym typeface="Arimo"/>
                        </a:rPr>
                        <a:t>channel</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4"/>
                  </a:ext>
                </a:extLst>
              </a:tr>
              <a:tr h="798494">
                <a:tc>
                  <a:txBody>
                    <a:bodyPr/>
                    <a:lstStyle/>
                    <a:p>
                      <a:pPr algn="ctr">
                        <a:lnSpc>
                          <a:spcPts val="2659"/>
                        </a:lnSpc>
                        <a:defRPr/>
                      </a:pPr>
                      <a:r>
                        <a:rPr lang="en-US" sz="1899">
                          <a:solidFill>
                            <a:srgbClr val="FFFFFF"/>
                          </a:solidFill>
                          <a:latin typeface="Arimo"/>
                          <a:ea typeface="Arimo"/>
                          <a:cs typeface="Arimo"/>
                          <a:sym typeface="Arimo"/>
                        </a:rPr>
                        <a:t>market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5"/>
                  </a:ext>
                </a:extLst>
              </a:tr>
              <a:tr h="798494">
                <a:tc>
                  <a:txBody>
                    <a:bodyPr/>
                    <a:lstStyle/>
                    <a:p>
                      <a:pPr algn="ctr">
                        <a:lnSpc>
                          <a:spcPts val="2659"/>
                        </a:lnSpc>
                        <a:defRPr/>
                      </a:pPr>
                      <a:r>
                        <a:rPr lang="en-US" sz="1899">
                          <a:solidFill>
                            <a:srgbClr val="FFFFFF"/>
                          </a:solidFill>
                          <a:latin typeface="Arimo"/>
                          <a:ea typeface="Arimo"/>
                          <a:cs typeface="Arimo"/>
                          <a:sym typeface="Arimo"/>
                        </a:rPr>
                        <a:t>sub zone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6"/>
                  </a:ext>
                </a:extLst>
              </a:tr>
              <a:tr h="798494">
                <a:tc>
                  <a:txBody>
                    <a:bodyPr/>
                    <a:lstStyle/>
                    <a:p>
                      <a:pPr algn="ctr">
                        <a:lnSpc>
                          <a:spcPts val="2659"/>
                        </a:lnSpc>
                        <a:defRPr/>
                      </a:pPr>
                      <a:r>
                        <a:rPr lang="en-US" sz="1899" dirty="0">
                          <a:solidFill>
                            <a:srgbClr val="FFFFFF"/>
                          </a:solidFill>
                          <a:latin typeface="Arimo"/>
                          <a:ea typeface="Arimo"/>
                          <a:cs typeface="Arimo"/>
                          <a:sym typeface="Arimo"/>
                        </a:rPr>
                        <a:t>region</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7"/>
                  </a:ext>
                </a:extLst>
              </a:tr>
            </a:tbl>
          </a:graphicData>
        </a:graphic>
      </p:graphicFrame>
      <p:sp>
        <p:nvSpPr>
          <p:cNvPr id="3" name="TextBox 3"/>
          <p:cNvSpPr txBox="1"/>
          <p:nvPr/>
        </p:nvSpPr>
        <p:spPr>
          <a:xfrm>
            <a:off x="168568" y="0"/>
            <a:ext cx="2692484" cy="587376"/>
          </a:xfrm>
          <a:prstGeom prst="rect">
            <a:avLst/>
          </a:prstGeom>
        </p:spPr>
        <p:txBody>
          <a:bodyPr lIns="0" tIns="0" rIns="0" bIns="0" rtlCol="0" anchor="t">
            <a:spAutoFit/>
          </a:bodyPr>
          <a:lstStyle/>
          <a:p>
            <a:pPr algn="ctr">
              <a:lnSpc>
                <a:spcPts val="4899"/>
              </a:lnSpc>
            </a:pPr>
            <a:r>
              <a:rPr lang="en-US" sz="3499" b="1" dirty="0">
                <a:solidFill>
                  <a:srgbClr val="FFFFFF"/>
                </a:solidFill>
                <a:latin typeface="Canva Sans Bold"/>
                <a:ea typeface="Canva Sans Bold"/>
                <a:cs typeface="Canva Sans Bold"/>
                <a:sym typeface="Canva Sans Bold"/>
              </a:rPr>
              <a:t>Data Model </a:t>
            </a:r>
          </a:p>
        </p:txBody>
      </p:sp>
      <p:graphicFrame>
        <p:nvGraphicFramePr>
          <p:cNvPr id="4" name="Table 4"/>
          <p:cNvGraphicFramePr>
            <a:graphicFrameLocks noGrp="1"/>
          </p:cNvGraphicFramePr>
          <p:nvPr>
            <p:extLst>
              <p:ext uri="{D42A27DB-BD31-4B8C-83A1-F6EECF244321}">
                <p14:modId xmlns:p14="http://schemas.microsoft.com/office/powerpoint/2010/main" val="3013879783"/>
              </p:ext>
            </p:extLst>
          </p:nvPr>
        </p:nvGraphicFramePr>
        <p:xfrm>
          <a:off x="16063015" y="293696"/>
          <a:ext cx="2024011" cy="5965240"/>
        </p:xfrm>
        <a:graphic>
          <a:graphicData uri="http://schemas.openxmlformats.org/drawingml/2006/table">
            <a:tbl>
              <a:tblPr/>
              <a:tblGrid>
                <a:gridCol w="2024011">
                  <a:extLst>
                    <a:ext uri="{9D8B030D-6E8A-4147-A177-3AD203B41FA5}">
                      <a16:colId xmlns:a16="http://schemas.microsoft.com/office/drawing/2014/main" val="20000"/>
                    </a:ext>
                  </a:extLst>
                </a:gridCol>
              </a:tblGrid>
              <a:tr h="1068387">
                <a:tc>
                  <a:txBody>
                    <a:bodyPr/>
                    <a:lstStyle/>
                    <a:p>
                      <a:pPr algn="ctr">
                        <a:lnSpc>
                          <a:spcPts val="2799"/>
                        </a:lnSpc>
                        <a:defRPr/>
                      </a:pPr>
                      <a:r>
                        <a:rPr lang="en-US" sz="1999" b="1">
                          <a:solidFill>
                            <a:srgbClr val="FFFFFF"/>
                          </a:solidFill>
                          <a:latin typeface="Arimo Bold"/>
                          <a:ea typeface="Arimo Bold"/>
                          <a:cs typeface="Arimo Bold"/>
                          <a:sym typeface="Arimo Bold"/>
                        </a:rPr>
                        <a:t>dim_product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5042">
                <a:tc>
                  <a:txBody>
                    <a:bodyPr/>
                    <a:lstStyle/>
                    <a:p>
                      <a:pPr algn="ctr">
                        <a:lnSpc>
                          <a:spcPts val="2659"/>
                        </a:lnSpc>
                        <a:defRPr/>
                      </a:pPr>
                      <a:r>
                        <a:rPr lang="en-US" sz="1899">
                          <a:solidFill>
                            <a:srgbClr val="FFFFFF"/>
                          </a:solidFill>
                          <a:latin typeface="Arimo"/>
                          <a:ea typeface="Arimo"/>
                          <a:cs typeface="Arimo"/>
                          <a:sym typeface="Arimo"/>
                        </a:rPr>
                        <a:t>product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21643">
                <a:tc>
                  <a:txBody>
                    <a:bodyPr/>
                    <a:lstStyle/>
                    <a:p>
                      <a:pPr algn="ctr">
                        <a:lnSpc>
                          <a:spcPts val="2659"/>
                        </a:lnSpc>
                        <a:defRPr/>
                      </a:pPr>
                      <a:r>
                        <a:rPr lang="en-US" sz="1899">
                          <a:solidFill>
                            <a:srgbClr val="FFFFFF"/>
                          </a:solidFill>
                          <a:latin typeface="Arimo"/>
                          <a:ea typeface="Arimo"/>
                          <a:cs typeface="Arimo"/>
                          <a:sym typeface="Arimo"/>
                        </a:rPr>
                        <a:t>division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5042">
                <a:tc>
                  <a:txBody>
                    <a:bodyPr/>
                    <a:lstStyle/>
                    <a:p>
                      <a:pPr algn="ctr">
                        <a:lnSpc>
                          <a:spcPts val="2659"/>
                        </a:lnSpc>
                        <a:defRPr/>
                      </a:pPr>
                      <a:r>
                        <a:rPr lang="en-US" sz="1899">
                          <a:solidFill>
                            <a:srgbClr val="FFFFFF"/>
                          </a:solidFill>
                          <a:latin typeface="Arimo"/>
                          <a:ea typeface="Arimo"/>
                          <a:cs typeface="Arimo"/>
                          <a:sym typeface="Arimo"/>
                        </a:rPr>
                        <a:t>segment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r h="815042">
                <a:tc>
                  <a:txBody>
                    <a:bodyPr/>
                    <a:lstStyle/>
                    <a:p>
                      <a:pPr algn="ctr">
                        <a:lnSpc>
                          <a:spcPts val="2659"/>
                        </a:lnSpc>
                        <a:defRPr/>
                      </a:pPr>
                      <a:r>
                        <a:rPr lang="en-US" sz="1899">
                          <a:solidFill>
                            <a:srgbClr val="FFFFFF"/>
                          </a:solidFill>
                          <a:latin typeface="Arimo"/>
                          <a:ea typeface="Arimo"/>
                          <a:cs typeface="Arimo"/>
                          <a:sym typeface="Arimo"/>
                        </a:rPr>
                        <a:t>category</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4"/>
                  </a:ext>
                </a:extLst>
              </a:tr>
              <a:tr h="815042">
                <a:tc>
                  <a:txBody>
                    <a:bodyPr/>
                    <a:lstStyle/>
                    <a:p>
                      <a:pPr algn="ctr">
                        <a:lnSpc>
                          <a:spcPts val="2659"/>
                        </a:lnSpc>
                        <a:defRPr/>
                      </a:pPr>
                      <a:r>
                        <a:rPr lang="en-US" sz="1899">
                          <a:solidFill>
                            <a:srgbClr val="FFFFFF"/>
                          </a:solidFill>
                          <a:latin typeface="Arimo"/>
                          <a:ea typeface="Arimo"/>
                          <a:cs typeface="Arimo"/>
                          <a:sym typeface="Arimo"/>
                        </a:rPr>
                        <a:t>product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5"/>
                  </a:ext>
                </a:extLst>
              </a:tr>
              <a:tr h="815042">
                <a:tc>
                  <a:txBody>
                    <a:bodyPr/>
                    <a:lstStyle/>
                    <a:p>
                      <a:pPr algn="ctr">
                        <a:lnSpc>
                          <a:spcPts val="2659"/>
                        </a:lnSpc>
                        <a:defRPr/>
                      </a:pPr>
                      <a:r>
                        <a:rPr lang="en-US" sz="1899" dirty="0">
                          <a:solidFill>
                            <a:srgbClr val="FFFFFF"/>
                          </a:solidFill>
                          <a:latin typeface="Arimo"/>
                          <a:ea typeface="Arimo"/>
                          <a:cs typeface="Arimo"/>
                          <a:sym typeface="Arimo"/>
                        </a:rPr>
                        <a:t>variant</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6"/>
                  </a:ext>
                </a:extLst>
              </a:tr>
            </a:tbl>
          </a:graphicData>
        </a:graphic>
      </p:graphicFrame>
      <p:graphicFrame>
        <p:nvGraphicFramePr>
          <p:cNvPr id="5" name="Table 5"/>
          <p:cNvGraphicFramePr>
            <a:graphicFrameLocks noGrp="1"/>
          </p:cNvGraphicFramePr>
          <p:nvPr>
            <p:extLst>
              <p:ext uri="{D42A27DB-BD31-4B8C-83A1-F6EECF244321}">
                <p14:modId xmlns:p14="http://schemas.microsoft.com/office/powerpoint/2010/main" val="3836349550"/>
              </p:ext>
            </p:extLst>
          </p:nvPr>
        </p:nvGraphicFramePr>
        <p:xfrm>
          <a:off x="6068227" y="490033"/>
          <a:ext cx="2287133" cy="5148138"/>
        </p:xfrm>
        <a:graphic>
          <a:graphicData uri="http://schemas.openxmlformats.org/drawingml/2006/table">
            <a:tbl>
              <a:tblPr/>
              <a:tblGrid>
                <a:gridCol w="2287133">
                  <a:extLst>
                    <a:ext uri="{9D8B030D-6E8A-4147-A177-3AD203B41FA5}">
                      <a16:colId xmlns:a16="http://schemas.microsoft.com/office/drawing/2014/main" val="20000"/>
                    </a:ext>
                  </a:extLst>
                </a:gridCol>
              </a:tblGrid>
              <a:tr h="835149">
                <a:tc>
                  <a:txBody>
                    <a:bodyPr/>
                    <a:lstStyle/>
                    <a:p>
                      <a:pPr algn="ctr">
                        <a:lnSpc>
                          <a:spcPts val="2799"/>
                        </a:lnSpc>
                        <a:defRPr/>
                      </a:pPr>
                      <a:r>
                        <a:rPr lang="en-US" sz="1999">
                          <a:solidFill>
                            <a:srgbClr val="FFFFFF"/>
                          </a:solidFill>
                          <a:latin typeface="Arimo"/>
                          <a:ea typeface="Arimo"/>
                          <a:cs typeface="Arimo"/>
                          <a:sym typeface="Arimo"/>
                        </a:rPr>
                        <a:t>fact_sales_monthly</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5950">
                <a:tc>
                  <a:txBody>
                    <a:bodyPr/>
                    <a:lstStyle/>
                    <a:p>
                      <a:pPr algn="ctr">
                        <a:lnSpc>
                          <a:spcPts val="2659"/>
                        </a:lnSpc>
                        <a:defRPr/>
                      </a:pPr>
                      <a:r>
                        <a:rPr lang="en-US" sz="1899">
                          <a:solidFill>
                            <a:srgbClr val="FFFFFF"/>
                          </a:solidFill>
                          <a:latin typeface="Arimo"/>
                          <a:ea typeface="Arimo"/>
                          <a:cs typeface="Arimo"/>
                          <a:sym typeface="Arimo"/>
                        </a:rPr>
                        <a:t>date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15950">
                <a:tc>
                  <a:txBody>
                    <a:bodyPr/>
                    <a:lstStyle/>
                    <a:p>
                      <a:pPr algn="ctr">
                        <a:lnSpc>
                          <a:spcPts val="2659"/>
                        </a:lnSpc>
                        <a:defRPr/>
                      </a:pPr>
                      <a:r>
                        <a:rPr lang="en-US" sz="1899">
                          <a:solidFill>
                            <a:srgbClr val="FFFFFF"/>
                          </a:solidFill>
                          <a:latin typeface="Arimo"/>
                          <a:ea typeface="Arimo"/>
                          <a:cs typeface="Arimo"/>
                          <a:sym typeface="Arimo"/>
                        </a:rPr>
                        <a:t>fiscal year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5950">
                <a:tc>
                  <a:txBody>
                    <a:bodyPr/>
                    <a:lstStyle/>
                    <a:p>
                      <a:pPr algn="ctr">
                        <a:lnSpc>
                          <a:spcPts val="2659"/>
                        </a:lnSpc>
                        <a:defRPr/>
                      </a:pPr>
                      <a:r>
                        <a:rPr lang="en-US" sz="1899">
                          <a:solidFill>
                            <a:srgbClr val="FFFFFF"/>
                          </a:solidFill>
                          <a:latin typeface="Arimo"/>
                          <a:ea typeface="Arimo"/>
                          <a:cs typeface="Arimo"/>
                          <a:sym typeface="Arimo"/>
                        </a:rPr>
                        <a:t>product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r h="815950">
                <a:tc>
                  <a:txBody>
                    <a:bodyPr/>
                    <a:lstStyle/>
                    <a:p>
                      <a:pPr algn="ctr">
                        <a:lnSpc>
                          <a:spcPts val="2659"/>
                        </a:lnSpc>
                        <a:defRPr/>
                      </a:pPr>
                      <a:r>
                        <a:rPr lang="en-US" sz="1899">
                          <a:solidFill>
                            <a:srgbClr val="FFFFFF"/>
                          </a:solidFill>
                          <a:latin typeface="Arimo"/>
                          <a:ea typeface="Arimo"/>
                          <a:cs typeface="Arimo"/>
                          <a:sym typeface="Arimo"/>
                        </a:rPr>
                        <a:t>customer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4"/>
                  </a:ext>
                </a:extLst>
              </a:tr>
              <a:tr h="815950">
                <a:tc>
                  <a:txBody>
                    <a:bodyPr/>
                    <a:lstStyle/>
                    <a:p>
                      <a:pPr algn="ctr">
                        <a:lnSpc>
                          <a:spcPts val="2659"/>
                        </a:lnSpc>
                        <a:defRPr/>
                      </a:pPr>
                      <a:r>
                        <a:rPr lang="en-US" sz="1899" dirty="0">
                          <a:solidFill>
                            <a:srgbClr val="FFFFFF"/>
                          </a:solidFill>
                          <a:latin typeface="Arimo"/>
                          <a:ea typeface="Arimo"/>
                          <a:cs typeface="Arimo"/>
                          <a:sym typeface="Arimo"/>
                        </a:rPr>
                        <a:t>sold quantity</a:t>
                      </a:r>
                      <a:endParaRPr lang="en-US" sz="1100" dirty="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5"/>
                  </a:ext>
                </a:extLst>
              </a:tr>
            </a:tbl>
          </a:graphicData>
        </a:graphic>
      </p:graphicFrame>
      <p:graphicFrame>
        <p:nvGraphicFramePr>
          <p:cNvPr id="6" name="Table 6"/>
          <p:cNvGraphicFramePr>
            <a:graphicFrameLocks noGrp="1"/>
          </p:cNvGraphicFramePr>
          <p:nvPr/>
        </p:nvGraphicFramePr>
        <p:xfrm>
          <a:off x="10241105" y="580340"/>
          <a:ext cx="3448546" cy="4914899"/>
        </p:xfrm>
        <a:graphic>
          <a:graphicData uri="http://schemas.openxmlformats.org/drawingml/2006/table">
            <a:tbl>
              <a:tblPr/>
              <a:tblGrid>
                <a:gridCol w="3448546">
                  <a:extLst>
                    <a:ext uri="{9D8B030D-6E8A-4147-A177-3AD203B41FA5}">
                      <a16:colId xmlns:a16="http://schemas.microsoft.com/office/drawing/2014/main" val="20000"/>
                    </a:ext>
                  </a:extLst>
                </a:gridCol>
              </a:tblGrid>
              <a:tr h="835149">
                <a:tc>
                  <a:txBody>
                    <a:bodyPr/>
                    <a:lstStyle/>
                    <a:p>
                      <a:pPr algn="ctr">
                        <a:lnSpc>
                          <a:spcPts val="999"/>
                        </a:lnSpc>
                        <a:defRPr/>
                      </a:pPr>
                      <a:r>
                        <a:rPr lang="en-US" sz="1999" b="1">
                          <a:solidFill>
                            <a:srgbClr val="FFFFFF"/>
                          </a:solidFill>
                          <a:latin typeface="Arimo Bold"/>
                          <a:ea typeface="Arimo Bold"/>
                          <a:cs typeface="Arimo Bold"/>
                          <a:sym typeface="Arimo Bold"/>
                        </a:rPr>
                        <a:t>fact_post_inv_deduction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5950">
                <a:tc>
                  <a:txBody>
                    <a:bodyPr/>
                    <a:lstStyle/>
                    <a:p>
                      <a:pPr algn="ctr">
                        <a:lnSpc>
                          <a:spcPts val="949"/>
                        </a:lnSpc>
                        <a:defRPr/>
                      </a:pPr>
                      <a:r>
                        <a:rPr lang="en-US" sz="1899">
                          <a:solidFill>
                            <a:srgbClr val="FFFFFF"/>
                          </a:solidFill>
                          <a:latin typeface="Arimo"/>
                          <a:ea typeface="Arimo"/>
                          <a:cs typeface="Arimo"/>
                          <a:sym typeface="Arimo"/>
                        </a:rPr>
                        <a:t>customer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15950">
                <a:tc>
                  <a:txBody>
                    <a:bodyPr/>
                    <a:lstStyle/>
                    <a:p>
                      <a:pPr algn="ctr">
                        <a:lnSpc>
                          <a:spcPts val="949"/>
                        </a:lnSpc>
                        <a:defRPr/>
                      </a:pPr>
                      <a:r>
                        <a:rPr lang="en-US" sz="1899">
                          <a:solidFill>
                            <a:srgbClr val="FFFFFF"/>
                          </a:solidFill>
                          <a:latin typeface="Arimo"/>
                          <a:ea typeface="Arimo"/>
                          <a:cs typeface="Arimo"/>
                          <a:sym typeface="Arimo"/>
                        </a:rPr>
                        <a:t>product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5950">
                <a:tc>
                  <a:txBody>
                    <a:bodyPr/>
                    <a:lstStyle/>
                    <a:p>
                      <a:pPr algn="ctr">
                        <a:lnSpc>
                          <a:spcPts val="949"/>
                        </a:lnSpc>
                        <a:defRPr/>
                      </a:pPr>
                      <a:r>
                        <a:rPr lang="en-US" sz="1899">
                          <a:solidFill>
                            <a:srgbClr val="FFFFFF"/>
                          </a:solidFill>
                          <a:latin typeface="Arimo"/>
                          <a:ea typeface="Arimo"/>
                          <a:cs typeface="Arimo"/>
                          <a:sym typeface="Arimo"/>
                        </a:rPr>
                        <a:t>date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r h="815950">
                <a:tc>
                  <a:txBody>
                    <a:bodyPr/>
                    <a:lstStyle/>
                    <a:p>
                      <a:pPr algn="ctr">
                        <a:lnSpc>
                          <a:spcPts val="949"/>
                        </a:lnSpc>
                        <a:defRPr/>
                      </a:pPr>
                      <a:r>
                        <a:rPr lang="en-US" sz="1899">
                          <a:solidFill>
                            <a:srgbClr val="FFFFFF"/>
                          </a:solidFill>
                          <a:latin typeface="Arimo"/>
                          <a:ea typeface="Arimo"/>
                          <a:cs typeface="Arimo"/>
                          <a:sym typeface="Arimo"/>
                        </a:rPr>
                        <a:t>discounts pct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4"/>
                  </a:ext>
                </a:extLst>
              </a:tr>
              <a:tr h="815950">
                <a:tc>
                  <a:txBody>
                    <a:bodyPr/>
                    <a:lstStyle/>
                    <a:p>
                      <a:pPr algn="ctr">
                        <a:lnSpc>
                          <a:spcPts val="949"/>
                        </a:lnSpc>
                        <a:defRPr/>
                      </a:pPr>
                      <a:r>
                        <a:rPr lang="en-US" sz="1899">
                          <a:solidFill>
                            <a:srgbClr val="FFFFFF"/>
                          </a:solidFill>
                          <a:latin typeface="Arimo"/>
                          <a:ea typeface="Arimo"/>
                          <a:cs typeface="Arimo"/>
                          <a:sym typeface="Arimo"/>
                        </a:rPr>
                        <a:t>other deduction pct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5"/>
                  </a:ext>
                </a:extLst>
              </a:tr>
            </a:tbl>
          </a:graphicData>
        </a:graphic>
      </p:graphicFrame>
      <p:graphicFrame>
        <p:nvGraphicFramePr>
          <p:cNvPr id="7" name="Table 7"/>
          <p:cNvGraphicFramePr>
            <a:graphicFrameLocks noGrp="1"/>
          </p:cNvGraphicFramePr>
          <p:nvPr/>
        </p:nvGraphicFramePr>
        <p:xfrm>
          <a:off x="3208884" y="6796816"/>
          <a:ext cx="3448546" cy="3295649"/>
        </p:xfrm>
        <a:graphic>
          <a:graphicData uri="http://schemas.openxmlformats.org/drawingml/2006/table">
            <a:tbl>
              <a:tblPr/>
              <a:tblGrid>
                <a:gridCol w="3448546">
                  <a:extLst>
                    <a:ext uri="{9D8B030D-6E8A-4147-A177-3AD203B41FA5}">
                      <a16:colId xmlns:a16="http://schemas.microsoft.com/office/drawing/2014/main" val="20000"/>
                    </a:ext>
                  </a:extLst>
                </a:gridCol>
              </a:tblGrid>
              <a:tr h="838367">
                <a:tc>
                  <a:txBody>
                    <a:bodyPr/>
                    <a:lstStyle/>
                    <a:p>
                      <a:pPr algn="ctr">
                        <a:lnSpc>
                          <a:spcPts val="999"/>
                        </a:lnSpc>
                        <a:defRPr/>
                      </a:pPr>
                      <a:r>
                        <a:rPr lang="en-US" sz="1999" b="1">
                          <a:solidFill>
                            <a:srgbClr val="FFFFFF"/>
                          </a:solidFill>
                          <a:latin typeface="Arimo Bold"/>
                          <a:ea typeface="Arimo Bold"/>
                          <a:cs typeface="Arimo Bold"/>
                          <a:sym typeface="Arimo Bold"/>
                        </a:rPr>
                        <a:t>fact_pre_inv_deduction</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9094">
                <a:tc>
                  <a:txBody>
                    <a:bodyPr/>
                    <a:lstStyle/>
                    <a:p>
                      <a:pPr algn="ctr">
                        <a:lnSpc>
                          <a:spcPts val="949"/>
                        </a:lnSpc>
                        <a:defRPr/>
                      </a:pPr>
                      <a:r>
                        <a:rPr lang="en-US" sz="1899">
                          <a:solidFill>
                            <a:srgbClr val="FFFFFF"/>
                          </a:solidFill>
                          <a:latin typeface="Arimo"/>
                          <a:ea typeface="Arimo"/>
                          <a:cs typeface="Arimo"/>
                          <a:sym typeface="Arimo"/>
                        </a:rPr>
                        <a:t>customer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19094">
                <a:tc>
                  <a:txBody>
                    <a:bodyPr/>
                    <a:lstStyle/>
                    <a:p>
                      <a:pPr algn="ctr">
                        <a:lnSpc>
                          <a:spcPts val="949"/>
                        </a:lnSpc>
                        <a:defRPr/>
                      </a:pPr>
                      <a:r>
                        <a:rPr lang="en-US" sz="1899">
                          <a:solidFill>
                            <a:srgbClr val="FFFFFF"/>
                          </a:solidFill>
                          <a:latin typeface="Arimo"/>
                          <a:ea typeface="Arimo"/>
                          <a:cs typeface="Arimo"/>
                          <a:sym typeface="Arimo"/>
                        </a:rPr>
                        <a:t>fiscal year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9094">
                <a:tc>
                  <a:txBody>
                    <a:bodyPr/>
                    <a:lstStyle/>
                    <a:p>
                      <a:pPr algn="ctr">
                        <a:lnSpc>
                          <a:spcPts val="949"/>
                        </a:lnSpc>
                        <a:defRPr/>
                      </a:pPr>
                      <a:r>
                        <a:rPr lang="en-US" sz="1899">
                          <a:solidFill>
                            <a:srgbClr val="FFFFFF"/>
                          </a:solidFill>
                          <a:latin typeface="Arimo"/>
                          <a:ea typeface="Arimo"/>
                          <a:cs typeface="Arimo"/>
                          <a:sym typeface="Arimo"/>
                        </a:rPr>
                        <a:t>pre invoice discount pct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bl>
          </a:graphicData>
        </a:graphic>
      </p:graphicFrame>
      <p:graphicFrame>
        <p:nvGraphicFramePr>
          <p:cNvPr id="8" name="Table 8"/>
          <p:cNvGraphicFramePr>
            <a:graphicFrameLocks noGrp="1"/>
          </p:cNvGraphicFramePr>
          <p:nvPr/>
        </p:nvGraphicFramePr>
        <p:xfrm>
          <a:off x="12929842" y="6796816"/>
          <a:ext cx="3448546" cy="3295649"/>
        </p:xfrm>
        <a:graphic>
          <a:graphicData uri="http://schemas.openxmlformats.org/drawingml/2006/table">
            <a:tbl>
              <a:tblPr/>
              <a:tblGrid>
                <a:gridCol w="3448546">
                  <a:extLst>
                    <a:ext uri="{9D8B030D-6E8A-4147-A177-3AD203B41FA5}">
                      <a16:colId xmlns:a16="http://schemas.microsoft.com/office/drawing/2014/main" val="20000"/>
                    </a:ext>
                  </a:extLst>
                </a:gridCol>
              </a:tblGrid>
              <a:tr h="838367">
                <a:tc>
                  <a:txBody>
                    <a:bodyPr/>
                    <a:lstStyle/>
                    <a:p>
                      <a:pPr algn="ctr">
                        <a:lnSpc>
                          <a:spcPts val="999"/>
                        </a:lnSpc>
                        <a:defRPr/>
                      </a:pPr>
                      <a:r>
                        <a:rPr lang="en-US" sz="1999">
                          <a:solidFill>
                            <a:srgbClr val="FFFFFF"/>
                          </a:solidFill>
                          <a:latin typeface="Arimo"/>
                          <a:ea typeface="Arimo"/>
                          <a:cs typeface="Arimo"/>
                          <a:sym typeface="Arimo"/>
                        </a:rPr>
                        <a:t>fact_manufacturing_cost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9094">
                <a:tc>
                  <a:txBody>
                    <a:bodyPr/>
                    <a:lstStyle/>
                    <a:p>
                      <a:pPr algn="ctr">
                        <a:lnSpc>
                          <a:spcPts val="949"/>
                        </a:lnSpc>
                        <a:defRPr/>
                      </a:pPr>
                      <a:r>
                        <a:rPr lang="en-US" sz="1899">
                          <a:solidFill>
                            <a:srgbClr val="FFFFFF"/>
                          </a:solidFill>
                          <a:latin typeface="Arimo"/>
                          <a:ea typeface="Arimo"/>
                          <a:cs typeface="Arimo"/>
                          <a:sym typeface="Arimo"/>
                        </a:rPr>
                        <a:t>product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19094">
                <a:tc>
                  <a:txBody>
                    <a:bodyPr/>
                    <a:lstStyle/>
                    <a:p>
                      <a:pPr algn="ctr">
                        <a:lnSpc>
                          <a:spcPts val="949"/>
                        </a:lnSpc>
                        <a:defRPr/>
                      </a:pPr>
                      <a:r>
                        <a:rPr lang="en-US" sz="1899">
                          <a:solidFill>
                            <a:srgbClr val="FFFFFF"/>
                          </a:solidFill>
                          <a:latin typeface="Arimo"/>
                          <a:ea typeface="Arimo"/>
                          <a:cs typeface="Arimo"/>
                          <a:sym typeface="Arimo"/>
                        </a:rPr>
                        <a:t>cost year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9094">
                <a:tc>
                  <a:txBody>
                    <a:bodyPr/>
                    <a:lstStyle/>
                    <a:p>
                      <a:pPr algn="ctr">
                        <a:lnSpc>
                          <a:spcPts val="949"/>
                        </a:lnSpc>
                        <a:defRPr/>
                      </a:pPr>
                      <a:r>
                        <a:rPr lang="en-US" sz="1899">
                          <a:solidFill>
                            <a:srgbClr val="FFFFFF"/>
                          </a:solidFill>
                          <a:latin typeface="Arimo"/>
                          <a:ea typeface="Arimo"/>
                          <a:cs typeface="Arimo"/>
                          <a:sym typeface="Arimo"/>
                        </a:rPr>
                        <a:t>manufacturing cost</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bl>
          </a:graphicData>
        </a:graphic>
      </p:graphicFrame>
      <p:graphicFrame>
        <p:nvGraphicFramePr>
          <p:cNvPr id="9" name="Table 9"/>
          <p:cNvGraphicFramePr>
            <a:graphicFrameLocks noGrp="1"/>
          </p:cNvGraphicFramePr>
          <p:nvPr/>
        </p:nvGraphicFramePr>
        <p:xfrm>
          <a:off x="8152466" y="6796816"/>
          <a:ext cx="3448546" cy="3295649"/>
        </p:xfrm>
        <a:graphic>
          <a:graphicData uri="http://schemas.openxmlformats.org/drawingml/2006/table">
            <a:tbl>
              <a:tblPr/>
              <a:tblGrid>
                <a:gridCol w="3448546">
                  <a:extLst>
                    <a:ext uri="{9D8B030D-6E8A-4147-A177-3AD203B41FA5}">
                      <a16:colId xmlns:a16="http://schemas.microsoft.com/office/drawing/2014/main" val="20000"/>
                    </a:ext>
                  </a:extLst>
                </a:gridCol>
              </a:tblGrid>
              <a:tr h="838367">
                <a:tc>
                  <a:txBody>
                    <a:bodyPr/>
                    <a:lstStyle/>
                    <a:p>
                      <a:pPr algn="ctr">
                        <a:lnSpc>
                          <a:spcPts val="999"/>
                        </a:lnSpc>
                        <a:defRPr/>
                      </a:pPr>
                      <a:r>
                        <a:rPr lang="en-US" sz="1999" b="1">
                          <a:solidFill>
                            <a:srgbClr val="FFFFFF"/>
                          </a:solidFill>
                          <a:latin typeface="Arimo Bold"/>
                          <a:ea typeface="Arimo Bold"/>
                          <a:cs typeface="Arimo Bold"/>
                          <a:sym typeface="Arimo Bold"/>
                        </a:rPr>
                        <a:t>fact_gross_price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747474"/>
                    </a:solidFill>
                  </a:tcPr>
                </a:tc>
                <a:extLst>
                  <a:ext uri="{0D108BD9-81ED-4DB2-BD59-A6C34878D82A}">
                    <a16:rowId xmlns:a16="http://schemas.microsoft.com/office/drawing/2014/main" val="10000"/>
                  </a:ext>
                </a:extLst>
              </a:tr>
              <a:tr h="819094">
                <a:tc>
                  <a:txBody>
                    <a:bodyPr/>
                    <a:lstStyle/>
                    <a:p>
                      <a:pPr algn="ctr">
                        <a:lnSpc>
                          <a:spcPts val="949"/>
                        </a:lnSpc>
                        <a:defRPr/>
                      </a:pPr>
                      <a:r>
                        <a:rPr lang="en-US" sz="1899">
                          <a:solidFill>
                            <a:srgbClr val="FFFFFF"/>
                          </a:solidFill>
                          <a:latin typeface="Arimo"/>
                          <a:ea typeface="Arimo"/>
                          <a:cs typeface="Arimo"/>
                          <a:sym typeface="Arimo"/>
                        </a:rPr>
                        <a:t>product code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1"/>
                  </a:ext>
                </a:extLst>
              </a:tr>
              <a:tr h="819094">
                <a:tc>
                  <a:txBody>
                    <a:bodyPr/>
                    <a:lstStyle/>
                    <a:p>
                      <a:pPr algn="ctr">
                        <a:lnSpc>
                          <a:spcPts val="949"/>
                        </a:lnSpc>
                        <a:defRPr/>
                      </a:pPr>
                      <a:r>
                        <a:rPr lang="en-US" sz="1899">
                          <a:solidFill>
                            <a:srgbClr val="FFFFFF"/>
                          </a:solidFill>
                          <a:latin typeface="Arimo"/>
                          <a:ea typeface="Arimo"/>
                          <a:cs typeface="Arimo"/>
                          <a:sym typeface="Arimo"/>
                        </a:rPr>
                        <a:t>fiscal year</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2"/>
                  </a:ext>
                </a:extLst>
              </a:tr>
              <a:tr h="819094">
                <a:tc>
                  <a:txBody>
                    <a:bodyPr/>
                    <a:lstStyle/>
                    <a:p>
                      <a:pPr algn="ctr">
                        <a:lnSpc>
                          <a:spcPts val="949"/>
                        </a:lnSpc>
                        <a:defRPr/>
                      </a:pPr>
                      <a:r>
                        <a:rPr lang="en-US" sz="1899">
                          <a:solidFill>
                            <a:srgbClr val="FFFFFF"/>
                          </a:solidFill>
                          <a:latin typeface="Arimo"/>
                          <a:ea typeface="Arimo"/>
                          <a:cs typeface="Arimo"/>
                          <a:sym typeface="Arimo"/>
                        </a:rPr>
                        <a:t>gross price</a:t>
                      </a:r>
                      <a:endParaRPr lang="en-US" sz="1100"/>
                    </a:p>
                  </a:txBody>
                  <a:tcPr marL="190500" marR="190500" marT="190500" marB="190500" anchor="ctr">
                    <a:lnL w="38100" cap="flat" cmpd="sng" algn="ctr">
                      <a:solidFill>
                        <a:srgbClr val="FFFFFF"/>
                      </a:solidFill>
                      <a:prstDash val="solid"/>
                      <a:round/>
                      <a:headEnd type="none" w="med" len="med"/>
                      <a:tailEnd type="none" w="med" len="med"/>
                    </a:lnL>
                    <a:lnR w="381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3880B9"/>
                    </a:solidFill>
                  </a:tcPr>
                </a:tc>
                <a:extLst>
                  <a:ext uri="{0D108BD9-81ED-4DB2-BD59-A6C34878D82A}">
                    <a16:rowId xmlns:a16="http://schemas.microsoft.com/office/drawing/2014/main" val="10003"/>
                  </a:ext>
                </a:extLst>
              </a:tr>
            </a:tbl>
          </a:graphicData>
        </a:graphic>
      </p:graphicFrame>
      <p:sp>
        <p:nvSpPr>
          <p:cNvPr id="10" name="AutoShape 10"/>
          <p:cNvSpPr/>
          <p:nvPr/>
        </p:nvSpPr>
        <p:spPr>
          <a:xfrm flipV="1">
            <a:off x="3696883" y="4276725"/>
            <a:ext cx="2371343" cy="0"/>
          </a:xfrm>
          <a:prstGeom prst="line">
            <a:avLst/>
          </a:prstGeom>
          <a:ln w="38100" cap="flat">
            <a:solidFill>
              <a:srgbClr val="FFFFFF"/>
            </a:solidFill>
            <a:prstDash val="solid"/>
            <a:headEnd type="none" w="sm" len="sm"/>
            <a:tailEnd type="arrow" w="med" len="sm"/>
          </a:ln>
        </p:spPr>
      </p:sp>
      <p:sp>
        <p:nvSpPr>
          <p:cNvPr id="11" name="AutoShape 11"/>
          <p:cNvSpPr/>
          <p:nvPr/>
        </p:nvSpPr>
        <p:spPr>
          <a:xfrm flipH="1">
            <a:off x="2372214" y="2047685"/>
            <a:ext cx="1343721" cy="0"/>
          </a:xfrm>
          <a:prstGeom prst="line">
            <a:avLst/>
          </a:prstGeom>
          <a:ln w="38100" cap="flat">
            <a:solidFill>
              <a:srgbClr val="FFFFFF"/>
            </a:solidFill>
            <a:prstDash val="solid"/>
            <a:headEnd type="none" w="sm" len="sm"/>
            <a:tailEnd type="arrow" w="med" len="sm"/>
          </a:ln>
        </p:spPr>
      </p:sp>
      <p:sp>
        <p:nvSpPr>
          <p:cNvPr id="12" name="AutoShape 12"/>
          <p:cNvSpPr/>
          <p:nvPr/>
        </p:nvSpPr>
        <p:spPr>
          <a:xfrm flipH="1" flipV="1">
            <a:off x="2372214" y="2260055"/>
            <a:ext cx="1080671" cy="0"/>
          </a:xfrm>
          <a:prstGeom prst="line">
            <a:avLst/>
          </a:prstGeom>
          <a:ln w="38100" cap="flat">
            <a:solidFill>
              <a:srgbClr val="FFFFFF"/>
            </a:solidFill>
            <a:prstDash val="solid"/>
            <a:headEnd type="none" w="sm" len="sm"/>
            <a:tailEnd type="arrow" w="med" len="sm"/>
          </a:ln>
        </p:spPr>
      </p:sp>
      <p:sp>
        <p:nvSpPr>
          <p:cNvPr id="13" name="AutoShape 13"/>
          <p:cNvSpPr/>
          <p:nvPr/>
        </p:nvSpPr>
        <p:spPr>
          <a:xfrm flipV="1">
            <a:off x="3452884" y="212090"/>
            <a:ext cx="0" cy="2047965"/>
          </a:xfrm>
          <a:prstGeom prst="line">
            <a:avLst/>
          </a:prstGeom>
          <a:ln w="38100" cap="flat">
            <a:solidFill>
              <a:srgbClr val="FFFFFF"/>
            </a:solidFill>
            <a:prstDash val="solid"/>
            <a:headEnd type="none" w="sm" len="sm"/>
            <a:tailEnd type="none" w="sm" len="sm"/>
          </a:ln>
        </p:spPr>
      </p:sp>
      <p:sp>
        <p:nvSpPr>
          <p:cNvPr id="14" name="AutoShape 14"/>
          <p:cNvSpPr/>
          <p:nvPr/>
        </p:nvSpPr>
        <p:spPr>
          <a:xfrm>
            <a:off x="3715934" y="2047685"/>
            <a:ext cx="0" cy="2248090"/>
          </a:xfrm>
          <a:prstGeom prst="line">
            <a:avLst/>
          </a:prstGeom>
          <a:ln w="38100" cap="flat">
            <a:solidFill>
              <a:srgbClr val="FFFFFF"/>
            </a:solidFill>
            <a:prstDash val="solid"/>
            <a:headEnd type="none" w="sm" len="sm"/>
            <a:tailEnd type="none" w="sm" len="sm"/>
          </a:ln>
        </p:spPr>
      </p:sp>
      <p:sp>
        <p:nvSpPr>
          <p:cNvPr id="15" name="AutoShape 15"/>
          <p:cNvSpPr/>
          <p:nvPr/>
        </p:nvSpPr>
        <p:spPr>
          <a:xfrm>
            <a:off x="9359754" y="1696326"/>
            <a:ext cx="881351" cy="0"/>
          </a:xfrm>
          <a:prstGeom prst="line">
            <a:avLst/>
          </a:prstGeom>
          <a:ln w="38100" cap="flat">
            <a:solidFill>
              <a:srgbClr val="FFFFFF"/>
            </a:solidFill>
            <a:prstDash val="solid"/>
            <a:headEnd type="none" w="sm" len="sm"/>
            <a:tailEnd type="arrow" w="med" len="sm"/>
          </a:ln>
        </p:spPr>
      </p:sp>
      <p:sp>
        <p:nvSpPr>
          <p:cNvPr id="16" name="AutoShape 16"/>
          <p:cNvSpPr/>
          <p:nvPr/>
        </p:nvSpPr>
        <p:spPr>
          <a:xfrm flipH="1" flipV="1">
            <a:off x="3452884" y="212090"/>
            <a:ext cx="5906870" cy="0"/>
          </a:xfrm>
          <a:prstGeom prst="line">
            <a:avLst/>
          </a:prstGeom>
          <a:ln w="38100" cap="flat">
            <a:solidFill>
              <a:srgbClr val="FFFFFF"/>
            </a:solidFill>
            <a:prstDash val="solid"/>
            <a:headEnd type="none" w="sm" len="sm"/>
            <a:tailEnd type="none" w="sm" len="sm"/>
          </a:ln>
        </p:spPr>
      </p:sp>
      <p:sp>
        <p:nvSpPr>
          <p:cNvPr id="17" name="AutoShape 17"/>
          <p:cNvSpPr/>
          <p:nvPr/>
        </p:nvSpPr>
        <p:spPr>
          <a:xfrm>
            <a:off x="9359754" y="212090"/>
            <a:ext cx="0" cy="1484236"/>
          </a:xfrm>
          <a:prstGeom prst="line">
            <a:avLst/>
          </a:prstGeom>
          <a:ln w="38100" cap="flat">
            <a:solidFill>
              <a:srgbClr val="FFFFFF"/>
            </a:solidFill>
            <a:prstDash val="solid"/>
            <a:headEnd type="none" w="sm" len="sm"/>
            <a:tailEnd type="none" w="sm" len="sm"/>
          </a:ln>
        </p:spPr>
      </p:sp>
      <p:sp>
        <p:nvSpPr>
          <p:cNvPr id="18" name="AutoShape 18"/>
          <p:cNvSpPr/>
          <p:nvPr/>
        </p:nvSpPr>
        <p:spPr>
          <a:xfrm flipH="1">
            <a:off x="13691650" y="2649045"/>
            <a:ext cx="1176685" cy="0"/>
          </a:xfrm>
          <a:prstGeom prst="line">
            <a:avLst/>
          </a:prstGeom>
          <a:ln w="38100" cap="flat">
            <a:solidFill>
              <a:srgbClr val="FFFFFF"/>
            </a:solidFill>
            <a:prstDash val="solid"/>
            <a:headEnd type="none" w="sm" len="sm"/>
            <a:tailEnd type="arrow" w="med" len="sm"/>
          </a:ln>
        </p:spPr>
      </p:sp>
      <p:sp>
        <p:nvSpPr>
          <p:cNvPr id="19" name="AutoShape 19"/>
          <p:cNvSpPr/>
          <p:nvPr/>
        </p:nvSpPr>
        <p:spPr>
          <a:xfrm flipV="1">
            <a:off x="14868335" y="1462086"/>
            <a:ext cx="0" cy="1186960"/>
          </a:xfrm>
          <a:prstGeom prst="line">
            <a:avLst/>
          </a:prstGeom>
          <a:ln w="38100" cap="flat">
            <a:solidFill>
              <a:srgbClr val="FFFFFF"/>
            </a:solidFill>
            <a:prstDash val="solid"/>
            <a:headEnd type="none" w="sm" len="sm"/>
            <a:tailEnd type="none" w="sm" len="sm"/>
          </a:ln>
        </p:spPr>
      </p:sp>
      <p:sp>
        <p:nvSpPr>
          <p:cNvPr id="20" name="AutoShape 20"/>
          <p:cNvSpPr/>
          <p:nvPr/>
        </p:nvSpPr>
        <p:spPr>
          <a:xfrm>
            <a:off x="14868335" y="1462086"/>
            <a:ext cx="1187460" cy="0"/>
          </a:xfrm>
          <a:prstGeom prst="line">
            <a:avLst/>
          </a:prstGeom>
          <a:ln w="38100" cap="flat">
            <a:solidFill>
              <a:srgbClr val="FFFFFF"/>
            </a:solidFill>
            <a:prstDash val="solid"/>
            <a:headEnd type="none" w="sm" len="sm"/>
            <a:tailEnd type="arrow" w="med" len="sm"/>
          </a:ln>
        </p:spPr>
      </p:sp>
      <p:sp>
        <p:nvSpPr>
          <p:cNvPr id="21" name="AutoShape 21"/>
          <p:cNvSpPr/>
          <p:nvPr/>
        </p:nvSpPr>
        <p:spPr>
          <a:xfrm flipH="1">
            <a:off x="2372214" y="2472425"/>
            <a:ext cx="530810" cy="0"/>
          </a:xfrm>
          <a:prstGeom prst="line">
            <a:avLst/>
          </a:prstGeom>
          <a:ln w="38100" cap="flat">
            <a:solidFill>
              <a:srgbClr val="FFFFFF"/>
            </a:solidFill>
            <a:prstDash val="solid"/>
            <a:headEnd type="none" w="sm" len="sm"/>
            <a:tailEnd type="arrow" w="med" len="sm"/>
          </a:ln>
        </p:spPr>
      </p:sp>
      <p:sp>
        <p:nvSpPr>
          <p:cNvPr id="22" name="AutoShape 22"/>
          <p:cNvSpPr/>
          <p:nvPr/>
        </p:nvSpPr>
        <p:spPr>
          <a:xfrm>
            <a:off x="2903024" y="2472425"/>
            <a:ext cx="0" cy="5576612"/>
          </a:xfrm>
          <a:prstGeom prst="line">
            <a:avLst/>
          </a:prstGeom>
          <a:ln w="38100" cap="flat">
            <a:solidFill>
              <a:srgbClr val="FFFFFF"/>
            </a:solidFill>
            <a:prstDash val="solid"/>
            <a:headEnd type="none" w="sm" len="sm"/>
            <a:tailEnd type="none" w="sm" len="sm"/>
          </a:ln>
        </p:spPr>
      </p:sp>
      <p:sp>
        <p:nvSpPr>
          <p:cNvPr id="23" name="AutoShape 23"/>
          <p:cNvSpPr/>
          <p:nvPr/>
        </p:nvSpPr>
        <p:spPr>
          <a:xfrm flipV="1">
            <a:off x="2903024" y="8029987"/>
            <a:ext cx="305860" cy="19050"/>
          </a:xfrm>
          <a:prstGeom prst="line">
            <a:avLst/>
          </a:prstGeom>
          <a:ln w="38100" cap="flat">
            <a:solidFill>
              <a:srgbClr val="FFFFFF"/>
            </a:solidFill>
            <a:prstDash val="solid"/>
            <a:headEnd type="none" w="sm" len="sm"/>
            <a:tailEnd type="arrow" w="med" len="sm"/>
          </a:ln>
        </p:spPr>
      </p:sp>
      <p:sp>
        <p:nvSpPr>
          <p:cNvPr id="24" name="AutoShape 24"/>
          <p:cNvSpPr/>
          <p:nvPr/>
        </p:nvSpPr>
        <p:spPr>
          <a:xfrm>
            <a:off x="15220011" y="1677276"/>
            <a:ext cx="836339" cy="0"/>
          </a:xfrm>
          <a:prstGeom prst="line">
            <a:avLst/>
          </a:prstGeom>
          <a:ln w="38100" cap="flat">
            <a:solidFill>
              <a:srgbClr val="FFFFFF"/>
            </a:solidFill>
            <a:prstDash val="solid"/>
            <a:headEnd type="none" w="sm" len="sm"/>
            <a:tailEnd type="arrow" w="med" len="sm"/>
          </a:ln>
        </p:spPr>
      </p:sp>
      <p:sp>
        <p:nvSpPr>
          <p:cNvPr id="25" name="AutoShape 25"/>
          <p:cNvSpPr/>
          <p:nvPr/>
        </p:nvSpPr>
        <p:spPr>
          <a:xfrm>
            <a:off x="15414914" y="1896351"/>
            <a:ext cx="641436" cy="0"/>
          </a:xfrm>
          <a:prstGeom prst="line">
            <a:avLst/>
          </a:prstGeom>
          <a:ln w="38100" cap="flat">
            <a:solidFill>
              <a:srgbClr val="FFFFFF"/>
            </a:solidFill>
            <a:prstDash val="solid"/>
            <a:headEnd type="none" w="sm" len="sm"/>
            <a:tailEnd type="arrow" w="med" len="sm"/>
          </a:ln>
        </p:spPr>
      </p:sp>
      <p:sp>
        <p:nvSpPr>
          <p:cNvPr id="26" name="AutoShape 26"/>
          <p:cNvSpPr/>
          <p:nvPr/>
        </p:nvSpPr>
        <p:spPr>
          <a:xfrm>
            <a:off x="15668673" y="2115426"/>
            <a:ext cx="387676" cy="0"/>
          </a:xfrm>
          <a:prstGeom prst="line">
            <a:avLst/>
          </a:prstGeom>
          <a:ln w="38100" cap="flat">
            <a:solidFill>
              <a:srgbClr val="FFFFFF"/>
            </a:solidFill>
            <a:prstDash val="solid"/>
            <a:headEnd type="none" w="sm" len="sm"/>
            <a:tailEnd type="arrow" w="med" len="sm"/>
          </a:ln>
        </p:spPr>
      </p:sp>
      <p:sp>
        <p:nvSpPr>
          <p:cNvPr id="27" name="AutoShape 27"/>
          <p:cNvSpPr/>
          <p:nvPr/>
        </p:nvSpPr>
        <p:spPr>
          <a:xfrm flipV="1">
            <a:off x="15220011" y="1666576"/>
            <a:ext cx="19050" cy="4173702"/>
          </a:xfrm>
          <a:prstGeom prst="line">
            <a:avLst/>
          </a:prstGeom>
          <a:ln w="38100" cap="flat">
            <a:solidFill>
              <a:srgbClr val="FFFFFF"/>
            </a:solidFill>
            <a:prstDash val="solid"/>
            <a:headEnd type="none" w="sm" len="sm"/>
            <a:tailEnd type="none" w="sm" len="sm"/>
          </a:ln>
        </p:spPr>
      </p:sp>
      <p:sp>
        <p:nvSpPr>
          <p:cNvPr id="28" name="AutoShape 28"/>
          <p:cNvSpPr/>
          <p:nvPr/>
        </p:nvSpPr>
        <p:spPr>
          <a:xfrm flipV="1">
            <a:off x="12369474" y="6203336"/>
            <a:ext cx="19050" cy="1826651"/>
          </a:xfrm>
          <a:prstGeom prst="line">
            <a:avLst/>
          </a:prstGeom>
          <a:ln w="38100" cap="flat">
            <a:solidFill>
              <a:srgbClr val="FFFFFF"/>
            </a:solidFill>
            <a:prstDash val="solid"/>
            <a:headEnd type="none" w="sm" len="sm"/>
            <a:tailEnd type="none" w="sm" len="sm"/>
          </a:ln>
        </p:spPr>
      </p:sp>
      <p:sp>
        <p:nvSpPr>
          <p:cNvPr id="29" name="AutoShape 29"/>
          <p:cNvSpPr/>
          <p:nvPr/>
        </p:nvSpPr>
        <p:spPr>
          <a:xfrm flipH="1" flipV="1">
            <a:off x="15414914" y="1896351"/>
            <a:ext cx="0" cy="4306986"/>
          </a:xfrm>
          <a:prstGeom prst="line">
            <a:avLst/>
          </a:prstGeom>
          <a:ln w="38100" cap="flat">
            <a:solidFill>
              <a:srgbClr val="FFFFFF"/>
            </a:solidFill>
            <a:prstDash val="solid"/>
            <a:headEnd type="none" w="sm" len="sm"/>
            <a:tailEnd type="none" w="sm" len="sm"/>
          </a:ln>
        </p:spPr>
      </p:sp>
      <p:sp>
        <p:nvSpPr>
          <p:cNvPr id="30" name="AutoShape 30"/>
          <p:cNvSpPr/>
          <p:nvPr/>
        </p:nvSpPr>
        <p:spPr>
          <a:xfrm flipV="1">
            <a:off x="12369474" y="6203336"/>
            <a:ext cx="3045439" cy="0"/>
          </a:xfrm>
          <a:prstGeom prst="line">
            <a:avLst/>
          </a:prstGeom>
          <a:ln w="38100" cap="flat">
            <a:solidFill>
              <a:srgbClr val="FFFFFF"/>
            </a:solidFill>
            <a:prstDash val="solid"/>
            <a:headEnd type="none" w="sm" len="sm"/>
            <a:tailEnd type="none" w="sm" len="sm"/>
          </a:ln>
        </p:spPr>
      </p:sp>
      <p:sp>
        <p:nvSpPr>
          <p:cNvPr id="31" name="AutoShape 31"/>
          <p:cNvSpPr/>
          <p:nvPr/>
        </p:nvSpPr>
        <p:spPr>
          <a:xfrm flipV="1">
            <a:off x="15668673" y="2115426"/>
            <a:ext cx="0" cy="3566162"/>
          </a:xfrm>
          <a:prstGeom prst="line">
            <a:avLst/>
          </a:prstGeom>
          <a:ln w="38100" cap="flat">
            <a:solidFill>
              <a:srgbClr val="FFFFFF"/>
            </a:solidFill>
            <a:prstDash val="solid"/>
            <a:headEnd type="none" w="sm" len="sm"/>
            <a:tailEnd type="none" w="sm" len="sm"/>
          </a:ln>
        </p:spPr>
      </p:sp>
      <p:sp>
        <p:nvSpPr>
          <p:cNvPr id="32" name="AutoShape 32"/>
          <p:cNvSpPr/>
          <p:nvPr/>
        </p:nvSpPr>
        <p:spPr>
          <a:xfrm>
            <a:off x="15668673" y="5638171"/>
            <a:ext cx="0" cy="1130331"/>
          </a:xfrm>
          <a:prstGeom prst="line">
            <a:avLst/>
          </a:prstGeom>
          <a:ln w="38100" cap="flat">
            <a:solidFill>
              <a:srgbClr val="FFFFFF"/>
            </a:solidFill>
            <a:prstDash val="solid"/>
            <a:headEnd type="none" w="sm" len="sm"/>
            <a:tailEnd type="arrow" w="med" len="sm"/>
          </a:ln>
        </p:spPr>
      </p:sp>
      <p:sp>
        <p:nvSpPr>
          <p:cNvPr id="33" name="AutoShape 33"/>
          <p:cNvSpPr/>
          <p:nvPr/>
        </p:nvSpPr>
        <p:spPr>
          <a:xfrm flipH="1">
            <a:off x="11601378" y="8029987"/>
            <a:ext cx="768097" cy="9525"/>
          </a:xfrm>
          <a:prstGeom prst="line">
            <a:avLst/>
          </a:prstGeom>
          <a:ln w="38100" cap="flat">
            <a:solidFill>
              <a:srgbClr val="FFFFFF"/>
            </a:solidFill>
            <a:prstDash val="solid"/>
            <a:headEnd type="none" w="sm" len="sm"/>
            <a:tailEnd type="arrow" w="med" len="sm"/>
          </a:ln>
        </p:spPr>
      </p:sp>
      <p:sp>
        <p:nvSpPr>
          <p:cNvPr id="34" name="AutoShape 34"/>
          <p:cNvSpPr/>
          <p:nvPr/>
        </p:nvSpPr>
        <p:spPr>
          <a:xfrm flipV="1">
            <a:off x="8926005" y="5840277"/>
            <a:ext cx="6294006" cy="0"/>
          </a:xfrm>
          <a:prstGeom prst="line">
            <a:avLst/>
          </a:prstGeom>
          <a:ln w="38100" cap="flat">
            <a:solidFill>
              <a:srgbClr val="FFFFFF"/>
            </a:solidFill>
            <a:prstDash val="solid"/>
            <a:headEnd type="none" w="sm" len="sm"/>
            <a:tailEnd type="none" w="sm" len="sm"/>
          </a:ln>
        </p:spPr>
      </p:sp>
      <p:sp>
        <p:nvSpPr>
          <p:cNvPr id="35" name="AutoShape 35"/>
          <p:cNvSpPr/>
          <p:nvPr/>
        </p:nvSpPr>
        <p:spPr>
          <a:xfrm flipV="1">
            <a:off x="8926005" y="3675775"/>
            <a:ext cx="0" cy="2164503"/>
          </a:xfrm>
          <a:prstGeom prst="line">
            <a:avLst/>
          </a:prstGeom>
          <a:ln w="38100" cap="flat">
            <a:solidFill>
              <a:srgbClr val="FFFFFF"/>
            </a:solidFill>
            <a:prstDash val="solid"/>
            <a:headEnd type="none" w="sm" len="sm"/>
            <a:tailEnd type="none" w="sm" len="sm"/>
          </a:ln>
        </p:spPr>
      </p:sp>
      <p:sp>
        <p:nvSpPr>
          <p:cNvPr id="36" name="AutoShape 36"/>
          <p:cNvSpPr/>
          <p:nvPr/>
        </p:nvSpPr>
        <p:spPr>
          <a:xfrm flipH="1">
            <a:off x="8384397" y="3675775"/>
            <a:ext cx="541608" cy="0"/>
          </a:xfrm>
          <a:prstGeom prst="line">
            <a:avLst/>
          </a:prstGeom>
          <a:ln w="38100" cap="flat">
            <a:solidFill>
              <a:srgbClr val="FFFFFF"/>
            </a:solidFill>
            <a:prstDash val="solid"/>
            <a:headEnd type="none" w="sm" len="sm"/>
            <a:tailEnd type="arrow" w="med" len="sm"/>
          </a:ln>
        </p:spPr>
      </p:sp>
      <p:sp>
        <p:nvSpPr>
          <p:cNvPr id="37" name="AutoShape 37"/>
          <p:cNvSpPr/>
          <p:nvPr/>
        </p:nvSpPr>
        <p:spPr>
          <a:xfrm flipH="1">
            <a:off x="8384397" y="3426831"/>
            <a:ext cx="541608" cy="0"/>
          </a:xfrm>
          <a:prstGeom prst="line">
            <a:avLst/>
          </a:prstGeom>
          <a:ln w="38100" cap="flat">
            <a:solidFill>
              <a:srgbClr val="FFFFFF"/>
            </a:solidFill>
            <a:prstDash val="solid"/>
            <a:headEnd type="none" w="sm" len="sm"/>
            <a:tailEnd type="arrow" w="med" len="sm"/>
          </a:ln>
        </p:spPr>
      </p:sp>
      <p:sp>
        <p:nvSpPr>
          <p:cNvPr id="38" name="AutoShape 38"/>
          <p:cNvSpPr/>
          <p:nvPr/>
        </p:nvSpPr>
        <p:spPr>
          <a:xfrm>
            <a:off x="9749960" y="1925161"/>
            <a:ext cx="491339" cy="0"/>
          </a:xfrm>
          <a:prstGeom prst="line">
            <a:avLst/>
          </a:prstGeom>
          <a:ln w="38100" cap="flat">
            <a:solidFill>
              <a:srgbClr val="FFFFFF"/>
            </a:solidFill>
            <a:prstDash val="solid"/>
            <a:headEnd type="none" w="sm" len="sm"/>
            <a:tailEnd type="arrow" w="med" len="sm"/>
          </a:ln>
        </p:spPr>
      </p:sp>
      <p:sp>
        <p:nvSpPr>
          <p:cNvPr id="39" name="AutoShape 39"/>
          <p:cNvSpPr/>
          <p:nvPr/>
        </p:nvSpPr>
        <p:spPr>
          <a:xfrm>
            <a:off x="8926005" y="2472425"/>
            <a:ext cx="1315101" cy="19050"/>
          </a:xfrm>
          <a:prstGeom prst="line">
            <a:avLst/>
          </a:prstGeom>
          <a:ln w="38100" cap="flat">
            <a:solidFill>
              <a:srgbClr val="FFFFFF"/>
            </a:solidFill>
            <a:prstDash val="solid"/>
            <a:headEnd type="none" w="sm" len="sm"/>
            <a:tailEnd type="arrow" w="med" len="sm"/>
          </a:ln>
        </p:spPr>
      </p:sp>
      <p:sp>
        <p:nvSpPr>
          <p:cNvPr id="40" name="AutoShape 40"/>
          <p:cNvSpPr/>
          <p:nvPr/>
        </p:nvSpPr>
        <p:spPr>
          <a:xfrm flipH="1">
            <a:off x="8926005" y="2472425"/>
            <a:ext cx="19050" cy="973456"/>
          </a:xfrm>
          <a:prstGeom prst="line">
            <a:avLst/>
          </a:prstGeom>
          <a:ln w="38100" cap="flat">
            <a:solidFill>
              <a:srgbClr val="FFFFFF"/>
            </a:solidFill>
            <a:prstDash val="solid"/>
            <a:headEnd type="none" w="sm" len="sm"/>
            <a:tailEnd type="none" w="sm" len="sm"/>
          </a:ln>
        </p:spPr>
      </p:sp>
      <p:sp>
        <p:nvSpPr>
          <p:cNvPr id="41" name="AutoShape 41"/>
          <p:cNvSpPr/>
          <p:nvPr/>
        </p:nvSpPr>
        <p:spPr>
          <a:xfrm flipH="1">
            <a:off x="8379554" y="4295775"/>
            <a:ext cx="1370406" cy="19050"/>
          </a:xfrm>
          <a:prstGeom prst="line">
            <a:avLst/>
          </a:prstGeom>
          <a:ln w="38100" cap="flat">
            <a:solidFill>
              <a:srgbClr val="FFFFFF"/>
            </a:solidFill>
            <a:prstDash val="solid"/>
            <a:headEnd type="none" w="sm" len="sm"/>
            <a:tailEnd type="arrow" w="med" len="sm"/>
          </a:ln>
        </p:spPr>
      </p:sp>
      <p:sp>
        <p:nvSpPr>
          <p:cNvPr id="42" name="AutoShape 42"/>
          <p:cNvSpPr/>
          <p:nvPr/>
        </p:nvSpPr>
        <p:spPr>
          <a:xfrm flipH="1">
            <a:off x="9749960" y="1896351"/>
            <a:ext cx="19050" cy="2418474"/>
          </a:xfrm>
          <a:prstGeom prst="line">
            <a:avLst/>
          </a:prstGeom>
          <a:ln w="38100" cap="flat">
            <a:solidFill>
              <a:srgbClr val="FFFFFF"/>
            </a:solidFill>
            <a:prstDash val="solid"/>
            <a:headEnd type="none" w="sm" len="sm"/>
            <a:tailEnd type="none" w="sm" len="sm"/>
          </a:ln>
        </p:spPr>
      </p:sp>
      <p:sp>
        <p:nvSpPr>
          <p:cNvPr id="43" name="AutoShape 43"/>
          <p:cNvSpPr/>
          <p:nvPr/>
        </p:nvSpPr>
        <p:spPr>
          <a:xfrm>
            <a:off x="9144000" y="3426831"/>
            <a:ext cx="1145003" cy="2"/>
          </a:xfrm>
          <a:prstGeom prst="line">
            <a:avLst/>
          </a:prstGeom>
          <a:ln w="38100" cap="flat">
            <a:solidFill>
              <a:srgbClr val="FFFFFF"/>
            </a:solidFill>
            <a:prstDash val="solid"/>
            <a:headEnd type="none" w="sm" len="sm"/>
            <a:tailEnd type="arrow" w="med" len="sm"/>
          </a:ln>
        </p:spPr>
      </p:sp>
      <p:sp>
        <p:nvSpPr>
          <p:cNvPr id="44" name="AutoShape 44"/>
          <p:cNvSpPr/>
          <p:nvPr/>
        </p:nvSpPr>
        <p:spPr>
          <a:xfrm>
            <a:off x="9163050" y="1696326"/>
            <a:ext cx="0" cy="1749556"/>
          </a:xfrm>
          <a:prstGeom prst="line">
            <a:avLst/>
          </a:prstGeom>
          <a:ln w="38100" cap="flat">
            <a:solidFill>
              <a:srgbClr val="FFFFFF"/>
            </a:solidFill>
            <a:prstDash val="solid"/>
            <a:headEnd type="none" w="sm" len="sm"/>
            <a:tailEnd type="none" w="sm" len="sm"/>
          </a:ln>
        </p:spPr>
      </p:sp>
      <p:sp>
        <p:nvSpPr>
          <p:cNvPr id="45" name="AutoShape 45"/>
          <p:cNvSpPr/>
          <p:nvPr/>
        </p:nvSpPr>
        <p:spPr>
          <a:xfrm flipH="1">
            <a:off x="8356712" y="1715376"/>
            <a:ext cx="787288" cy="0"/>
          </a:xfrm>
          <a:prstGeom prst="line">
            <a:avLst/>
          </a:prstGeom>
          <a:ln w="38100" cap="flat">
            <a:solidFill>
              <a:srgbClr val="FFFFFF"/>
            </a:solidFill>
            <a:prstDash val="solid"/>
            <a:headEnd type="none" w="sm" len="sm"/>
            <a:tailEnd type="arrow" w="med"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sp>
      <p:sp>
        <p:nvSpPr>
          <p:cNvPr id="3" name="TextBox 3"/>
          <p:cNvSpPr txBox="1"/>
          <p:nvPr/>
        </p:nvSpPr>
        <p:spPr>
          <a:xfrm>
            <a:off x="2505049" y="3685659"/>
            <a:ext cx="12030403" cy="2577109"/>
          </a:xfrm>
          <a:prstGeom prst="rect">
            <a:avLst/>
          </a:prstGeom>
        </p:spPr>
        <p:txBody>
          <a:bodyPr lIns="0" tIns="0" rIns="0" bIns="0" rtlCol="0" anchor="t">
            <a:spAutoFit/>
          </a:bodyPr>
          <a:lstStyle/>
          <a:p>
            <a:pPr algn="ctr">
              <a:lnSpc>
                <a:spcPts val="10328"/>
              </a:lnSpc>
            </a:pPr>
            <a:r>
              <a:rPr lang="en-US" sz="7377" b="1">
                <a:solidFill>
                  <a:srgbClr val="FFFFFF"/>
                </a:solidFill>
                <a:latin typeface="Canva Sans Bold"/>
                <a:ea typeface="Canva Sans Bold"/>
                <a:cs typeface="Canva Sans Bold"/>
                <a:sym typeface="Canva Sans Bold"/>
              </a:rPr>
              <a:t>Ad - Hoc </a:t>
            </a:r>
          </a:p>
          <a:p>
            <a:pPr algn="ctr">
              <a:lnSpc>
                <a:spcPts val="10328"/>
              </a:lnSpc>
            </a:pPr>
            <a:r>
              <a:rPr lang="en-US" sz="7377" b="1">
                <a:solidFill>
                  <a:srgbClr val="FFFFFF"/>
                </a:solidFill>
                <a:latin typeface="Canva Sans Bold"/>
                <a:ea typeface="Canva Sans Bold"/>
                <a:cs typeface="Canva Sans Bold"/>
                <a:sym typeface="Canva Sans Bold"/>
              </a:rPr>
              <a:t>Queries and Visualizations</a:t>
            </a:r>
          </a:p>
        </p:txBody>
      </p:sp>
      <p:sp>
        <p:nvSpPr>
          <p:cNvPr id="4" name="Freeform 4"/>
          <p:cNvSpPr/>
          <p:nvPr/>
        </p:nvSpPr>
        <p:spPr>
          <a:xfrm rot="-10800000">
            <a:off x="-1522560" y="0"/>
            <a:ext cx="5353025" cy="10287000"/>
          </a:xfrm>
          <a:custGeom>
            <a:avLst/>
            <a:gdLst/>
            <a:ahLst/>
            <a:cxnLst/>
            <a:rect l="l" t="t" r="r" b="b"/>
            <a:pathLst>
              <a:path w="5353025" h="10287000">
                <a:moveTo>
                  <a:pt x="0" y="0"/>
                </a:moveTo>
                <a:lnTo>
                  <a:pt x="5353025" y="0"/>
                </a:lnTo>
                <a:lnTo>
                  <a:pt x="5353025" y="10287000"/>
                </a:lnTo>
                <a:lnTo>
                  <a:pt x="0" y="10287000"/>
                </a:lnTo>
                <a:lnTo>
                  <a:pt x="0" y="0"/>
                </a:lnTo>
                <a:close/>
              </a:path>
            </a:pathLst>
          </a:custGeom>
          <a:blipFill>
            <a:blip r:embed="rId2"/>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1783819"/>
            <a:ext cx="7780720" cy="2441587"/>
          </a:xfrm>
          <a:custGeom>
            <a:avLst/>
            <a:gdLst/>
            <a:ahLst/>
            <a:cxnLst/>
            <a:rect l="l" t="t" r="r" b="b"/>
            <a:pathLst>
              <a:path w="7780720" h="2441587">
                <a:moveTo>
                  <a:pt x="0" y="0"/>
                </a:moveTo>
                <a:lnTo>
                  <a:pt x="7780720" y="0"/>
                </a:lnTo>
                <a:lnTo>
                  <a:pt x="7780720" y="2441587"/>
                </a:lnTo>
                <a:lnTo>
                  <a:pt x="0" y="2441587"/>
                </a:lnTo>
                <a:lnTo>
                  <a:pt x="0" y="0"/>
                </a:lnTo>
                <a:close/>
              </a:path>
            </a:pathLst>
          </a:custGeom>
          <a:blipFill>
            <a:blip r:embed="rId3"/>
            <a:stretch>
              <a:fillRect/>
            </a:stretch>
          </a:blipFill>
        </p:spPr>
      </p:sp>
      <p:sp>
        <p:nvSpPr>
          <p:cNvPr id="4" name="Freeform 4"/>
          <p:cNvSpPr/>
          <p:nvPr/>
        </p:nvSpPr>
        <p:spPr>
          <a:xfrm>
            <a:off x="331840" y="4601286"/>
            <a:ext cx="2843825" cy="5088950"/>
          </a:xfrm>
          <a:custGeom>
            <a:avLst/>
            <a:gdLst/>
            <a:ahLst/>
            <a:cxnLst/>
            <a:rect l="l" t="t" r="r" b="b"/>
            <a:pathLst>
              <a:path w="2843825" h="5088950">
                <a:moveTo>
                  <a:pt x="0" y="0"/>
                </a:moveTo>
                <a:lnTo>
                  <a:pt x="2843825" y="0"/>
                </a:lnTo>
                <a:lnTo>
                  <a:pt x="2843825" y="5088950"/>
                </a:lnTo>
                <a:lnTo>
                  <a:pt x="0" y="5088950"/>
                </a:lnTo>
                <a:lnTo>
                  <a:pt x="0" y="0"/>
                </a:lnTo>
                <a:close/>
              </a:path>
            </a:pathLst>
          </a:custGeom>
          <a:blipFill>
            <a:blip r:embed="rId4"/>
            <a:stretch>
              <a:fillRect/>
            </a:stretch>
          </a:blipFill>
        </p:spPr>
      </p:sp>
      <p:sp>
        <p:nvSpPr>
          <p:cNvPr id="5" name="Freeform 5"/>
          <p:cNvSpPr/>
          <p:nvPr/>
        </p:nvSpPr>
        <p:spPr>
          <a:xfrm>
            <a:off x="8412189" y="1783819"/>
            <a:ext cx="9269135" cy="8320511"/>
          </a:xfrm>
          <a:custGeom>
            <a:avLst/>
            <a:gdLst/>
            <a:ahLst/>
            <a:cxnLst/>
            <a:rect l="l" t="t" r="r" b="b"/>
            <a:pathLst>
              <a:path w="9269135" h="8320511">
                <a:moveTo>
                  <a:pt x="0" y="0"/>
                </a:moveTo>
                <a:lnTo>
                  <a:pt x="9269134" y="0"/>
                </a:lnTo>
                <a:lnTo>
                  <a:pt x="9269134" y="8320512"/>
                </a:lnTo>
                <a:lnTo>
                  <a:pt x="0" y="8320512"/>
                </a:lnTo>
                <a:lnTo>
                  <a:pt x="0" y="0"/>
                </a:lnTo>
                <a:close/>
              </a:path>
            </a:pathLst>
          </a:custGeom>
          <a:blipFill>
            <a:blip r:embed="rId5"/>
            <a:stretch>
              <a:fillRect t="-965" b="-965"/>
            </a:stretch>
          </a:blipFill>
        </p:spPr>
      </p:sp>
      <p:sp>
        <p:nvSpPr>
          <p:cNvPr id="6" name="TextBox 6"/>
          <p:cNvSpPr txBox="1"/>
          <p:nvPr/>
        </p:nvSpPr>
        <p:spPr>
          <a:xfrm>
            <a:off x="195200" y="291456"/>
            <a:ext cx="18288000" cy="86804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PROVIDE THE LIST OF MARKETS IN THE APAC REGION IN WHICH "ATLIQ EXCLUSIVE" OPERATES ITS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0649947" y="5528059"/>
            <a:ext cx="5887511" cy="4519186"/>
          </a:xfrm>
          <a:custGeom>
            <a:avLst/>
            <a:gdLst/>
            <a:ahLst/>
            <a:cxnLst/>
            <a:rect l="l" t="t" r="r" b="b"/>
            <a:pathLst>
              <a:path w="5887511" h="4519186">
                <a:moveTo>
                  <a:pt x="0" y="0"/>
                </a:moveTo>
                <a:lnTo>
                  <a:pt x="5887512" y="0"/>
                </a:lnTo>
                <a:lnTo>
                  <a:pt x="5887512" y="4519186"/>
                </a:lnTo>
                <a:lnTo>
                  <a:pt x="0" y="4519186"/>
                </a:lnTo>
                <a:lnTo>
                  <a:pt x="0" y="0"/>
                </a:lnTo>
                <a:close/>
              </a:path>
            </a:pathLst>
          </a:custGeom>
          <a:blipFill>
            <a:blip r:embed="rId3"/>
            <a:stretch>
              <a:fillRect t="-2512" b="-2512"/>
            </a:stretch>
          </a:blipFill>
        </p:spPr>
      </p:sp>
      <p:sp>
        <p:nvSpPr>
          <p:cNvPr id="4" name="Freeform 4"/>
          <p:cNvSpPr/>
          <p:nvPr/>
        </p:nvSpPr>
        <p:spPr>
          <a:xfrm>
            <a:off x="14421393" y="6287173"/>
            <a:ext cx="1905656" cy="639481"/>
          </a:xfrm>
          <a:custGeom>
            <a:avLst/>
            <a:gdLst/>
            <a:ahLst/>
            <a:cxnLst/>
            <a:rect l="l" t="t" r="r" b="b"/>
            <a:pathLst>
              <a:path w="1905656" h="639481">
                <a:moveTo>
                  <a:pt x="0" y="0"/>
                </a:moveTo>
                <a:lnTo>
                  <a:pt x="1905656" y="0"/>
                </a:lnTo>
                <a:lnTo>
                  <a:pt x="1905656" y="639481"/>
                </a:lnTo>
                <a:lnTo>
                  <a:pt x="0" y="639481"/>
                </a:lnTo>
                <a:lnTo>
                  <a:pt x="0" y="0"/>
                </a:lnTo>
                <a:close/>
              </a:path>
            </a:pathLst>
          </a:custGeom>
          <a:blipFill>
            <a:blip r:embed="rId4"/>
            <a:stretch>
              <a:fillRect l="-15884" t="-45244" b="-26747"/>
            </a:stretch>
          </a:blipFill>
        </p:spPr>
      </p:sp>
      <p:sp>
        <p:nvSpPr>
          <p:cNvPr id="5" name="Freeform 5"/>
          <p:cNvSpPr/>
          <p:nvPr/>
        </p:nvSpPr>
        <p:spPr>
          <a:xfrm>
            <a:off x="195200" y="6148498"/>
            <a:ext cx="8293143" cy="916830"/>
          </a:xfrm>
          <a:custGeom>
            <a:avLst/>
            <a:gdLst/>
            <a:ahLst/>
            <a:cxnLst/>
            <a:rect l="l" t="t" r="r" b="b"/>
            <a:pathLst>
              <a:path w="8293143" h="916830">
                <a:moveTo>
                  <a:pt x="0" y="0"/>
                </a:moveTo>
                <a:lnTo>
                  <a:pt x="8293143" y="0"/>
                </a:lnTo>
                <a:lnTo>
                  <a:pt x="8293143" y="916830"/>
                </a:lnTo>
                <a:lnTo>
                  <a:pt x="0" y="916830"/>
                </a:lnTo>
                <a:lnTo>
                  <a:pt x="0" y="0"/>
                </a:lnTo>
                <a:close/>
              </a:path>
            </a:pathLst>
          </a:custGeom>
          <a:blipFill>
            <a:blip r:embed="rId5"/>
            <a:stretch>
              <a:fillRect/>
            </a:stretch>
          </a:blipFill>
        </p:spPr>
      </p:sp>
      <p:sp>
        <p:nvSpPr>
          <p:cNvPr id="6" name="Freeform 6"/>
          <p:cNvSpPr/>
          <p:nvPr/>
        </p:nvSpPr>
        <p:spPr>
          <a:xfrm>
            <a:off x="195200" y="1575394"/>
            <a:ext cx="17767872" cy="3768348"/>
          </a:xfrm>
          <a:custGeom>
            <a:avLst/>
            <a:gdLst/>
            <a:ahLst/>
            <a:cxnLst/>
            <a:rect l="l" t="t" r="r" b="b"/>
            <a:pathLst>
              <a:path w="17767872" h="3768348">
                <a:moveTo>
                  <a:pt x="0" y="0"/>
                </a:moveTo>
                <a:lnTo>
                  <a:pt x="17767872" y="0"/>
                </a:lnTo>
                <a:lnTo>
                  <a:pt x="17767872" y="3768348"/>
                </a:lnTo>
                <a:lnTo>
                  <a:pt x="0" y="3768348"/>
                </a:lnTo>
                <a:lnTo>
                  <a:pt x="0" y="0"/>
                </a:lnTo>
                <a:close/>
              </a:path>
            </a:pathLst>
          </a:custGeom>
          <a:blipFill>
            <a:blip r:embed="rId6"/>
            <a:stretch>
              <a:fillRect b="-3141"/>
            </a:stretch>
          </a:blipFill>
        </p:spPr>
      </p:sp>
      <p:sp>
        <p:nvSpPr>
          <p:cNvPr id="7" name="TextBox 7"/>
          <p:cNvSpPr txBox="1"/>
          <p:nvPr/>
        </p:nvSpPr>
        <p:spPr>
          <a:xfrm>
            <a:off x="195200" y="291456"/>
            <a:ext cx="18288000" cy="86804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WHAT IS THE PERCENTAGE INCREASE OF UNIQUE PRODUCTS SOLD IN 2021 COMPARED TO 2020.</a:t>
            </a:r>
          </a:p>
        </p:txBody>
      </p:sp>
      <p:sp>
        <p:nvSpPr>
          <p:cNvPr id="8" name="TextBox 8"/>
          <p:cNvSpPr txBox="1"/>
          <p:nvPr/>
        </p:nvSpPr>
        <p:spPr>
          <a:xfrm>
            <a:off x="15903237" y="6351716"/>
            <a:ext cx="423812" cy="462770"/>
          </a:xfrm>
          <a:prstGeom prst="rect">
            <a:avLst/>
          </a:prstGeom>
        </p:spPr>
        <p:txBody>
          <a:bodyPr lIns="0" tIns="0" rIns="0" bIns="0" rtlCol="0" anchor="t">
            <a:spAutoFit/>
          </a:bodyPr>
          <a:lstStyle/>
          <a:p>
            <a:pPr algn="ctr">
              <a:lnSpc>
                <a:spcPts val="3824"/>
              </a:lnSpc>
            </a:pPr>
            <a:r>
              <a:rPr lang="en-US" sz="2731" b="1">
                <a:solidFill>
                  <a:srgbClr val="000000"/>
                </a:solidFill>
                <a:latin typeface="Canva Sans Bold"/>
                <a:ea typeface="Canva Sans Bold"/>
                <a:cs typeface="Canva Sans Bold"/>
                <a:sym typeface="Canva Sans Bold"/>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1656168"/>
            <a:ext cx="7457859" cy="3112114"/>
          </a:xfrm>
          <a:custGeom>
            <a:avLst/>
            <a:gdLst/>
            <a:ahLst/>
            <a:cxnLst/>
            <a:rect l="l" t="t" r="r" b="b"/>
            <a:pathLst>
              <a:path w="7457859" h="3112114">
                <a:moveTo>
                  <a:pt x="0" y="0"/>
                </a:moveTo>
                <a:lnTo>
                  <a:pt x="7457859" y="0"/>
                </a:lnTo>
                <a:lnTo>
                  <a:pt x="7457859" y="3112114"/>
                </a:lnTo>
                <a:lnTo>
                  <a:pt x="0" y="3112114"/>
                </a:lnTo>
                <a:lnTo>
                  <a:pt x="0" y="0"/>
                </a:lnTo>
                <a:close/>
              </a:path>
            </a:pathLst>
          </a:custGeom>
          <a:blipFill>
            <a:blip r:embed="rId3"/>
            <a:stretch>
              <a:fillRect/>
            </a:stretch>
          </a:blipFill>
        </p:spPr>
      </p:sp>
      <p:sp>
        <p:nvSpPr>
          <p:cNvPr id="4" name="Freeform 4"/>
          <p:cNvSpPr/>
          <p:nvPr/>
        </p:nvSpPr>
        <p:spPr>
          <a:xfrm>
            <a:off x="195200" y="5010215"/>
            <a:ext cx="6253633" cy="4999989"/>
          </a:xfrm>
          <a:custGeom>
            <a:avLst/>
            <a:gdLst/>
            <a:ahLst/>
            <a:cxnLst/>
            <a:rect l="l" t="t" r="r" b="b"/>
            <a:pathLst>
              <a:path w="6253633" h="4999989">
                <a:moveTo>
                  <a:pt x="0" y="0"/>
                </a:moveTo>
                <a:lnTo>
                  <a:pt x="6253633" y="0"/>
                </a:lnTo>
                <a:lnTo>
                  <a:pt x="6253633" y="4999989"/>
                </a:lnTo>
                <a:lnTo>
                  <a:pt x="0" y="4999989"/>
                </a:lnTo>
                <a:lnTo>
                  <a:pt x="0" y="0"/>
                </a:lnTo>
                <a:close/>
              </a:path>
            </a:pathLst>
          </a:custGeom>
          <a:blipFill>
            <a:blip r:embed="rId4"/>
            <a:stretch>
              <a:fillRect r="-1629"/>
            </a:stretch>
          </a:blipFill>
        </p:spPr>
      </p:sp>
      <p:sp>
        <p:nvSpPr>
          <p:cNvPr id="5" name="Freeform 5"/>
          <p:cNvSpPr/>
          <p:nvPr/>
        </p:nvSpPr>
        <p:spPr>
          <a:xfrm>
            <a:off x="7950734" y="3772762"/>
            <a:ext cx="10037297" cy="5163842"/>
          </a:xfrm>
          <a:custGeom>
            <a:avLst/>
            <a:gdLst/>
            <a:ahLst/>
            <a:cxnLst/>
            <a:rect l="l" t="t" r="r" b="b"/>
            <a:pathLst>
              <a:path w="10037297" h="5163842">
                <a:moveTo>
                  <a:pt x="0" y="0"/>
                </a:moveTo>
                <a:lnTo>
                  <a:pt x="10037297" y="0"/>
                </a:lnTo>
                <a:lnTo>
                  <a:pt x="10037297" y="5163842"/>
                </a:lnTo>
                <a:lnTo>
                  <a:pt x="0" y="5163842"/>
                </a:lnTo>
                <a:lnTo>
                  <a:pt x="0" y="0"/>
                </a:lnTo>
                <a:close/>
              </a:path>
            </a:pathLst>
          </a:custGeom>
          <a:blipFill>
            <a:blip r:embed="rId5"/>
            <a:stretch>
              <a:fillRect/>
            </a:stretch>
          </a:blipFill>
        </p:spPr>
      </p:sp>
      <p:sp>
        <p:nvSpPr>
          <p:cNvPr id="6" name="TextBox 6"/>
          <p:cNvSpPr txBox="1"/>
          <p:nvPr/>
        </p:nvSpPr>
        <p:spPr>
          <a:xfrm>
            <a:off x="195200" y="291456"/>
            <a:ext cx="18288000" cy="868045"/>
          </a:xfrm>
          <a:prstGeom prst="rect">
            <a:avLst/>
          </a:prstGeom>
        </p:spPr>
        <p:txBody>
          <a:bodyPr lIns="0" tIns="0" rIns="0" bIns="0" rtlCol="0" anchor="t">
            <a:spAutoFit/>
          </a:bodyPr>
          <a:lstStyle/>
          <a:p>
            <a:pPr algn="l">
              <a:lnSpc>
                <a:spcPts val="3499"/>
              </a:lnSpc>
            </a:pPr>
            <a:r>
              <a:rPr lang="en-US" sz="2799" spc="279">
                <a:solidFill>
                  <a:srgbClr val="FFFFFF"/>
                </a:solidFill>
                <a:latin typeface="League Spartan"/>
                <a:ea typeface="League Spartan"/>
                <a:cs typeface="League Spartan"/>
                <a:sym typeface="League Spartan"/>
              </a:rPr>
              <a:t>PROVIDE A REPORT WITH COUNT OF UNIQUE PRODUCTS FOR EACH SEGMENT IN DESCENDING ORDER.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sp>
      <p:sp>
        <p:nvSpPr>
          <p:cNvPr id="3" name="Freeform 3"/>
          <p:cNvSpPr/>
          <p:nvPr/>
        </p:nvSpPr>
        <p:spPr>
          <a:xfrm>
            <a:off x="195200" y="7269874"/>
            <a:ext cx="9104561" cy="2939858"/>
          </a:xfrm>
          <a:custGeom>
            <a:avLst/>
            <a:gdLst/>
            <a:ahLst/>
            <a:cxnLst/>
            <a:rect l="l" t="t" r="r" b="b"/>
            <a:pathLst>
              <a:path w="9104561" h="2939858">
                <a:moveTo>
                  <a:pt x="0" y="0"/>
                </a:moveTo>
                <a:lnTo>
                  <a:pt x="9104561" y="0"/>
                </a:lnTo>
                <a:lnTo>
                  <a:pt x="9104561" y="2939858"/>
                </a:lnTo>
                <a:lnTo>
                  <a:pt x="0" y="2939858"/>
                </a:lnTo>
                <a:lnTo>
                  <a:pt x="0" y="0"/>
                </a:lnTo>
                <a:close/>
              </a:path>
            </a:pathLst>
          </a:custGeom>
          <a:blipFill>
            <a:blip r:embed="rId3"/>
            <a:stretch>
              <a:fillRect/>
            </a:stretch>
          </a:blipFill>
        </p:spPr>
      </p:sp>
      <p:sp>
        <p:nvSpPr>
          <p:cNvPr id="4" name="Freeform 4"/>
          <p:cNvSpPr/>
          <p:nvPr/>
        </p:nvSpPr>
        <p:spPr>
          <a:xfrm>
            <a:off x="195200" y="1360448"/>
            <a:ext cx="9104561" cy="5690350"/>
          </a:xfrm>
          <a:custGeom>
            <a:avLst/>
            <a:gdLst/>
            <a:ahLst/>
            <a:cxnLst/>
            <a:rect l="l" t="t" r="r" b="b"/>
            <a:pathLst>
              <a:path w="9104561" h="5690350">
                <a:moveTo>
                  <a:pt x="0" y="0"/>
                </a:moveTo>
                <a:lnTo>
                  <a:pt x="9104561" y="0"/>
                </a:lnTo>
                <a:lnTo>
                  <a:pt x="9104561" y="5690351"/>
                </a:lnTo>
                <a:lnTo>
                  <a:pt x="0" y="5690351"/>
                </a:lnTo>
                <a:lnTo>
                  <a:pt x="0" y="0"/>
                </a:lnTo>
                <a:close/>
              </a:path>
            </a:pathLst>
          </a:custGeom>
          <a:blipFill>
            <a:blip r:embed="rId4"/>
            <a:stretch>
              <a:fillRect/>
            </a:stretch>
          </a:blipFill>
        </p:spPr>
      </p:sp>
      <p:sp>
        <p:nvSpPr>
          <p:cNvPr id="5" name="Freeform 5"/>
          <p:cNvSpPr/>
          <p:nvPr/>
        </p:nvSpPr>
        <p:spPr>
          <a:xfrm>
            <a:off x="9652486" y="3561464"/>
            <a:ext cx="8361435" cy="4584221"/>
          </a:xfrm>
          <a:custGeom>
            <a:avLst/>
            <a:gdLst/>
            <a:ahLst/>
            <a:cxnLst/>
            <a:rect l="l" t="t" r="r" b="b"/>
            <a:pathLst>
              <a:path w="8361435" h="4584221">
                <a:moveTo>
                  <a:pt x="0" y="0"/>
                </a:moveTo>
                <a:lnTo>
                  <a:pt x="8361436" y="0"/>
                </a:lnTo>
                <a:lnTo>
                  <a:pt x="8361436" y="4584220"/>
                </a:lnTo>
                <a:lnTo>
                  <a:pt x="0" y="4584220"/>
                </a:lnTo>
                <a:lnTo>
                  <a:pt x="0" y="0"/>
                </a:lnTo>
                <a:close/>
              </a:path>
            </a:pathLst>
          </a:custGeom>
          <a:blipFill>
            <a:blip r:embed="rId5"/>
            <a:stretch>
              <a:fillRect r="-2478"/>
            </a:stretch>
          </a:blipFill>
        </p:spPr>
      </p:sp>
      <p:sp>
        <p:nvSpPr>
          <p:cNvPr id="6" name="TextBox 6"/>
          <p:cNvSpPr txBox="1"/>
          <p:nvPr/>
        </p:nvSpPr>
        <p:spPr>
          <a:xfrm>
            <a:off x="195200" y="281931"/>
            <a:ext cx="17818722" cy="855540"/>
          </a:xfrm>
          <a:prstGeom prst="rect">
            <a:avLst/>
          </a:prstGeom>
        </p:spPr>
        <p:txBody>
          <a:bodyPr lIns="0" tIns="0" rIns="0" bIns="0" rtlCol="0" anchor="t">
            <a:spAutoFit/>
          </a:bodyPr>
          <a:lstStyle/>
          <a:p>
            <a:pPr algn="l">
              <a:lnSpc>
                <a:spcPts val="3410"/>
              </a:lnSpc>
            </a:pPr>
            <a:r>
              <a:rPr lang="en-US" sz="2728" spc="272">
                <a:solidFill>
                  <a:srgbClr val="FFFFFF"/>
                </a:solidFill>
                <a:latin typeface="League Spartan"/>
                <a:ea typeface="League Spartan"/>
                <a:cs typeface="League Spartan"/>
                <a:sym typeface="League Spartan"/>
              </a:rPr>
              <a:t>WHICH SEGMENT HAD THE MOST INCREASE SALES OF UNIQUE PRODUCTS IN 2021 VS 2020.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499</Words>
  <Application>Microsoft Office PowerPoint</Application>
  <PresentationFormat>Custom</PresentationFormat>
  <Paragraphs>82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Arimo Bold</vt:lpstr>
      <vt:lpstr>League Spartan</vt:lpstr>
      <vt:lpstr>Canva Sans</vt:lpstr>
      <vt:lpstr>Arimo</vt:lpstr>
      <vt:lpstr>Canva Sans Bold</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Shubham Dhingra</cp:lastModifiedBy>
  <cp:revision>2</cp:revision>
  <dcterms:created xsi:type="dcterms:W3CDTF">2006-08-16T00:00:00Z</dcterms:created>
  <dcterms:modified xsi:type="dcterms:W3CDTF">2025-06-03T18:46:23Z</dcterms:modified>
  <dc:identifier>DAGpLg2vO7g</dc:identifier>
</cp:coreProperties>
</file>