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8288000" cy="10287000"/>
  <p:notesSz cx="6858000" cy="9144000"/>
  <p:embeddedFontLst>
    <p:embeddedFont>
      <p:font typeface="Canva Sans" panose="020B0604020202020204" charset="0"/>
      <p:regular r:id="rId15"/>
    </p:embeddedFont>
    <p:embeddedFont>
      <p:font typeface="Canva Sans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8" d="100"/>
          <a:sy n="58" d="100"/>
        </p:scale>
        <p:origin x="40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6334220"/>
            <a:ext cx="18288000" cy="3318158"/>
            <a:chOff x="0" y="0"/>
            <a:chExt cx="4816593" cy="8739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73918"/>
            </a:xfrm>
            <a:custGeom>
              <a:avLst/>
              <a:gdLst/>
              <a:ahLst/>
              <a:cxnLst/>
              <a:rect l="l" t="t" r="r" b="b"/>
              <a:pathLst>
                <a:path w="4816592" h="873918">
                  <a:moveTo>
                    <a:pt x="0" y="0"/>
                  </a:moveTo>
                  <a:lnTo>
                    <a:pt x="4816592" y="0"/>
                  </a:lnTo>
                  <a:lnTo>
                    <a:pt x="4816592" y="873918"/>
                  </a:lnTo>
                  <a:lnTo>
                    <a:pt x="0" y="873918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9120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3061914" cy="3116292"/>
          </a:xfrm>
          <a:custGeom>
            <a:avLst/>
            <a:gdLst/>
            <a:ahLst/>
            <a:cxnLst/>
            <a:rect l="l" t="t" r="r" b="b"/>
            <a:pathLst>
              <a:path w="3061914" h="3116292">
                <a:moveTo>
                  <a:pt x="0" y="0"/>
                </a:moveTo>
                <a:lnTo>
                  <a:pt x="3061914" y="0"/>
                </a:lnTo>
                <a:lnTo>
                  <a:pt x="3061914" y="3116292"/>
                </a:lnTo>
                <a:lnTo>
                  <a:pt x="0" y="311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192953" y="8813923"/>
            <a:ext cx="863526" cy="838456"/>
          </a:xfrm>
          <a:custGeom>
            <a:avLst/>
            <a:gdLst/>
            <a:ahLst/>
            <a:cxnLst/>
            <a:rect l="l" t="t" r="r" b="b"/>
            <a:pathLst>
              <a:path w="863526" h="838456">
                <a:moveTo>
                  <a:pt x="0" y="0"/>
                </a:moveTo>
                <a:lnTo>
                  <a:pt x="863526" y="0"/>
                </a:lnTo>
                <a:lnTo>
                  <a:pt x="863526" y="838455"/>
                </a:lnTo>
                <a:lnTo>
                  <a:pt x="0" y="8384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756175" y="1126050"/>
            <a:ext cx="14531825" cy="365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9"/>
              </a:lnSpc>
            </a:pPr>
            <a:r>
              <a:rPr lang="en-US" sz="9999" b="1" spc="-499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Shield</a:t>
            </a:r>
          </a:p>
          <a:p>
            <a:pPr algn="l">
              <a:lnSpc>
                <a:spcPts val="9399"/>
              </a:lnSpc>
            </a:pPr>
            <a:r>
              <a:rPr lang="en-US" sz="9999" b="1" spc="-499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Insurance</a:t>
            </a:r>
          </a:p>
          <a:p>
            <a:pPr algn="l">
              <a:lnSpc>
                <a:spcPts val="9399"/>
              </a:lnSpc>
            </a:pPr>
            <a:r>
              <a:rPr lang="en-US" sz="9999" b="1" spc="-499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52401" y="6410420"/>
            <a:ext cx="6783199" cy="375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9"/>
              </a:lnSpc>
            </a:pPr>
            <a:r>
              <a:rPr lang="en-US" sz="2999" spc="-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pilot project in Power BI presented by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271199" y="9108758"/>
            <a:ext cx="4721603" cy="375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19"/>
              </a:lnSpc>
            </a:pPr>
            <a:r>
              <a:rPr lang="en-US" sz="2999" spc="-1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AtliQ Technologies Pvt. 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2399225" cy="10980944"/>
            <a:chOff x="0" y="0"/>
            <a:chExt cx="631895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895" cy="2892100"/>
            </a:xfrm>
            <a:custGeom>
              <a:avLst/>
              <a:gdLst/>
              <a:ahLst/>
              <a:cxnLst/>
              <a:rect l="l" t="t" r="r" b="b"/>
              <a:pathLst>
                <a:path w="631895" h="2892100">
                  <a:moveTo>
                    <a:pt x="0" y="0"/>
                  </a:moveTo>
                  <a:lnTo>
                    <a:pt x="631895" y="0"/>
                  </a:lnTo>
                  <a:lnTo>
                    <a:pt x="631895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1895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9520" y="396757"/>
            <a:ext cx="11820685" cy="78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8"/>
              </a:lnSpc>
            </a:pPr>
            <a:r>
              <a:rPr lang="en-US" sz="6200" b="1" spc="-31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520" y="1382545"/>
            <a:ext cx="6634204" cy="387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Offline Agent Channel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Offline Agent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mode leads across all channels, contributing the highest share of both customer acquisition and revenue.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Performance peaked in March, indicating a successful mobilization or incentive strategy.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However, April witnessed a sharp decline, recording the lowest figures in both metrics—suggesting possible challenges in field operations or seasonal fatigue.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896995" y="5577876"/>
            <a:ext cx="4124704" cy="4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Settlement Potential by Age -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Claim settlement potential is highest within the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31–40 age bracket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, aligning with their policy uptake.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Interestingly, the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65+ segment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ranks second, highlighting elevated risk exposure or policy maturity levels—crucial for forecasting future payouts and reserve planning.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9520" y="6282752"/>
            <a:ext cx="6634204" cy="35210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Offline Direct Channel -</a:t>
            </a:r>
          </a:p>
          <a:p>
            <a:pPr algn="l">
              <a:lnSpc>
                <a:spcPts val="2801"/>
              </a:lnSpc>
            </a:pPr>
            <a:endParaRPr lang="en-US" sz="2001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2022" lvl="1" indent="-216011" algn="l">
              <a:lnSpc>
                <a:spcPts val="2801"/>
              </a:lnSpc>
              <a:buFont typeface="Arial"/>
              <a:buChar char="•"/>
            </a:pP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This channel showed a </a:t>
            </a: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steady downward trend</a:t>
            </a: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from November to February, in both revenue and customer engagement.</a:t>
            </a:r>
          </a:p>
          <a:p>
            <a:pPr marL="432022" lvl="1" indent="-216011" algn="l">
              <a:lnSpc>
                <a:spcPts val="2801"/>
              </a:lnSpc>
              <a:buFont typeface="Arial"/>
              <a:buChar char="•"/>
            </a:pP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A brief surge in March hinted at tactical improvements or one-off campaigns.</a:t>
            </a:r>
          </a:p>
          <a:p>
            <a:pPr marL="432022" lvl="1" indent="-216011" algn="l">
              <a:lnSpc>
                <a:spcPts val="2801"/>
              </a:lnSpc>
              <a:buFont typeface="Arial"/>
              <a:buChar char="•"/>
            </a:pP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Yet, the rebound was short-lived, as April’s data reflects a return to lower levels—calling for strategic reevaluation of this touchpoint.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63099" y="5577876"/>
            <a:ext cx="4796294" cy="422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 &amp; Bottom Performing Policies -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POL2005HEL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emerged as the top-selling plan, generating an impressive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₹324.26 million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in revenue—indicating strong market preference and positioning.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 contrast,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POL4321HEL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recorded the lowest revenue at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₹25.47 million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, pointing to low traction and potential for repositioning or review.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63099" y="1382545"/>
            <a:ext cx="7801109" cy="316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Online Channel (App &amp; Website) -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The digital platforms demonstrated consistent upward growth throughout the period.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Both customer base and revenue climbed steadily from November to April, underscoring strong digital adoption and effective online conversion strategies.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This channel’s momentum suggests a scalable and resilient model for future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2399225" cy="10980944"/>
            <a:chOff x="0" y="0"/>
            <a:chExt cx="631895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895" cy="2892100"/>
            </a:xfrm>
            <a:custGeom>
              <a:avLst/>
              <a:gdLst/>
              <a:ahLst/>
              <a:cxnLst/>
              <a:rect l="l" t="t" r="r" b="b"/>
              <a:pathLst>
                <a:path w="631895" h="2892100">
                  <a:moveTo>
                    <a:pt x="0" y="0"/>
                  </a:moveTo>
                  <a:lnTo>
                    <a:pt x="631895" y="0"/>
                  </a:lnTo>
                  <a:lnTo>
                    <a:pt x="631895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1895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9520" y="396757"/>
            <a:ext cx="11820685" cy="78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8"/>
              </a:lnSpc>
            </a:pPr>
            <a:r>
              <a:rPr lang="en-US" sz="6200" b="1" spc="-31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520" y="1667933"/>
            <a:ext cx="1647890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Product Portfolio Fine-Tuning -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Reposition or revamp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low-performing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policies like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POL4321HEL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through revised benefits, bundled offerings, or tiered pricing.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Promote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top-performers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such as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POL2005HEL 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with targeted campaigns, loyalty bonuses, or referral incentives to boost visibility and repeat purchases.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9520" y="3996444"/>
            <a:ext cx="16478900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Channel Enhancement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Invest in digital channels (app and website) by improving UX/UI, personalizing content, and introducing chat-assisted guidance—leveraging their consistent growth trend.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For Offline Agent channel, address the April dip by providing performance-based incentives, re-training, or localized micro-campaigns.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Offline Direct mode needs strategic realignment: test hybrid outreach models or integrate with digital follow-ups to reduce friction and drop-offs.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9520" y="7382230"/>
            <a:ext cx="1647890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Regional Penetration -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Expand successful models from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Delhi NCR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to adjacent Tier-1 and Tier-2 cities using a geo-targeted expansion strategy.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Explore partnerships, local influencers, or promotional drives in underperforming areas like </a:t>
            </a:r>
            <a:r>
              <a:rPr lang="en-US" sz="2000" b="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Indore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to enhance brand presence and product relevance.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2399225" cy="10980944"/>
            <a:chOff x="0" y="0"/>
            <a:chExt cx="631895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895" cy="2892100"/>
            </a:xfrm>
            <a:custGeom>
              <a:avLst/>
              <a:gdLst/>
              <a:ahLst/>
              <a:cxnLst/>
              <a:rect l="l" t="t" r="r" b="b"/>
              <a:pathLst>
                <a:path w="631895" h="2892100">
                  <a:moveTo>
                    <a:pt x="0" y="0"/>
                  </a:moveTo>
                  <a:lnTo>
                    <a:pt x="631895" y="0"/>
                  </a:lnTo>
                  <a:lnTo>
                    <a:pt x="631895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1895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9520" y="396757"/>
            <a:ext cx="11820685" cy="78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8"/>
              </a:lnSpc>
            </a:pPr>
            <a:r>
              <a:rPr lang="en-US" sz="6200" b="1" spc="-31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520" y="2058258"/>
            <a:ext cx="1612714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Demographic Targeting -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Double down on the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31–40 age group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with tailored messaging, lifecycle-based insurance packages, and value-added services.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Introduce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starter plans or educational campaigns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targeting the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18–24 segment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—to increase awareness and build long-term brand loyalty.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9520" y="4587185"/>
            <a:ext cx="16248020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Claims &amp; Settlement Strategy -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For high settlement-risk groups (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31–40 and 65+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), optimize claim handling processes and transparently communicate turnaround timelines to build trust and reduce churn.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Launch predictive modeling tools to forecast high-risk clusters and proactively manage reserves and underwriting guidelines.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288" y="0"/>
            <a:ext cx="7976237" cy="10980944"/>
            <a:chOff x="0" y="0"/>
            <a:chExt cx="2100737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37" cy="2892100"/>
            </a:xfrm>
            <a:custGeom>
              <a:avLst/>
              <a:gdLst/>
              <a:ahLst/>
              <a:cxnLst/>
              <a:rect l="l" t="t" r="r" b="b"/>
              <a:pathLst>
                <a:path w="2100737" h="2892100">
                  <a:moveTo>
                    <a:pt x="0" y="0"/>
                  </a:moveTo>
                  <a:lnTo>
                    <a:pt x="2100737" y="0"/>
                  </a:lnTo>
                  <a:lnTo>
                    <a:pt x="2100737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37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28274" y="4880928"/>
            <a:ext cx="5515726" cy="1135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9"/>
              </a:lnSpc>
            </a:pPr>
            <a:r>
              <a:rPr lang="en-US" sz="8999" b="1" spc="-449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12353644" y="2370594"/>
            <a:ext cx="5313139" cy="5927436"/>
          </a:xfrm>
          <a:custGeom>
            <a:avLst/>
            <a:gdLst/>
            <a:ahLst/>
            <a:cxnLst/>
            <a:rect l="l" t="t" r="r" b="b"/>
            <a:pathLst>
              <a:path w="5313139" h="5927436">
                <a:moveTo>
                  <a:pt x="0" y="0"/>
                </a:moveTo>
                <a:lnTo>
                  <a:pt x="5313139" y="0"/>
                </a:lnTo>
                <a:lnTo>
                  <a:pt x="5313139" y="5927436"/>
                </a:lnTo>
                <a:lnTo>
                  <a:pt x="0" y="59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288" y="0"/>
            <a:ext cx="7976237" cy="10980944"/>
            <a:chOff x="0" y="0"/>
            <a:chExt cx="2100737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37" cy="2892100"/>
            </a:xfrm>
            <a:custGeom>
              <a:avLst/>
              <a:gdLst/>
              <a:ahLst/>
              <a:cxnLst/>
              <a:rect l="l" t="t" r="r" b="b"/>
              <a:pathLst>
                <a:path w="2100737" h="2892100">
                  <a:moveTo>
                    <a:pt x="0" y="0"/>
                  </a:moveTo>
                  <a:lnTo>
                    <a:pt x="2100737" y="0"/>
                  </a:lnTo>
                  <a:lnTo>
                    <a:pt x="2100737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37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92684" y="2526754"/>
            <a:ext cx="5313139" cy="5927436"/>
          </a:xfrm>
          <a:custGeom>
            <a:avLst/>
            <a:gdLst/>
            <a:ahLst/>
            <a:cxnLst/>
            <a:rect l="l" t="t" r="r" b="b"/>
            <a:pathLst>
              <a:path w="5313139" h="5927436">
                <a:moveTo>
                  <a:pt x="0" y="0"/>
                </a:moveTo>
                <a:lnTo>
                  <a:pt x="5313139" y="0"/>
                </a:lnTo>
                <a:lnTo>
                  <a:pt x="5313139" y="5927436"/>
                </a:lnTo>
                <a:lnTo>
                  <a:pt x="0" y="59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17533" y="2514642"/>
            <a:ext cx="6398579" cy="1033403"/>
            <a:chOff x="0" y="0"/>
            <a:chExt cx="8531439" cy="137787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606765" cy="1377870"/>
              <a:chOff x="0" y="0"/>
              <a:chExt cx="947824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94782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47824" h="812800">
                    <a:moveTo>
                      <a:pt x="473912" y="0"/>
                    </a:moveTo>
                    <a:cubicBezTo>
                      <a:pt x="212178" y="0"/>
                      <a:pt x="0" y="181951"/>
                      <a:pt x="0" y="406400"/>
                    </a:cubicBezTo>
                    <a:cubicBezTo>
                      <a:pt x="0" y="630849"/>
                      <a:pt x="212178" y="812800"/>
                      <a:pt x="473912" y="812800"/>
                    </a:cubicBezTo>
                    <a:cubicBezTo>
                      <a:pt x="735646" y="812800"/>
                      <a:pt x="947824" y="630849"/>
                      <a:pt x="947824" y="406400"/>
                    </a:cubicBezTo>
                    <a:cubicBezTo>
                      <a:pt x="947824" y="181951"/>
                      <a:pt x="735646" y="0"/>
                      <a:pt x="473912" y="0"/>
                    </a:cubicBez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88858" y="28575"/>
                <a:ext cx="770107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1</a:t>
                </a: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226414" y="198836"/>
              <a:ext cx="7305026" cy="980199"/>
              <a:chOff x="0" y="0"/>
              <a:chExt cx="1442968" cy="19362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442968" cy="193620"/>
              </a:xfrm>
              <a:custGeom>
                <a:avLst/>
                <a:gdLst/>
                <a:ahLst/>
                <a:cxnLst/>
                <a:rect l="l" t="t" r="r" b="b"/>
                <a:pathLst>
                  <a:path w="1442968" h="193620">
                    <a:moveTo>
                      <a:pt x="0" y="0"/>
                    </a:moveTo>
                    <a:lnTo>
                      <a:pt x="1442968" y="0"/>
                    </a:lnTo>
                    <a:lnTo>
                      <a:pt x="1442968" y="193620"/>
                    </a:lnTo>
                    <a:lnTo>
                      <a:pt x="0" y="193620"/>
                    </a:ln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1442968" cy="2412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Introduction - About Company</a:t>
                </a:r>
              </a:p>
            </p:txBody>
          </p:sp>
        </p:grpSp>
      </p:grpSp>
      <p:sp>
        <p:nvSpPr>
          <p:cNvPr id="13" name="TextBox 13"/>
          <p:cNvSpPr txBox="1"/>
          <p:nvPr/>
        </p:nvSpPr>
        <p:spPr>
          <a:xfrm>
            <a:off x="409520" y="406282"/>
            <a:ext cx="8814605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0"/>
              </a:lnSpc>
            </a:pPr>
            <a:r>
              <a:rPr lang="en-US" sz="6500" b="1" spc="-325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17533" y="4271945"/>
            <a:ext cx="6398579" cy="1033403"/>
            <a:chOff x="0" y="0"/>
            <a:chExt cx="8531439" cy="1377870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606765" cy="1377870"/>
              <a:chOff x="0" y="0"/>
              <a:chExt cx="947824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4782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47824" h="812800">
                    <a:moveTo>
                      <a:pt x="473912" y="0"/>
                    </a:moveTo>
                    <a:cubicBezTo>
                      <a:pt x="212178" y="0"/>
                      <a:pt x="0" y="181951"/>
                      <a:pt x="0" y="406400"/>
                    </a:cubicBezTo>
                    <a:cubicBezTo>
                      <a:pt x="0" y="630849"/>
                      <a:pt x="212178" y="812800"/>
                      <a:pt x="473912" y="812800"/>
                    </a:cubicBezTo>
                    <a:cubicBezTo>
                      <a:pt x="735646" y="812800"/>
                      <a:pt x="947824" y="630849"/>
                      <a:pt x="947824" y="406400"/>
                    </a:cubicBezTo>
                    <a:cubicBezTo>
                      <a:pt x="947824" y="181951"/>
                      <a:pt x="735646" y="0"/>
                      <a:pt x="473912" y="0"/>
                    </a:cubicBez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88858" y="28575"/>
                <a:ext cx="770107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2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226414" y="198836"/>
              <a:ext cx="7305026" cy="980199"/>
              <a:chOff x="0" y="0"/>
              <a:chExt cx="1442968" cy="19362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442968" cy="193620"/>
              </a:xfrm>
              <a:custGeom>
                <a:avLst/>
                <a:gdLst/>
                <a:ahLst/>
                <a:cxnLst/>
                <a:rect l="l" t="t" r="r" b="b"/>
                <a:pathLst>
                  <a:path w="1442968" h="193620">
                    <a:moveTo>
                      <a:pt x="0" y="0"/>
                    </a:moveTo>
                    <a:lnTo>
                      <a:pt x="1442968" y="0"/>
                    </a:lnTo>
                    <a:lnTo>
                      <a:pt x="1442968" y="193620"/>
                    </a:lnTo>
                    <a:lnTo>
                      <a:pt x="0" y="193620"/>
                    </a:ln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1442968" cy="2412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    Problem Statement</a:t>
                </a:r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617533" y="7786551"/>
            <a:ext cx="6398579" cy="1033403"/>
            <a:chOff x="0" y="0"/>
            <a:chExt cx="8531439" cy="1377870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1606765" cy="1377870"/>
              <a:chOff x="0" y="0"/>
              <a:chExt cx="947824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94782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47824" h="812800">
                    <a:moveTo>
                      <a:pt x="473912" y="0"/>
                    </a:moveTo>
                    <a:cubicBezTo>
                      <a:pt x="212178" y="0"/>
                      <a:pt x="0" y="181951"/>
                      <a:pt x="0" y="406400"/>
                    </a:cubicBezTo>
                    <a:cubicBezTo>
                      <a:pt x="0" y="630849"/>
                      <a:pt x="212178" y="812800"/>
                      <a:pt x="473912" y="812800"/>
                    </a:cubicBezTo>
                    <a:cubicBezTo>
                      <a:pt x="735646" y="812800"/>
                      <a:pt x="947824" y="630849"/>
                      <a:pt x="947824" y="406400"/>
                    </a:cubicBezTo>
                    <a:cubicBezTo>
                      <a:pt x="947824" y="181951"/>
                      <a:pt x="735646" y="0"/>
                      <a:pt x="473912" y="0"/>
                    </a:cubicBez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88858" y="28575"/>
                <a:ext cx="770107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4</a:t>
                </a: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>
              <a:off x="1226414" y="198836"/>
              <a:ext cx="7305026" cy="980199"/>
              <a:chOff x="0" y="0"/>
              <a:chExt cx="1442968" cy="19362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442968" cy="193620"/>
              </a:xfrm>
              <a:custGeom>
                <a:avLst/>
                <a:gdLst/>
                <a:ahLst/>
                <a:cxnLst/>
                <a:rect l="l" t="t" r="r" b="b"/>
                <a:pathLst>
                  <a:path w="1442968" h="193620">
                    <a:moveTo>
                      <a:pt x="0" y="0"/>
                    </a:moveTo>
                    <a:lnTo>
                      <a:pt x="1442968" y="0"/>
                    </a:lnTo>
                    <a:lnTo>
                      <a:pt x="1442968" y="193620"/>
                    </a:lnTo>
                    <a:lnTo>
                      <a:pt x="0" y="193620"/>
                    </a:ln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47625"/>
                <a:ext cx="1442968" cy="2412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    Insights &amp; Recommendations</a:t>
                </a:r>
              </a:p>
            </p:txBody>
          </p:sp>
        </p:grpSp>
      </p:grpSp>
      <p:grpSp>
        <p:nvGrpSpPr>
          <p:cNvPr id="28" name="Group 28"/>
          <p:cNvGrpSpPr/>
          <p:nvPr/>
        </p:nvGrpSpPr>
        <p:grpSpPr>
          <a:xfrm>
            <a:off x="1617533" y="6029248"/>
            <a:ext cx="6398579" cy="1033403"/>
            <a:chOff x="0" y="0"/>
            <a:chExt cx="8531439" cy="1377870"/>
          </a:xfrm>
        </p:grpSpPr>
        <p:grpSp>
          <p:nvGrpSpPr>
            <p:cNvPr id="29" name="Group 29"/>
            <p:cNvGrpSpPr/>
            <p:nvPr/>
          </p:nvGrpSpPr>
          <p:grpSpPr>
            <a:xfrm>
              <a:off x="0" y="0"/>
              <a:ext cx="1606765" cy="1377870"/>
              <a:chOff x="0" y="0"/>
              <a:chExt cx="947824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947824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947824" h="812800">
                    <a:moveTo>
                      <a:pt x="473912" y="0"/>
                    </a:moveTo>
                    <a:cubicBezTo>
                      <a:pt x="212178" y="0"/>
                      <a:pt x="0" y="181951"/>
                      <a:pt x="0" y="406400"/>
                    </a:cubicBezTo>
                    <a:cubicBezTo>
                      <a:pt x="0" y="630849"/>
                      <a:pt x="212178" y="812800"/>
                      <a:pt x="473912" y="812800"/>
                    </a:cubicBezTo>
                    <a:cubicBezTo>
                      <a:pt x="735646" y="812800"/>
                      <a:pt x="947824" y="630849"/>
                      <a:pt x="947824" y="406400"/>
                    </a:cubicBezTo>
                    <a:cubicBezTo>
                      <a:pt x="947824" y="181951"/>
                      <a:pt x="735646" y="0"/>
                      <a:pt x="473912" y="0"/>
                    </a:cubicBez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88858" y="28575"/>
                <a:ext cx="770107" cy="7080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99"/>
                  </a:lnSpc>
                </a:pPr>
                <a:r>
                  <a:rPr lang="en-US" sz="2499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3</a:t>
                </a: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226414" y="198836"/>
              <a:ext cx="7305026" cy="980199"/>
              <a:chOff x="0" y="0"/>
              <a:chExt cx="1442968" cy="19362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1442968" cy="193620"/>
              </a:xfrm>
              <a:custGeom>
                <a:avLst/>
                <a:gdLst/>
                <a:ahLst/>
                <a:cxnLst/>
                <a:rect l="l" t="t" r="r" b="b"/>
                <a:pathLst>
                  <a:path w="1442968" h="193620">
                    <a:moveTo>
                      <a:pt x="0" y="0"/>
                    </a:moveTo>
                    <a:lnTo>
                      <a:pt x="1442968" y="0"/>
                    </a:lnTo>
                    <a:lnTo>
                      <a:pt x="1442968" y="193620"/>
                    </a:lnTo>
                    <a:lnTo>
                      <a:pt x="0" y="193620"/>
                    </a:lnTo>
                    <a:close/>
                  </a:path>
                </a:pathLst>
              </a:custGeom>
              <a:solidFill>
                <a:srgbClr val="094780"/>
              </a:solidFill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47625"/>
                <a:ext cx="1442968" cy="2412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3499"/>
                  </a:lnSpc>
                </a:pPr>
                <a:r>
                  <a:rPr lang="en-US" sz="2499" b="1">
                    <a:solidFill>
                      <a:srgbClr val="FFFFFF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    Report Overview</a:t>
                </a: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288" y="0"/>
            <a:ext cx="7976237" cy="10980944"/>
            <a:chOff x="0" y="0"/>
            <a:chExt cx="2100737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37" cy="2892100"/>
            </a:xfrm>
            <a:custGeom>
              <a:avLst/>
              <a:gdLst/>
              <a:ahLst/>
              <a:cxnLst/>
              <a:rect l="l" t="t" r="r" b="b"/>
              <a:pathLst>
                <a:path w="2100737" h="2892100">
                  <a:moveTo>
                    <a:pt x="0" y="0"/>
                  </a:moveTo>
                  <a:lnTo>
                    <a:pt x="2100737" y="0"/>
                  </a:lnTo>
                  <a:lnTo>
                    <a:pt x="2100737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37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392684" y="2526754"/>
            <a:ext cx="5313139" cy="5927436"/>
          </a:xfrm>
          <a:custGeom>
            <a:avLst/>
            <a:gdLst/>
            <a:ahLst/>
            <a:cxnLst/>
            <a:rect l="l" t="t" r="r" b="b"/>
            <a:pathLst>
              <a:path w="5313139" h="5927436">
                <a:moveTo>
                  <a:pt x="0" y="0"/>
                </a:moveTo>
                <a:lnTo>
                  <a:pt x="5313139" y="0"/>
                </a:lnTo>
                <a:lnTo>
                  <a:pt x="5313139" y="5927436"/>
                </a:lnTo>
                <a:lnTo>
                  <a:pt x="0" y="59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4320" y="697547"/>
            <a:ext cx="11272768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0"/>
              </a:lnSpc>
            </a:pPr>
            <a:r>
              <a:rPr lang="en-US" sz="6500" b="1" spc="-325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 - About Company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4320" y="2160293"/>
            <a:ext cx="11272768" cy="798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Shield Insurance is a renowned provider of comprehensive coverage solutions, committed to protecting individuals and families from life’s uncertainties.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With a broad spectrum of flexible and affordable policy options tailored for every age group, the company ensures peace of mind through every life stage.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Guided by a customer-first philosophy, Shield Insurance designs policies that are easy to understand and thoughtfully aligned with diverse lifestyle needs.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15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Currently, the company operates across five major cities—Indore, Delhi NCR, Chennai, Hyderabad, and Mumbai—ensuring nationwide accessibility through its four dynamic sales channels: Offline Agents, Offline Direct Services, an Online App, and a user-friendly Online Website.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spc="-150">
              <a:solidFill>
                <a:srgbClr val="14213D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82288" y="0"/>
            <a:ext cx="7976237" cy="10980944"/>
            <a:chOff x="0" y="0"/>
            <a:chExt cx="2100737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00737" cy="2892100"/>
            </a:xfrm>
            <a:custGeom>
              <a:avLst/>
              <a:gdLst/>
              <a:ahLst/>
              <a:cxnLst/>
              <a:rect l="l" t="t" r="r" b="b"/>
              <a:pathLst>
                <a:path w="2100737" h="2892100">
                  <a:moveTo>
                    <a:pt x="0" y="0"/>
                  </a:moveTo>
                  <a:lnTo>
                    <a:pt x="2100737" y="0"/>
                  </a:lnTo>
                  <a:lnTo>
                    <a:pt x="2100737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00737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7120" y="697547"/>
            <a:ext cx="8814605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0"/>
              </a:lnSpc>
            </a:pPr>
            <a:r>
              <a:rPr lang="en-US" sz="6500" b="1" spc="-325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7247" y="1952624"/>
            <a:ext cx="11495041" cy="730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Shield Insurance aims to deepen its understanding of customer demographics, revenue streams, and sales performance across diverse age groups, geographic locations, and sales channels. </a:t>
            </a:r>
          </a:p>
          <a:p>
            <a:pPr marL="647694" lvl="1" indent="-323847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By identifying critical growth patterns and monitoring performance over time, the company seeks to uncover strategic insights that will inform business decisions and enhance customer engagement.</a:t>
            </a:r>
          </a:p>
          <a:p>
            <a:pPr marL="647694" lvl="1" indent="-323847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To strengthen its data-driven decision-making capabilities, Shield Insurance plans to implement an interactive dashboard that delivers clear, actionable intelligence. </a:t>
            </a:r>
          </a:p>
          <a:p>
            <a:pPr marL="647694" lvl="1" indent="-323847" algn="l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And, as the part of this initiative, the company has proposed a pilot project with AtliQ Technologies to evaluate the feasibility and impact of this digital solution.</a:t>
            </a:r>
          </a:p>
        </p:txBody>
      </p:sp>
      <p:sp>
        <p:nvSpPr>
          <p:cNvPr id="7" name="Freeform 7"/>
          <p:cNvSpPr/>
          <p:nvPr/>
        </p:nvSpPr>
        <p:spPr>
          <a:xfrm>
            <a:off x="12353644" y="2526754"/>
            <a:ext cx="5313139" cy="5927436"/>
          </a:xfrm>
          <a:custGeom>
            <a:avLst/>
            <a:gdLst/>
            <a:ahLst/>
            <a:cxnLst/>
            <a:rect l="l" t="t" r="r" b="b"/>
            <a:pathLst>
              <a:path w="5313139" h="5927436">
                <a:moveTo>
                  <a:pt x="0" y="0"/>
                </a:moveTo>
                <a:lnTo>
                  <a:pt x="5313139" y="0"/>
                </a:lnTo>
                <a:lnTo>
                  <a:pt x="5313139" y="5927436"/>
                </a:lnTo>
                <a:lnTo>
                  <a:pt x="0" y="59274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65680" y="697547"/>
            <a:ext cx="8814605" cy="824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10"/>
              </a:lnSpc>
            </a:pPr>
            <a:r>
              <a:rPr lang="en-US" sz="6500" b="1" spc="-325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Report Overview 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AA6E8-5889-D857-916F-995F413D8435}"/>
              </a:ext>
            </a:extLst>
          </p:cNvPr>
          <p:cNvSpPr txBox="1"/>
          <p:nvPr/>
        </p:nvSpPr>
        <p:spPr>
          <a:xfrm>
            <a:off x="565680" y="17907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nva Sans" panose="020B0604020202020204" charset="0"/>
              </a:rPr>
              <a:t>Home Page</a:t>
            </a:r>
            <a:endParaRPr lang="en-IN" sz="3000" b="1" dirty="0">
              <a:latin typeface="Canva Sans" panose="020B060402020202020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3F623E-F53D-2387-E993-FD54B07F0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80" y="2641622"/>
            <a:ext cx="17036520" cy="74796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C3522-52C3-30BD-9809-E44D819E3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457C01-7DA6-893A-CCC1-C2F53C648172}"/>
              </a:ext>
            </a:extLst>
          </p:cNvPr>
          <p:cNvSpPr txBox="1"/>
          <p:nvPr/>
        </p:nvSpPr>
        <p:spPr>
          <a:xfrm>
            <a:off x="228600" y="1143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nva Sans" panose="020B0604020202020204" charset="0"/>
              </a:rPr>
              <a:t>General View Dashboard</a:t>
            </a:r>
            <a:endParaRPr lang="en-IN" sz="3000" b="1" dirty="0">
              <a:latin typeface="Canva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499787-0B3D-1E35-1095-BDF2D153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00100"/>
            <a:ext cx="17526000" cy="91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6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C6FFD-CDDF-F973-E962-83D0C49CB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2C50DF8-1032-5435-F27B-E440ED46F16C}"/>
              </a:ext>
            </a:extLst>
          </p:cNvPr>
          <p:cNvSpPr txBox="1"/>
          <p:nvPr/>
        </p:nvSpPr>
        <p:spPr>
          <a:xfrm>
            <a:off x="228600" y="1143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nva Sans" panose="020B0604020202020204" charset="0"/>
              </a:rPr>
              <a:t>Sales Mode Dashboard</a:t>
            </a:r>
            <a:endParaRPr lang="en-IN" sz="3000" b="1" dirty="0">
              <a:latin typeface="Canva Sans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533E8-A0C0-C7EF-2B83-C2F67B07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17830800" cy="939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3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524D-5680-047A-D72A-4571780D6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4EE68E-78A1-1C2E-3D9A-9EF911C0BCAB}"/>
              </a:ext>
            </a:extLst>
          </p:cNvPr>
          <p:cNvSpPr txBox="1"/>
          <p:nvPr/>
        </p:nvSpPr>
        <p:spPr>
          <a:xfrm>
            <a:off x="228600" y="114300"/>
            <a:ext cx="6477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Canva Sans" panose="020B0604020202020204" charset="0"/>
              </a:rPr>
              <a:t>Age Group Dashboard</a:t>
            </a:r>
            <a:endParaRPr lang="en-IN" sz="3000" b="1" dirty="0">
              <a:latin typeface="Canva Sans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B7653-7D55-4EDF-99D0-8D40B510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00100"/>
            <a:ext cx="17830800" cy="9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259300" y="0"/>
            <a:ext cx="2399225" cy="10980944"/>
            <a:chOff x="0" y="0"/>
            <a:chExt cx="631895" cy="289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1895" cy="2892100"/>
            </a:xfrm>
            <a:custGeom>
              <a:avLst/>
              <a:gdLst/>
              <a:ahLst/>
              <a:cxnLst/>
              <a:rect l="l" t="t" r="r" b="b"/>
              <a:pathLst>
                <a:path w="631895" h="2892100">
                  <a:moveTo>
                    <a:pt x="0" y="0"/>
                  </a:moveTo>
                  <a:lnTo>
                    <a:pt x="631895" y="0"/>
                  </a:lnTo>
                  <a:lnTo>
                    <a:pt x="631895" y="2892100"/>
                  </a:lnTo>
                  <a:lnTo>
                    <a:pt x="0" y="2892100"/>
                  </a:lnTo>
                  <a:close/>
                </a:path>
              </a:pathLst>
            </a:custGeom>
            <a:solidFill>
              <a:srgbClr val="09478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31895" cy="29302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9520" y="396757"/>
            <a:ext cx="11820685" cy="78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8"/>
              </a:lnSpc>
            </a:pPr>
            <a:r>
              <a:rPr lang="en-US" sz="6200" b="1" spc="-31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9520" y="1558757"/>
            <a:ext cx="7258844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Overview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The company achieved a total revenue of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₹989.25 million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over the 6-month period.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March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emerged as the highest-performing month with revenue peaking at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₹263.84 million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April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marked the lowest revenue, dipping to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₹131.69 million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—suggesting a sharp post-peak decline.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29041" y="5442847"/>
            <a:ext cx="5643410" cy="316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Growth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A total of </a:t>
            </a: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26.84K 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customers were onboarded, reflecting strong market penetration and brand resonance.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The significant volume of new registrations indicates successful outreach and customer engagement strategies.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09520" y="5442847"/>
            <a:ext cx="5048131" cy="3522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1"/>
              </a:lnSpc>
            </a:pP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Group Segmentation - </a:t>
            </a:r>
          </a:p>
          <a:p>
            <a:pPr algn="l">
              <a:lnSpc>
                <a:spcPts val="2801"/>
              </a:lnSpc>
            </a:pPr>
            <a:endParaRPr lang="en-US" sz="2001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2022" lvl="1" indent="-216011" algn="l">
              <a:lnSpc>
                <a:spcPts val="2801"/>
              </a:lnSpc>
              <a:buFont typeface="Arial"/>
              <a:buChar char="•"/>
            </a:pP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The </a:t>
            </a: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31–40</a:t>
            </a: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age segment generated the highest revenue at </a:t>
            </a: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₹311.13 million,</a:t>
            </a: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indicating high purchasing power and engagement.</a:t>
            </a:r>
          </a:p>
          <a:p>
            <a:pPr marL="432022" lvl="1" indent="-216011" algn="l">
              <a:lnSpc>
                <a:spcPts val="2801"/>
              </a:lnSpc>
              <a:buFont typeface="Arial"/>
              <a:buChar char="•"/>
            </a:pP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In contrast, the </a:t>
            </a: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18–24</a:t>
            </a: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age group contributed just </a:t>
            </a:r>
            <a:r>
              <a:rPr lang="en-US" sz="2001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₹25.32 million</a:t>
            </a:r>
            <a:r>
              <a:rPr lang="en-US" sz="2001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, pointing to lower conversion rates or reduced financial capacity.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801847" y="5442847"/>
            <a:ext cx="5284294" cy="316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City-Wise Performance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Delhi NCR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led with the highest revenue contribution, showcasing strong regional performance.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Indore</a:t>
            </a: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 reported the lowest revenue, highlighting an opportunity for targeted market development and strategy enhancement.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80539" y="1558757"/>
            <a:ext cx="7801109" cy="246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dirty="0">
                <a:solidFill>
                  <a:srgbClr val="14213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Monthly Trend Observations - </a:t>
            </a:r>
          </a:p>
          <a:p>
            <a:pPr algn="l">
              <a:lnSpc>
                <a:spcPts val="2800"/>
              </a:lnSpc>
            </a:pPr>
            <a:endParaRPr lang="en-US" sz="2000" b="1" dirty="0">
              <a:solidFill>
                <a:srgbClr val="14213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Both revenue and customer acquisition peaked in March, signaling successful campaign execution or seasonal factors.</a:t>
            </a:r>
          </a:p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dirty="0">
                <a:solidFill>
                  <a:srgbClr val="14213D"/>
                </a:solidFill>
                <a:latin typeface="Canva Sans"/>
                <a:ea typeface="Canva Sans"/>
                <a:cs typeface="Canva Sans"/>
                <a:sym typeface="Canva Sans"/>
              </a:rPr>
              <a:t>However, the subsequent decline in April warrants attention—possibly due to operational bottlenecks or market shifts.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1028</Words>
  <Application>Microsoft Office PowerPoint</Application>
  <PresentationFormat>Custom</PresentationFormat>
  <Paragraphs>99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Canva Sans Bold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</dc:title>
  <cp:lastModifiedBy>Shubham Dhingra</cp:lastModifiedBy>
  <cp:revision>3</cp:revision>
  <dcterms:created xsi:type="dcterms:W3CDTF">2006-08-16T00:00:00Z</dcterms:created>
  <dcterms:modified xsi:type="dcterms:W3CDTF">2025-07-31T11:14:50Z</dcterms:modified>
  <dc:identifier>DAGt3q_V8A4</dc:identifier>
</cp:coreProperties>
</file>