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98b7f57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98b7f57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98b7f5755_1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98b7f5755_1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98b7f575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98b7f575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98b7f575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98b7f57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98b7f575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98b7f575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98b7f57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98b7f57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98b7f575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98b7f575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98b7f5755_1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98b7f5755_1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Online Sales Dataset - Popular Marketplace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subTitle"/>
          </p:nvPr>
        </p:nvSpPr>
        <p:spPr>
          <a:xfrm>
            <a:off x="311700" y="721800"/>
            <a:ext cx="8520600" cy="3699900"/>
          </a:xfrm>
          <a:prstGeom prst="rect">
            <a:avLst/>
          </a:prstGeom>
        </p:spPr>
        <p:txBody>
          <a:bodyPr anchorCtr="0" anchor="ctr" bIns="91425" lIns="91425" spcFirstLastPara="1" rIns="91425" wrap="square" tIns="91425">
            <a:normAutofit/>
          </a:bodyPr>
          <a:lstStyle/>
          <a:p>
            <a:pPr indent="0" lvl="0" marL="0" rtl="0" algn="l">
              <a:lnSpc>
                <a:spcPct val="115000"/>
              </a:lnSpc>
              <a:spcBef>
                <a:spcPts val="1800"/>
              </a:spcBef>
              <a:spcAft>
                <a:spcPts val="0"/>
              </a:spcAft>
              <a:buClr>
                <a:schemeClr val="dk1"/>
              </a:buClr>
              <a:buSzPts val="1100"/>
              <a:buFont typeface="Arial"/>
              <a:buNone/>
            </a:pPr>
            <a:r>
              <a:rPr b="1" lang="en" sz="3600">
                <a:solidFill>
                  <a:schemeClr val="dk1"/>
                </a:solidFill>
              </a:rPr>
              <a:t>Objective</a:t>
            </a:r>
            <a:endParaRPr b="1" sz="3600">
              <a:solidFill>
                <a:schemeClr val="dk1"/>
              </a:solidFill>
            </a:endParaRPr>
          </a:p>
          <a:p>
            <a:pPr indent="0" lvl="0" marL="0" rtl="0" algn="l">
              <a:lnSpc>
                <a:spcPct val="115000"/>
              </a:lnSpc>
              <a:spcBef>
                <a:spcPts val="1200"/>
              </a:spcBef>
              <a:spcAft>
                <a:spcPts val="1200"/>
              </a:spcAft>
              <a:buNone/>
            </a:pPr>
            <a:r>
              <a:rPr lang="en" sz="2000"/>
              <a:t>This report summarizes the analysis conducted on an online sales dataset to answer key business questions and ext actionable insights related to sales performance, payment methods, product categories, and regional trends.</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Questions: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Clr>
                <a:schemeClr val="dk1"/>
              </a:buClr>
              <a:buSzPct val="61111"/>
              <a:buFont typeface="Arial"/>
              <a:buNone/>
            </a:pPr>
            <a:r>
              <a:rPr b="1" lang="en"/>
              <a:t>Q1. Was there any discount on purchases?</a:t>
            </a:r>
            <a:endParaRPr b="1"/>
          </a:p>
          <a:p>
            <a:pPr indent="0" lvl="0" marL="0" rtl="0" algn="l">
              <a:lnSpc>
                <a:spcPct val="115000"/>
              </a:lnSpc>
              <a:spcBef>
                <a:spcPts val="0"/>
              </a:spcBef>
              <a:spcAft>
                <a:spcPts val="0"/>
              </a:spcAft>
              <a:buNone/>
            </a:pPr>
            <a:r>
              <a:rPr lang="en"/>
              <a:t>A: No, there were no discounts identified in the dataset. A calculated column and conditional formatting confirmed that all purchases were made at full price.</a:t>
            </a:r>
            <a:endParaRPr/>
          </a:p>
          <a:p>
            <a:pPr indent="0" lvl="0" marL="0" rtl="0" algn="l">
              <a:lnSpc>
                <a:spcPct val="115000"/>
              </a:lnSpc>
              <a:spcBef>
                <a:spcPts val="0"/>
              </a:spcBef>
              <a:spcAft>
                <a:spcPts val="0"/>
              </a:spcAft>
              <a:buClr>
                <a:schemeClr val="dk1"/>
              </a:buClr>
              <a:buSzPct val="61111"/>
              <a:buFont typeface="Arial"/>
              <a:buNone/>
            </a:pPr>
            <a:r>
              <a:t/>
            </a:r>
            <a:endParaRPr/>
          </a:p>
          <a:p>
            <a:pPr indent="0" lvl="0" marL="0" rtl="0" algn="l">
              <a:lnSpc>
                <a:spcPct val="115000"/>
              </a:lnSpc>
              <a:spcBef>
                <a:spcPts val="1200"/>
              </a:spcBef>
              <a:spcAft>
                <a:spcPts val="0"/>
              </a:spcAft>
              <a:buNone/>
            </a:pPr>
            <a:r>
              <a:rPr b="1" lang="en"/>
              <a:t>Q2. Which payment method should we pay more attention to?</a:t>
            </a:r>
            <a:endParaRPr b="1"/>
          </a:p>
          <a:p>
            <a:pPr indent="0" lvl="0" marL="0" rtl="0" algn="l">
              <a:lnSpc>
                <a:spcPct val="115000"/>
              </a:lnSpc>
              <a:spcBef>
                <a:spcPts val="0"/>
              </a:spcBef>
              <a:spcAft>
                <a:spcPts val="0"/>
              </a:spcAft>
              <a:buNone/>
            </a:pPr>
            <a:r>
              <a:rPr lang="en"/>
              <a:t>A: Credit card payments should be prioritized as they are the most frequently used and account for the highest total sales revenue.</a:t>
            </a:r>
            <a:endParaRPr/>
          </a:p>
          <a:p>
            <a:pPr indent="0" lvl="0" marL="0" rtl="0" algn="l">
              <a:lnSpc>
                <a:spcPct val="115000"/>
              </a:lnSpc>
              <a:spcBef>
                <a:spcPts val="1200"/>
              </a:spcBef>
              <a:spcAft>
                <a:spcPts val="0"/>
              </a:spcAft>
              <a:buClr>
                <a:schemeClr val="dk1"/>
              </a:buClr>
              <a:buSzPct val="61111"/>
              <a:buFont typeface="Arial"/>
              <a:buNone/>
            </a:pPr>
            <a:r>
              <a:t/>
            </a:r>
            <a:endParaRPr/>
          </a:p>
          <a:p>
            <a:pPr indent="0" lvl="0" marL="0" rtl="0" algn="l">
              <a:lnSpc>
                <a:spcPct val="115000"/>
              </a:lnSpc>
              <a:spcBef>
                <a:spcPts val="1200"/>
              </a:spcBef>
              <a:spcAft>
                <a:spcPts val="0"/>
              </a:spcAft>
              <a:buClr>
                <a:schemeClr val="dk1"/>
              </a:buClr>
              <a:buSzPct val="61111"/>
              <a:buFont typeface="Arial"/>
              <a:buNone/>
            </a:pPr>
            <a:r>
              <a:rPr b="1" lang="en"/>
              <a:t>Q3. Are there differences in payment methods across different regions?</a:t>
            </a:r>
            <a:endParaRPr b="1"/>
          </a:p>
          <a:p>
            <a:pPr indent="0" lvl="0" marL="0" rtl="0" algn="l">
              <a:lnSpc>
                <a:spcPct val="115000"/>
              </a:lnSpc>
              <a:spcBef>
                <a:spcPts val="0"/>
              </a:spcBef>
              <a:spcAft>
                <a:spcPts val="0"/>
              </a:spcAft>
              <a:buNone/>
            </a:pPr>
            <a:r>
              <a:rPr lang="en"/>
              <a:t>A: Yes.</a:t>
            </a:r>
            <a:endParaRPr/>
          </a:p>
          <a:p>
            <a:pPr indent="-300037" lvl="0" marL="457200" rtl="0" algn="l">
              <a:lnSpc>
                <a:spcPct val="115000"/>
              </a:lnSpc>
              <a:spcBef>
                <a:spcPts val="0"/>
              </a:spcBef>
              <a:spcAft>
                <a:spcPts val="0"/>
              </a:spcAft>
              <a:buSzPct val="100000"/>
              <a:buChar char="●"/>
            </a:pPr>
            <a:r>
              <a:rPr lang="en"/>
              <a:t>North America: 100% of transactions were made via credit card.</a:t>
            </a:r>
            <a:endParaRPr/>
          </a:p>
          <a:p>
            <a:pPr indent="-300037" lvl="0" marL="457200" rtl="0" algn="l">
              <a:lnSpc>
                <a:spcPct val="115000"/>
              </a:lnSpc>
              <a:spcBef>
                <a:spcPts val="0"/>
              </a:spcBef>
              <a:spcAft>
                <a:spcPts val="0"/>
              </a:spcAft>
              <a:buSzPct val="100000"/>
              <a:buChar char="●"/>
            </a:pPr>
            <a:r>
              <a:rPr lang="en"/>
              <a:t>Europe: 100% of transactions used PayPal.</a:t>
            </a:r>
            <a:endParaRPr/>
          </a:p>
          <a:p>
            <a:pPr indent="-300037" lvl="0" marL="457200" rtl="0" algn="l">
              <a:lnSpc>
                <a:spcPct val="115000"/>
              </a:lnSpc>
              <a:spcBef>
                <a:spcPts val="0"/>
              </a:spcBef>
              <a:spcAft>
                <a:spcPts val="0"/>
              </a:spcAft>
              <a:buSzPct val="100000"/>
              <a:buChar char="●"/>
            </a:pPr>
            <a:r>
              <a:rPr lang="en"/>
              <a:t>Asia: Transactions were equally split — 50% credit card and 50% debit card.</a:t>
            </a:r>
            <a:endParaRPr/>
          </a:p>
          <a:p>
            <a:pPr indent="0" lvl="0" marL="0" rtl="0" algn="l">
              <a:lnSpc>
                <a:spcPct val="115000"/>
              </a:lnSpc>
              <a:spcBef>
                <a:spcPts val="0"/>
              </a:spcBef>
              <a:spcAft>
                <a:spcPts val="0"/>
              </a:spcAft>
              <a:buClr>
                <a:schemeClr val="dk1"/>
              </a:buClr>
              <a:buSzPct val="61111"/>
              <a:buFont typeface="Arial"/>
              <a:buNone/>
            </a:pPr>
            <a:r>
              <a:t/>
            </a:r>
            <a:endParaRPr/>
          </a:p>
          <a:p>
            <a:pPr indent="0" lvl="0" marL="0" rtl="0" algn="l">
              <a:lnSpc>
                <a:spcPct val="115000"/>
              </a:lnSpc>
              <a:spcBef>
                <a:spcPts val="1200"/>
              </a:spcBef>
              <a:spcAft>
                <a:spcPts val="0"/>
              </a:spcAft>
              <a:buClr>
                <a:schemeClr val="dk1"/>
              </a:buClr>
              <a:buSzPct val="61111"/>
              <a:buFont typeface="Arial"/>
              <a:buNone/>
            </a:pPr>
            <a:r>
              <a:rPr b="1" lang="en"/>
              <a:t>Q4. Is there any product category that differs from the others regarding the payment method?</a:t>
            </a:r>
            <a:endParaRPr b="1"/>
          </a:p>
          <a:p>
            <a:pPr indent="0" lvl="0" marL="0" rtl="0" algn="l">
              <a:lnSpc>
                <a:spcPct val="115000"/>
              </a:lnSpc>
              <a:spcBef>
                <a:spcPts val="0"/>
              </a:spcBef>
              <a:spcAft>
                <a:spcPts val="1200"/>
              </a:spcAft>
              <a:buNone/>
            </a:pPr>
            <a:r>
              <a:rPr lang="en"/>
              <a:t>A: No. All product categories in the dataset had a consistent use of a single payment method.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09600" y="1878450"/>
            <a:ext cx="8524800" cy="138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5200"/>
              <a:t>Insights</a:t>
            </a:r>
            <a:endParaRPr sz="5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13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I1. Analyze sales trends over time to identify seasonal patterns or growth opportunities.</a:t>
            </a:r>
            <a:endParaRPr sz="2020"/>
          </a:p>
          <a:p>
            <a:pPr indent="0" lvl="0" marL="0" rtl="0" algn="l">
              <a:spcBef>
                <a:spcPts val="0"/>
              </a:spcBef>
              <a:spcAft>
                <a:spcPts val="0"/>
              </a:spcAft>
              <a:buSzPts val="990"/>
              <a:buNone/>
            </a:pPr>
            <a:r>
              <a:t/>
            </a:r>
            <a:endParaRPr sz="2020"/>
          </a:p>
          <a:p>
            <a:pPr indent="0" lvl="0" marL="0" rtl="0" algn="l">
              <a:lnSpc>
                <a:spcPct val="115000"/>
              </a:lnSpc>
              <a:spcBef>
                <a:spcPts val="0"/>
              </a:spcBef>
              <a:spcAft>
                <a:spcPts val="1200"/>
              </a:spcAft>
              <a:buClr>
                <a:schemeClr val="dk1"/>
              </a:buClr>
              <a:buSzPts val="1100"/>
              <a:buFont typeface="Arial"/>
              <a:buNone/>
            </a:pPr>
            <a:r>
              <a:rPr lang="en" sz="1800">
                <a:solidFill>
                  <a:schemeClr val="accent3"/>
                </a:solidFill>
              </a:rPr>
              <a:t>Sales tend to decrease throughout the year. A pivot table analysis by quarter (sheet: I1Analysis) reveals a general downward trend in total revenue over time.</a:t>
            </a:r>
            <a:endParaRPr sz="2020">
              <a:solidFill>
                <a:schemeClr val="accent3"/>
              </a:solidFill>
            </a:endParaRPr>
          </a:p>
        </p:txBody>
      </p:sp>
      <p:pic>
        <p:nvPicPr>
          <p:cNvPr id="82" name="Google Shape;82;p17" title="Chart"/>
          <p:cNvPicPr preferRelativeResize="0"/>
          <p:nvPr/>
        </p:nvPicPr>
        <p:blipFill>
          <a:blip r:embed="rId3">
            <a:alphaModFix/>
          </a:blip>
          <a:stretch>
            <a:fillRect/>
          </a:stretch>
        </p:blipFill>
        <p:spPr>
          <a:xfrm>
            <a:off x="2055500" y="2234500"/>
            <a:ext cx="5033002" cy="2756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17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I2. Explore the popularity of different product categories across regions.</a:t>
            </a:r>
            <a:endParaRPr sz="2020"/>
          </a:p>
          <a:p>
            <a:pPr indent="0" lvl="0" marL="0" rtl="0" algn="l">
              <a:spcBef>
                <a:spcPts val="0"/>
              </a:spcBef>
              <a:spcAft>
                <a:spcPts val="0"/>
              </a:spcAft>
              <a:buSzPts val="990"/>
              <a:buNone/>
            </a:pPr>
            <a:r>
              <a:t/>
            </a:r>
            <a:endParaRPr sz="2020"/>
          </a:p>
          <a:p>
            <a:pPr indent="0" lvl="0" marL="0" rtl="0" algn="l">
              <a:lnSpc>
                <a:spcPct val="115000"/>
              </a:lnSpc>
              <a:spcBef>
                <a:spcPts val="0"/>
              </a:spcBef>
              <a:spcAft>
                <a:spcPts val="1200"/>
              </a:spcAft>
              <a:buClr>
                <a:schemeClr val="dk1"/>
              </a:buClr>
              <a:buSzPts val="1100"/>
              <a:buFont typeface="Arial"/>
              <a:buNone/>
            </a:pPr>
            <a:r>
              <a:rPr lang="en" sz="1800">
                <a:solidFill>
                  <a:schemeClr val="accent3"/>
                </a:solidFill>
              </a:rPr>
              <a:t>The preference for product categories varies across different regions. The I2Analysis sheet provides a detailed breakdown showing regional variation in category performance.</a:t>
            </a:r>
            <a:endParaRPr sz="2020">
              <a:solidFill>
                <a:schemeClr val="accent3"/>
              </a:solidFill>
            </a:endParaRPr>
          </a:p>
        </p:txBody>
      </p:sp>
      <p:pic>
        <p:nvPicPr>
          <p:cNvPr id="88" name="Google Shape;88;p18" title="Chart"/>
          <p:cNvPicPr preferRelativeResize="0"/>
          <p:nvPr/>
        </p:nvPicPr>
        <p:blipFill>
          <a:blip r:embed="rId3">
            <a:alphaModFix/>
          </a:blip>
          <a:stretch>
            <a:fillRect/>
          </a:stretch>
        </p:blipFill>
        <p:spPr>
          <a:xfrm>
            <a:off x="152400" y="2410225"/>
            <a:ext cx="2930901" cy="1815600"/>
          </a:xfrm>
          <a:prstGeom prst="rect">
            <a:avLst/>
          </a:prstGeom>
          <a:noFill/>
          <a:ln>
            <a:noFill/>
          </a:ln>
        </p:spPr>
      </p:pic>
      <p:pic>
        <p:nvPicPr>
          <p:cNvPr id="89" name="Google Shape;89;p18" title="Chart"/>
          <p:cNvPicPr preferRelativeResize="0"/>
          <p:nvPr/>
        </p:nvPicPr>
        <p:blipFill>
          <a:blip r:embed="rId4">
            <a:alphaModFix/>
          </a:blip>
          <a:stretch>
            <a:fillRect/>
          </a:stretch>
        </p:blipFill>
        <p:spPr>
          <a:xfrm>
            <a:off x="3106550" y="2410224"/>
            <a:ext cx="2930902" cy="1815600"/>
          </a:xfrm>
          <a:prstGeom prst="rect">
            <a:avLst/>
          </a:prstGeom>
          <a:noFill/>
          <a:ln>
            <a:noFill/>
          </a:ln>
        </p:spPr>
      </p:pic>
      <p:pic>
        <p:nvPicPr>
          <p:cNvPr id="90" name="Google Shape;90;p18" title="Chart"/>
          <p:cNvPicPr preferRelativeResize="0"/>
          <p:nvPr/>
        </p:nvPicPr>
        <p:blipFill>
          <a:blip r:embed="rId5">
            <a:alphaModFix/>
          </a:blip>
          <a:stretch>
            <a:fillRect/>
          </a:stretch>
        </p:blipFill>
        <p:spPr>
          <a:xfrm>
            <a:off x="6060700" y="2410214"/>
            <a:ext cx="2930901" cy="18156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42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20"/>
              <a:t>I3. Identify top-selling products within each category to optimize inventory and marketing strategies.</a:t>
            </a:r>
            <a:endParaRPr sz="2020"/>
          </a:p>
          <a:p>
            <a:pPr indent="0" lvl="0" marL="0" rtl="0" algn="l">
              <a:spcBef>
                <a:spcPts val="0"/>
              </a:spcBef>
              <a:spcAft>
                <a:spcPts val="0"/>
              </a:spcAft>
              <a:buSzPts val="1100"/>
              <a:buNone/>
            </a:pPr>
            <a:r>
              <a:t/>
            </a:r>
            <a:endParaRPr sz="2020"/>
          </a:p>
          <a:p>
            <a:pPr indent="0" lvl="0" marL="0" rtl="0" algn="l">
              <a:lnSpc>
                <a:spcPct val="115000"/>
              </a:lnSpc>
              <a:spcBef>
                <a:spcPts val="0"/>
              </a:spcBef>
              <a:spcAft>
                <a:spcPts val="0"/>
              </a:spcAft>
              <a:buSzPts val="1100"/>
              <a:buNone/>
            </a:pPr>
            <a:r>
              <a:rPr lang="en" sz="1800">
                <a:solidFill>
                  <a:schemeClr val="accent3"/>
                </a:solidFill>
              </a:rPr>
              <a:t>A: The I4Analysis sheet identifies the best-selling products within each category, providing key insights for inventory management and promotional focus.</a:t>
            </a:r>
            <a:br>
              <a:rPr lang="en" sz="1800">
                <a:solidFill>
                  <a:schemeClr val="accent3"/>
                </a:solidFill>
              </a:rPr>
            </a:br>
            <a:br>
              <a:rPr lang="en" sz="1800">
                <a:solidFill>
                  <a:schemeClr val="accent3"/>
                </a:solidFill>
              </a:rPr>
            </a:br>
            <a:r>
              <a:rPr lang="en" sz="1800">
                <a:solidFill>
                  <a:schemeClr val="accent3"/>
                </a:solidFill>
              </a:rPr>
              <a:t>Below is a list of the top-selling products in each category:</a:t>
            </a:r>
            <a:endParaRPr sz="1800">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en" sz="1800">
                <a:solidFill>
                  <a:schemeClr val="accent3"/>
                </a:solidFill>
              </a:rPr>
              <a:t>Dyson Supersonic Hair Dryer (Beauty Products)</a:t>
            </a:r>
            <a:endParaRPr sz="1800">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en" sz="1800">
                <a:solidFill>
                  <a:schemeClr val="accent3"/>
                </a:solidFill>
              </a:rPr>
              <a:t>Becoming by Michelle Obama (Books)</a:t>
            </a:r>
            <a:endParaRPr sz="1800">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en" sz="1800">
                <a:solidFill>
                  <a:schemeClr val="accent3"/>
                </a:solidFill>
              </a:rPr>
              <a:t>Nike Air Force 1 (Clothing)</a:t>
            </a:r>
            <a:endParaRPr sz="1800">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en" sz="1800">
                <a:solidFill>
                  <a:schemeClr val="accent3"/>
                </a:solidFill>
              </a:rPr>
              <a:t>Canon EOS R5 Camera (Electronics)</a:t>
            </a:r>
            <a:endParaRPr sz="1800">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en" sz="1800">
                <a:solidFill>
                  <a:schemeClr val="accent3"/>
                </a:solidFill>
              </a:rPr>
              <a:t>LG OLED TV (Home Appliances)</a:t>
            </a:r>
            <a:endParaRPr sz="1800">
              <a:solidFill>
                <a:schemeClr val="accent3"/>
              </a:solidFill>
            </a:endParaRPr>
          </a:p>
          <a:p>
            <a:pPr indent="-342900" lvl="0" marL="457200" rtl="0" algn="l">
              <a:lnSpc>
                <a:spcPct val="115000"/>
              </a:lnSpc>
              <a:spcBef>
                <a:spcPts val="0"/>
              </a:spcBef>
              <a:spcAft>
                <a:spcPts val="0"/>
              </a:spcAft>
              <a:buClr>
                <a:schemeClr val="accent3"/>
              </a:buClr>
              <a:buSzPts val="1800"/>
              <a:buChar char="●"/>
            </a:pPr>
            <a:r>
              <a:rPr lang="en" sz="1800">
                <a:solidFill>
                  <a:schemeClr val="accent3"/>
                </a:solidFill>
              </a:rPr>
              <a:t>Peloton Bike (Sports)</a:t>
            </a:r>
            <a:endParaRPr sz="2020">
              <a:solidFill>
                <a:schemeClr val="accent3"/>
              </a:solidFill>
            </a:endParaRPr>
          </a:p>
          <a:p>
            <a:pPr indent="0" lvl="0" marL="0" rtl="0" algn="l">
              <a:spcBef>
                <a:spcPts val="1200"/>
              </a:spcBef>
              <a:spcAft>
                <a:spcPts val="0"/>
              </a:spcAft>
              <a:buClr>
                <a:schemeClr val="dk1"/>
              </a:buClr>
              <a:buSzPts val="1100"/>
              <a:buFont typeface="Arial"/>
              <a:buNone/>
            </a:pPr>
            <a:r>
              <a:t/>
            </a:r>
            <a:endParaRPr sz="2020"/>
          </a:p>
          <a:p>
            <a:pPr indent="0" lvl="0" marL="0" rtl="0" algn="l">
              <a:spcBef>
                <a:spcPts val="0"/>
              </a:spcBef>
              <a:spcAft>
                <a:spcPts val="0"/>
              </a:spcAft>
              <a:buSzPts val="990"/>
              <a:buNone/>
            </a:pPr>
            <a:r>
              <a:t/>
            </a:r>
            <a:endParaRPr sz="20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4294967295" type="subTitle"/>
          </p:nvPr>
        </p:nvSpPr>
        <p:spPr>
          <a:xfrm>
            <a:off x="311700" y="721800"/>
            <a:ext cx="8520600" cy="3699900"/>
          </a:xfrm>
          <a:prstGeom prst="rect">
            <a:avLst/>
          </a:prstGeom>
        </p:spPr>
        <p:txBody>
          <a:bodyPr anchorCtr="0" anchor="ctr" bIns="91425" lIns="91425" spcFirstLastPara="1" rIns="91425" wrap="square" tIns="91425">
            <a:normAutofit/>
          </a:bodyPr>
          <a:lstStyle/>
          <a:p>
            <a:pPr indent="0" lvl="0" marL="0" rtl="0" algn="l">
              <a:lnSpc>
                <a:spcPct val="115000"/>
              </a:lnSpc>
              <a:spcBef>
                <a:spcPts val="1800"/>
              </a:spcBef>
              <a:spcAft>
                <a:spcPts val="0"/>
              </a:spcAft>
              <a:buNone/>
            </a:pPr>
            <a:r>
              <a:rPr b="1" lang="en" sz="3600">
                <a:solidFill>
                  <a:schemeClr val="dk1"/>
                </a:solidFill>
              </a:rPr>
              <a:t>Conclusion</a:t>
            </a:r>
            <a:endParaRPr b="1" sz="3600">
              <a:solidFill>
                <a:schemeClr val="dk1"/>
              </a:solidFill>
            </a:endParaRPr>
          </a:p>
          <a:p>
            <a:pPr indent="0" lvl="0" marL="0" rtl="0" algn="l">
              <a:lnSpc>
                <a:spcPct val="115000"/>
              </a:lnSpc>
              <a:spcBef>
                <a:spcPts val="1200"/>
              </a:spcBef>
              <a:spcAft>
                <a:spcPts val="1200"/>
              </a:spcAft>
              <a:buNone/>
            </a:pPr>
            <a:r>
              <a:rPr lang="en" sz="2000"/>
              <a:t>This analysis provides a clear view of how sales performance, payment behavior, and product preferences vary across time and regions. Credit cards dominate as the leading payment method, while regional preferences suggest the need for tailored marketing and product strategies. No discounts were present in the dataset, and product categories showed consistency in payment method usage. These insights serve as a valuable foundation for strategic decision-making across sales, marketing, and inventory planning.</a:t>
            </a:r>
            <a:endParaRPr sz="3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