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Open Sans Bold" charset="1" panose="00000000000000000000"/>
      <p:regular r:id="rId24"/>
    </p:embeddedFont>
    <p:embeddedFont>
      <p:font typeface="Open Sans Medium" charset="1" panose="00000000000000000000"/>
      <p:regular r:id="rId25"/>
    </p:embeddedFont>
    <p:embeddedFont>
      <p:font typeface="Open Sans" charset="1" panose="00000000000000000000"/>
      <p:regular r:id="rId26"/>
    </p:embeddedFont>
    <p:embeddedFont>
      <p:font typeface="Inter Bold" charset="1" panose="020B0802030000000004"/>
      <p:regular r:id="rId27"/>
    </p:embeddedFont>
    <p:embeddedFont>
      <p:font typeface="Open Sans Semi-Bold" charset="1" panose="00000000000000000000"/>
      <p:regular r:id="rId28"/>
    </p:embeddedFont>
    <p:embeddedFont>
      <p:font typeface="Montserrat Bold" charset="1" panose="00000800000000000000"/>
      <p:regular r:id="rId29"/>
    </p:embeddedFont>
    <p:embeddedFont>
      <p:font typeface="Montserrat" charset="1" panose="00000500000000000000"/>
      <p:regular r:id="rId30"/>
    </p:embeddedFont>
    <p:embeddedFont>
      <p:font typeface="Montserrat Medium" charset="1" panose="00000600000000000000"/>
      <p:regular r:id="rId31"/>
    </p:embeddedFont>
    <p:embeddedFont>
      <p:font typeface="Inter" charset="1" panose="020B05020300000000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02759" y="6802807"/>
            <a:ext cx="5402508" cy="54025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48496" y="943840"/>
            <a:ext cx="13991008" cy="2326032"/>
          </a:xfrm>
          <a:custGeom>
            <a:avLst/>
            <a:gdLst/>
            <a:ahLst/>
            <a:cxnLst/>
            <a:rect r="r" b="b" t="t" l="l"/>
            <a:pathLst>
              <a:path h="2326032" w="13991008">
                <a:moveTo>
                  <a:pt x="0" y="0"/>
                </a:moveTo>
                <a:lnTo>
                  <a:pt x="13991008" y="0"/>
                </a:lnTo>
                <a:lnTo>
                  <a:pt x="13991008" y="2326031"/>
                </a:lnTo>
                <a:lnTo>
                  <a:pt x="0" y="23260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835" r="0" b="-1583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8244" y="4460238"/>
            <a:ext cx="14951512" cy="68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4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ELECTRICAL AND ELECTRONICS ENGINEERING &amp; USER INTERFACE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6527" y="6324600"/>
            <a:ext cx="17971473" cy="1483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4"/>
              </a:lnSpc>
              <a:spcBef>
                <a:spcPct val="0"/>
              </a:spcBef>
            </a:pPr>
            <a:r>
              <a:rPr lang="en-US" b="true" sz="3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Design and Development of a Gesture-Controlled Robot Car Using Arduino and Wireless Communication Modules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36598" y="6556539"/>
            <a:ext cx="738460" cy="73846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678494" y="274339"/>
            <a:ext cx="6024161" cy="9277524"/>
          </a:xfrm>
          <a:custGeom>
            <a:avLst/>
            <a:gdLst/>
            <a:ahLst/>
            <a:cxnLst/>
            <a:rect r="r" b="b" t="t" l="l"/>
            <a:pathLst>
              <a:path h="9277524" w="6024161">
                <a:moveTo>
                  <a:pt x="0" y="0"/>
                </a:moveTo>
                <a:lnTo>
                  <a:pt x="6024161" y="0"/>
                </a:lnTo>
                <a:lnTo>
                  <a:pt x="6024161" y="9277524"/>
                </a:lnTo>
                <a:lnTo>
                  <a:pt x="0" y="9277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8" t="0" r="-173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865000" y="2393816"/>
            <a:ext cx="6543494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STATISTIC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8546" y="1556679"/>
            <a:ext cx="653396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b="true" sz="2400" spc="177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CLIENT’S SATISFACTION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9945" y="765151"/>
            <a:ext cx="8147912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STATISTIC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115913" y="963360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48250" y="970256"/>
            <a:ext cx="319139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Thynk Unlimited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357705" y="7637029"/>
            <a:ext cx="4136867" cy="413686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737027" y="298495"/>
            <a:ext cx="4813947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6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 UID PART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5650" y="1325856"/>
            <a:ext cx="7746802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STEP 1: </a:t>
            </a:r>
            <a:r>
              <a:rPr lang="en-US" b="true" sz="3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Component Selection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1089" y="2114481"/>
            <a:ext cx="16314113" cy="264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3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Selected ESP8266 NodeMCU as the main controller due to its built-in Wi-Fi capabilities.</a:t>
            </a:r>
          </a:p>
          <a:p>
            <a:pPr algn="l" marL="647700" indent="-323850" lvl="1">
              <a:lnSpc>
                <a:spcPts val="53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Used L298N motor driver to control four DC motors.</a:t>
            </a:r>
          </a:p>
          <a:p>
            <a:pPr algn="l" marL="647700" indent="-323850" lvl="1">
              <a:lnSpc>
                <a:spcPts val="53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Chose a 4-wheel chassis, geared DC motors, and a 9V battery for mobility.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9945" y="5337741"/>
            <a:ext cx="1324891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STEP 2: </a:t>
            </a:r>
            <a:r>
              <a:rPr lang="en-US" b="true" sz="3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Circuit Design and Hardware Connections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1089" y="6337231"/>
            <a:ext cx="15155109" cy="254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9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Connected the four DC motors to the L298N motor driver module.</a:t>
            </a:r>
          </a:p>
          <a:p>
            <a:pPr algn="l" marL="647700" indent="-323850" lvl="1">
              <a:lnSpc>
                <a:spcPts val="69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Interfaced the motor driver inputs (IN1–IN4) with GPIO pins of the ESP8266.</a:t>
            </a:r>
          </a:p>
          <a:p>
            <a:pPr algn="l" marL="647700" indent="-323850" lvl="1">
              <a:lnSpc>
                <a:spcPts val="69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Ensured a common ground between the ESP8266 and the motor driver.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9945" y="765151"/>
            <a:ext cx="8147912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STATISTIC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115913" y="963360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48250" y="970256"/>
            <a:ext cx="319139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Thynk Unlimited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357705" y="7637029"/>
            <a:ext cx="4136867" cy="413686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1320589" y="232386"/>
            <a:ext cx="16678294" cy="151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3: 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Programming and Firmware Development</a:t>
            </a:r>
          </a:p>
          <a:p>
            <a:pPr algn="ctr">
              <a:lnSpc>
                <a:spcPts val="619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78912" y="1294652"/>
            <a:ext cx="15580388" cy="2606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Programmed the ESP8266 using the Arduino IDE.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Configured the ESP8266 in Access Point (AP) mode to create a Wi-Fi hotspot.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Developed a web server using the ESP8266WebServer library to handle directional commands.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9945" y="4708525"/>
            <a:ext cx="7756207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4: 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 Interface Creation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5634" y="5977490"/>
            <a:ext cx="16692366" cy="228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27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Designed an HTML-based control interface with buttons for Forward, Backward, Left, Right, and Stop.</a:t>
            </a:r>
          </a:p>
          <a:p>
            <a:pPr algn="l" marL="647700" indent="-323850" lvl="1">
              <a:lnSpc>
                <a:spcPts val="627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Integrated JavaScript to send HTTP requests to the ESP8266 server on button press.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9945" y="765151"/>
            <a:ext cx="8147912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STATISTIC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115913" y="963360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48250" y="970256"/>
            <a:ext cx="319139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Thynk Unlimited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357705" y="7637029"/>
            <a:ext cx="4136867" cy="413686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54124" y="527026"/>
            <a:ext cx="11156038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5: 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Motor Control Logic Implementation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05382" y="1416661"/>
            <a:ext cx="15453918" cy="168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717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Mapped each web route to a specific motor control function using digital signals.</a:t>
            </a:r>
          </a:p>
          <a:p>
            <a:pPr algn="l" marL="647700" indent="-323850" lvl="1">
              <a:lnSpc>
                <a:spcPts val="717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Defined separate functions for forward, backward, left turn, right turn, and stop.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4124" y="4234423"/>
            <a:ext cx="7626787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6: 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Testing and Debugging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69898" y="5368671"/>
            <a:ext cx="17015593" cy="167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711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Connected to the ESP8266’s Wi-Fi using a smartphone.</a:t>
            </a:r>
          </a:p>
          <a:p>
            <a:pPr algn="l" marL="647700" indent="-323850" lvl="1">
              <a:lnSpc>
                <a:spcPts val="711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Accessed the control interface via browser and tested all directional commands.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62101" y="951035"/>
            <a:ext cx="7363797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tru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FURURE SCOPE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243287"/>
            <a:ext cx="18288000" cy="464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6199"/>
              </a:lnSpc>
              <a:buFont typeface="Arial"/>
              <a:buChar char="•"/>
            </a:pPr>
            <a:r>
              <a:rPr lang="en-US" sz="3999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Add speed control by mapping tilt angles to PWM signals f</a:t>
            </a:r>
            <a:r>
              <a:rPr lang="en-US" sz="3999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or dynamic motor speed adjustments.</a:t>
            </a:r>
          </a:p>
          <a:p>
            <a:pPr algn="just" marL="863599" indent="-431800" lvl="1">
              <a:lnSpc>
                <a:spcPts val="6199"/>
              </a:lnSpc>
              <a:buFont typeface="Arial"/>
              <a:buChar char="•"/>
            </a:pPr>
            <a:r>
              <a:rPr lang="en-US" sz="3999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Integrate obstacle avoidance using ultrasonic sensors to enhance autonomous navigation capabilities.</a:t>
            </a:r>
          </a:p>
          <a:p>
            <a:pPr algn="just" marL="863599" indent="-431800" lvl="1">
              <a:lnSpc>
                <a:spcPts val="6199"/>
              </a:lnSpc>
              <a:buFont typeface="Arial"/>
              <a:buChar char="•"/>
            </a:pPr>
            <a:r>
              <a:rPr lang="en-US" sz="3999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Develop a wearable glove interface for the MPU6050, improving user  gesture precision.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72380" y="951035"/>
            <a:ext cx="4543239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tru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RESULTS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442333"/>
            <a:ext cx="18288000" cy="1070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54" indent="-291477" lvl="1">
              <a:lnSpc>
                <a:spcPts val="2835"/>
              </a:lnSpc>
              <a:buFont typeface="Arial"/>
              <a:buChar char="•"/>
            </a:pPr>
            <a:r>
              <a:rPr lang="en-US" sz="2700">
                <a:solidFill>
                  <a:srgbClr val="1F1F1F"/>
                </a:solidFill>
                <a:latin typeface="Inter"/>
                <a:ea typeface="Inter"/>
                <a:cs typeface="Inter"/>
                <a:sym typeface="Inter"/>
              </a:rPr>
              <a:t>THE GESTURE-CONTROLLED ROBOT CAR WAS SUCCESSFULLY DESIGNED, DEVELOPED, AND TESTED USING ARDUINO, ACCELEROMETER-BASED GESTURE SENSING, AND WIRELESS COMMUNICATIONMODULES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5821680"/>
            <a:ext cx="18288000" cy="1207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31" indent="-313065" lvl="1">
              <a:lnSpc>
                <a:spcPts val="3045"/>
              </a:lnSpc>
              <a:buFont typeface="Arial"/>
              <a:buChar char="•"/>
            </a:pPr>
            <a:r>
              <a:rPr lang="en-US" sz="2900">
                <a:solidFill>
                  <a:srgbClr val="1F1F1F"/>
                </a:solidFill>
                <a:latin typeface="Inter"/>
                <a:ea typeface="Inter"/>
                <a:cs typeface="Inter"/>
                <a:sym typeface="Inter"/>
              </a:rPr>
              <a:t>THE DELAY WAS MINIMAL AND DID NOT AFFECT THE REAL-TIME CONTROL SIGNIFICANTLY.</a:t>
            </a:r>
          </a:p>
          <a:p>
            <a:pPr algn="ctr" marL="626131" indent="-313065" lvl="1">
              <a:lnSpc>
                <a:spcPts val="3045"/>
              </a:lnSpc>
              <a:buFont typeface="Arial"/>
              <a:buChar char="•"/>
            </a:pPr>
            <a:r>
              <a:rPr lang="en-US" sz="2900">
                <a:solidFill>
                  <a:srgbClr val="1F1F1F"/>
                </a:solidFill>
                <a:latin typeface="Inter"/>
                <a:ea typeface="Inter"/>
                <a:cs typeface="Inter"/>
                <a:sym typeface="Inter"/>
              </a:rPr>
              <a:t>Faster response observed with reliable power supply and within 5-meter communication range.</a:t>
            </a:r>
          </a:p>
          <a:p>
            <a:pPr algn="ctr">
              <a:lnSpc>
                <a:spcPts val="525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42213" y="4979670"/>
            <a:ext cx="960453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30" indent="-291465" lvl="1">
              <a:lnSpc>
                <a:spcPts val="2835"/>
              </a:lnSpc>
              <a:buFont typeface="Arial"/>
              <a:buChar char="•"/>
            </a:pPr>
            <a:r>
              <a:rPr lang="en-US" sz="2700">
                <a:solidFill>
                  <a:srgbClr val="1F1F1F"/>
                </a:solidFill>
                <a:latin typeface="Inter"/>
                <a:ea typeface="Inter"/>
                <a:cs typeface="Inter"/>
                <a:sym typeface="Inter"/>
              </a:rPr>
              <a:t>SMOOTH MOTION TRANSITIONS BETWEEN GESTURES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96972" y="1140653"/>
            <a:ext cx="909405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tru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UID PART 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6278" y="2809691"/>
            <a:ext cx="15642930" cy="509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870"/>
              </a:lnSpc>
              <a:buFont typeface="Arial"/>
              <a:buChar char="•"/>
            </a:pPr>
            <a:r>
              <a:rPr lang="en-US" sz="3000">
                <a:solidFill>
                  <a:srgbClr val="1F1F1F"/>
                </a:solidFill>
                <a:latin typeface="Inter"/>
                <a:ea typeface="Inter"/>
                <a:cs typeface="Inter"/>
                <a:sym typeface="Inter"/>
              </a:rPr>
              <a:t>ESP8266 NodeMCU created a Wi-Fi hotspot and hosted a web server for wireless control.</a:t>
            </a:r>
          </a:p>
          <a:p>
            <a:pPr algn="l" marL="647700" indent="-323850" lvl="1">
              <a:lnSpc>
                <a:spcPts val="6870"/>
              </a:lnSpc>
              <a:buFont typeface="Arial"/>
              <a:buChar char="•"/>
            </a:pPr>
            <a:r>
              <a:rPr lang="en-US" sz="3000">
                <a:solidFill>
                  <a:srgbClr val="1F1F1F"/>
                </a:solidFill>
                <a:latin typeface="Inter"/>
                <a:ea typeface="Inter"/>
                <a:cs typeface="Inter"/>
                <a:sym typeface="Inter"/>
              </a:rPr>
              <a:t>HTML interface with JavaScript sent real-time commands to the ESP8266 via browser.</a:t>
            </a:r>
          </a:p>
          <a:p>
            <a:pPr algn="l" marL="647700" indent="-323850" lvl="1">
              <a:lnSpc>
                <a:spcPts val="6870"/>
              </a:lnSpc>
              <a:buFont typeface="Arial"/>
              <a:buChar char="•"/>
            </a:pPr>
            <a:r>
              <a:rPr lang="en-US" sz="3000">
                <a:solidFill>
                  <a:srgbClr val="1F1F1F"/>
                </a:solidFill>
                <a:latin typeface="Inter"/>
                <a:ea typeface="Inter"/>
                <a:cs typeface="Inter"/>
                <a:sym typeface="Inter"/>
              </a:rPr>
              <a:t>L298N motor driver controlled four DC motors for smooth car movement.</a:t>
            </a:r>
          </a:p>
          <a:p>
            <a:pPr algn="l" marL="647700" indent="-323850" lvl="1">
              <a:lnSpc>
                <a:spcPts val="6870"/>
              </a:lnSpc>
              <a:buFont typeface="Arial"/>
              <a:buChar char="•"/>
            </a:pPr>
            <a:r>
              <a:rPr lang="en-US" sz="3000">
                <a:solidFill>
                  <a:srgbClr val="1F1F1F"/>
                </a:solidFill>
                <a:latin typeface="Inter"/>
                <a:ea typeface="Inter"/>
                <a:cs typeface="Inter"/>
                <a:sym typeface="Inter"/>
              </a:rPr>
              <a:t>System worked reliably with stable Wi-Fi control and responsive motor actions.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44425" y="2419849"/>
            <a:ext cx="9365052" cy="5885989"/>
          </a:xfrm>
          <a:custGeom>
            <a:avLst/>
            <a:gdLst/>
            <a:ahLst/>
            <a:cxnLst/>
            <a:rect r="r" b="b" t="t" l="l"/>
            <a:pathLst>
              <a:path h="5885989" w="9365052">
                <a:moveTo>
                  <a:pt x="0" y="0"/>
                </a:moveTo>
                <a:lnTo>
                  <a:pt x="9365051" y="0"/>
                </a:lnTo>
                <a:lnTo>
                  <a:pt x="9365051" y="5885989"/>
                </a:lnTo>
                <a:lnTo>
                  <a:pt x="0" y="58859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969" t="-8001" r="-670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82864" y="3508754"/>
            <a:ext cx="3239866" cy="3269493"/>
          </a:xfrm>
          <a:custGeom>
            <a:avLst/>
            <a:gdLst/>
            <a:ahLst/>
            <a:cxnLst/>
            <a:rect r="r" b="b" t="t" l="l"/>
            <a:pathLst>
              <a:path h="3269493" w="3239866">
                <a:moveTo>
                  <a:pt x="0" y="0"/>
                </a:moveTo>
                <a:lnTo>
                  <a:pt x="3239866" y="0"/>
                </a:lnTo>
                <a:lnTo>
                  <a:pt x="3239866" y="3269492"/>
                </a:lnTo>
                <a:lnTo>
                  <a:pt x="0" y="32694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0164" r="0" b="-80044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62101" y="4257986"/>
            <a:ext cx="7363797" cy="1599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59"/>
              </a:lnSpc>
            </a:pPr>
            <a:r>
              <a:rPr lang="en-US" sz="9399" b="tru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02759" y="6802807"/>
            <a:ext cx="5402508" cy="54025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275918" y="793769"/>
            <a:ext cx="633545" cy="300142"/>
          </a:xfrm>
          <a:custGeom>
            <a:avLst/>
            <a:gdLst/>
            <a:ahLst/>
            <a:cxnLst/>
            <a:rect r="r" b="b" t="t" l="l"/>
            <a:pathLst>
              <a:path h="300142" w="633545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05112" y="3723056"/>
            <a:ext cx="8877776" cy="307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61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P.Deekshith     cb.sc.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u4aie24039</a:t>
            </a:r>
          </a:p>
          <a:p>
            <a:pPr algn="ctr" marL="863599" indent="-431800" lvl="1">
              <a:lnSpc>
                <a:spcPts val="61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S.Dheeraj         cb.sc.u4aie24050</a:t>
            </a:r>
          </a:p>
          <a:p>
            <a:pPr algn="ctr" marL="863599" indent="-431800" lvl="1">
              <a:lnSpc>
                <a:spcPts val="61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S.V.Dhiraj          cb.sc.u4aie24052</a:t>
            </a:r>
          </a:p>
          <a:p>
            <a:pPr algn="ctr" marL="863599" indent="-431800" lvl="1">
              <a:lnSpc>
                <a:spcPts val="61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S.Sathwik          cb.sc.u4aie24051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32379" y="2144359"/>
            <a:ext cx="4023241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TEAM MEMBERS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37101" y="4421381"/>
            <a:ext cx="5402508" cy="54025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1752027"/>
            <a:ext cx="18288000" cy="7882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0" indent="-367025" lvl="1">
              <a:lnSpc>
                <a:spcPts val="7037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robotic car driven by hand gestures, using tilt to move forward, backward, left, right, or stop.</a:t>
            </a:r>
          </a:p>
          <a:p>
            <a:pPr algn="just" marL="734050" indent="-367025" lvl="1">
              <a:lnSpc>
                <a:spcPts val="703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Aims to showcase intuitive control through sensors and wireless communication.</a:t>
            </a:r>
          </a:p>
          <a:p>
            <a:pPr algn="just" marL="734050" indent="-367025" lvl="1">
              <a:lnSpc>
                <a:spcPts val="703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Built with a 4-wheel chassis, two Arduino UNOs, MPU6050 sensor, two HC-05 Bluetooth modules, L298N motor driver, and four 9v batteries.</a:t>
            </a:r>
          </a:p>
          <a:p>
            <a:pPr algn="just" marL="734050" indent="-367025" lvl="1">
              <a:lnSpc>
                <a:spcPts val="703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Hand tilts detected by MPU6050 are sent via Bluetooth to control the car’s motors.</a:t>
            </a:r>
          </a:p>
          <a:p>
            <a:pPr algn="just" marL="734050" indent="-367025" lvl="1">
              <a:lnSpc>
                <a:spcPts val="703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Serves as an educational project and prototype for gesture-based robotic systems.</a:t>
            </a:r>
          </a:p>
          <a:p>
            <a:pPr algn="just" marL="734050" indent="-367025" lvl="1">
              <a:lnSpc>
                <a:spcPts val="703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Provides hands-on experience in Arduino programming, sensor integration, and wireless tech.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66344" y="588645"/>
            <a:ext cx="7341513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6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2730" y="2601063"/>
            <a:ext cx="17735270" cy="6473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39" indent="-377820" lvl="1">
              <a:lnSpc>
                <a:spcPts val="6474"/>
              </a:lnSpc>
              <a:buFont typeface="Arial"/>
              <a:buChar char="•"/>
            </a:pPr>
            <a:r>
              <a:rPr lang="en-US" b="true" sz="3499" spc="146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Develop a robotic car controlled by hand gestures using tilt-based inputs.</a:t>
            </a:r>
          </a:p>
          <a:p>
            <a:pPr algn="l" marL="755639" indent="-377820" lvl="1">
              <a:lnSpc>
                <a:spcPts val="6474"/>
              </a:lnSpc>
              <a:buFont typeface="Arial"/>
              <a:buChar char="•"/>
            </a:pPr>
            <a:r>
              <a:rPr lang="en-US" b="true" sz="3499" spc="146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Integrate sensors and wireless communication for seamless gesture-to-motion control.</a:t>
            </a:r>
          </a:p>
          <a:p>
            <a:pPr algn="l" marL="755639" indent="-377820" lvl="1">
              <a:lnSpc>
                <a:spcPts val="6474"/>
              </a:lnSpc>
              <a:buFont typeface="Arial"/>
              <a:buChar char="•"/>
            </a:pPr>
            <a:r>
              <a:rPr lang="en-US" b="true" sz="3499" spc="146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Demonstrate real-time data transmission between transmitter and receiver via Bluetooth.</a:t>
            </a:r>
          </a:p>
          <a:p>
            <a:pPr algn="l" marL="755639" indent="-377820" lvl="1">
              <a:lnSpc>
                <a:spcPts val="6474"/>
              </a:lnSpc>
              <a:buFont typeface="Arial"/>
              <a:buChar char="•"/>
            </a:pPr>
            <a:r>
              <a:rPr lang="en-US" b="true" sz="3499" spc="146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Provide a hands-on learning platform for Arduino programming and sensor interfacing.</a:t>
            </a:r>
          </a:p>
          <a:p>
            <a:pPr algn="l" marL="755639" indent="-377820" lvl="1">
              <a:lnSpc>
                <a:spcPts val="6474"/>
              </a:lnSpc>
              <a:buFont typeface="Arial"/>
              <a:buChar char="•"/>
            </a:pPr>
            <a:r>
              <a:rPr lang="en-US" b="true" sz="3499" spc="146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Create a prototype for intuitive, gesture-based robotic systems.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38565" y="748051"/>
            <a:ext cx="6010870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6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 OBJECTIVES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3048" y="-912528"/>
            <a:ext cx="3803190" cy="38031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6399" y="1389307"/>
            <a:ext cx="8427601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1: 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Component Setup &amp; Roles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9200" y="2277819"/>
            <a:ext cx="16648325" cy="2867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Arduino Uno (Hand Part): Captures hand movements using MPU6050, processes the gesture data, and sends commands via HC-05 (Master) Bluetooth.</a:t>
            </a:r>
          </a:p>
          <a:p>
            <a:pPr algn="l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Arduino Uno (Car Part): Receives Bluetooth commands via HC-05 (Slave) and controls the car movement using the L298N Motor Driver.</a:t>
            </a:r>
          </a:p>
          <a:p>
            <a:pPr algn="l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Power Supply: Two 9V batteries—one for each Arduino circuit.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1497" y="5487746"/>
            <a:ext cx="10589776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5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2: </a:t>
            </a:r>
            <a:r>
              <a:rPr lang="en-US" b="true" sz="35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MPU6050 Sensor Integration (Hand Part)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27355" y="6259828"/>
            <a:ext cx="15215103" cy="4027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58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MPU6050 ( Accelerometer) is attached to the hand or glove.</a:t>
            </a:r>
          </a:p>
          <a:p>
            <a:pPr algn="l" marL="647692" indent="-323846" lvl="1">
              <a:lnSpc>
                <a:spcPts val="458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It detects tilt or directional motion:</a:t>
            </a:r>
          </a:p>
          <a:p>
            <a:pPr algn="just" marL="647692" indent="-323846" lvl="1">
              <a:lnSpc>
                <a:spcPts val="458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Tilt forward → Move Forward</a:t>
            </a:r>
          </a:p>
          <a:p>
            <a:pPr algn="just" marL="647692" indent="-323846" lvl="1">
              <a:lnSpc>
                <a:spcPts val="458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Tilt backward → Move Backward</a:t>
            </a:r>
          </a:p>
          <a:p>
            <a:pPr algn="just" marL="647692" indent="-323846" lvl="1">
              <a:lnSpc>
                <a:spcPts val="458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Tilt left/right → Turn Left/Right</a:t>
            </a:r>
          </a:p>
          <a:p>
            <a:pPr algn="just" marL="647692" indent="-323846" lvl="1">
              <a:lnSpc>
                <a:spcPts val="458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Steady/Flat hand → Stop</a:t>
            </a:r>
          </a:p>
          <a:p>
            <a:pPr algn="l" marL="647692" indent="-323846" lvl="1">
              <a:lnSpc>
                <a:spcPts val="458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sensor communicates with the Arduino using I2C (SCL/SDA pins).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88960" y="290609"/>
            <a:ext cx="7597497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6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 METHODOLOGY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61650" y="8036778"/>
            <a:ext cx="3803190" cy="38031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0094695"/>
            <a:ext cx="18264272" cy="192305"/>
            <a:chOff x="0" y="0"/>
            <a:chExt cx="4810343" cy="506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0343" cy="50648"/>
            </a:xfrm>
            <a:custGeom>
              <a:avLst/>
              <a:gdLst/>
              <a:ahLst/>
              <a:cxnLst/>
              <a:rect r="r" b="b" t="t" l="l"/>
              <a:pathLst>
                <a:path h="50648" w="4810343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1371" y="118935"/>
            <a:ext cx="15109270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3: 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Processing Gestures into Commands (Hand Arduino)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0600" y="933450"/>
            <a:ext cx="14995565" cy="4610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Arduino reads real-time values (like pitch, roll, or angle) from the MPU6050.</a:t>
            </a:r>
          </a:p>
          <a:p>
            <a:pPr algn="l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Thresholds are set to interpret gestures. For example:</a:t>
            </a:r>
          </a:p>
          <a:p>
            <a:pPr algn="l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If pitch angle &lt; -15° → send "F" (Forward)</a:t>
            </a:r>
          </a:p>
          <a:p>
            <a:pPr algn="just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If pitch angle &gt;+15° → send "B" (Backward)</a:t>
            </a:r>
          </a:p>
          <a:p>
            <a:pPr algn="just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If roll angle &gt; +15° → send "R" (Right)</a:t>
            </a:r>
          </a:p>
          <a:p>
            <a:pPr algn="just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If roll angle &lt; -15° → send "L" (Left)</a:t>
            </a:r>
          </a:p>
          <a:p>
            <a:pPr algn="just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Otherwise → send "S" (Stop)</a:t>
            </a:r>
          </a:p>
          <a:p>
            <a:pPr algn="l" marL="647692" indent="-323846" lvl="1">
              <a:lnSpc>
                <a:spcPts val="464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These single-letter commands are sent wirelessly via HC-05 Master.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400329" y="5588427"/>
            <a:ext cx="16235352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4 :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Wireless Communication (Bluetooth)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3043" y="6401227"/>
            <a:ext cx="17134957" cy="350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HC-05 Bluetooth Modules are configured as: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Master (Hand Arduino) — initiates the connection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Slave (Car Arduino) — waits and receives data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They pair automatically when powered and within range (~3 meters).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Hand Arduino sends command via Serial to Master HC-05 → Slave HC-05 receives → passed to Car Arduino.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79356" y="791606"/>
            <a:ext cx="764184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Lack of Brand Visibility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579356" y="1397333"/>
            <a:ext cx="7641844" cy="183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20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By defining your unique value proposition and creating a consistent brand identity, we ensure your business stands out and remains memorable in the minds of your target audience.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79356" y="3924802"/>
            <a:ext cx="764184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Ineffective Digital Presence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79356" y="4530530"/>
            <a:ext cx="7641844" cy="183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20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Through data-driven insights, we tailor strategies to maximize online visibility, engage your audience, and drive meaningful interactions, converting online engagements into tangible business outcomes.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79356" y="7057999"/>
            <a:ext cx="764184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Lack of Targeted Lead Generation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79356" y="7663726"/>
            <a:ext cx="7641844" cy="183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20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By leveraging strategic content, paid advertising, and personalized engagement tactics, we ensure that your marketing efforts are focused on reaching and converting the right audience.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872784" y="102631"/>
            <a:ext cx="19554108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5: 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Command Reception &amp; Motor Control (Car Arduino)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4985" y="871616"/>
            <a:ext cx="14361676" cy="549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4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Car Arduino reads serial input from HC-05 Slave.</a:t>
            </a:r>
          </a:p>
          <a:p>
            <a:pPr algn="l" marL="647700" indent="-323850" lvl="1">
              <a:lnSpc>
                <a:spcPts val="54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Based on the received command:</a:t>
            </a:r>
          </a:p>
          <a:p>
            <a:pPr algn="l" marL="647700" indent="-323850" lvl="1">
              <a:lnSpc>
                <a:spcPts val="54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"F" → Move all 4 motors forward</a:t>
            </a:r>
          </a:p>
          <a:p>
            <a:pPr algn="l" marL="647700" indent="-323850" lvl="1">
              <a:lnSpc>
                <a:spcPts val="54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"B" → Move all 4 motors backward</a:t>
            </a:r>
          </a:p>
          <a:p>
            <a:pPr algn="l" marL="647700" indent="-323850" lvl="1">
              <a:lnSpc>
                <a:spcPts val="54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"L" → Left motors slow/stop, right motors move → turn left</a:t>
            </a:r>
          </a:p>
          <a:p>
            <a:pPr algn="l" marL="647700" indent="-323850" lvl="1">
              <a:lnSpc>
                <a:spcPts val="54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"R" → Right motors slow/stop, left motors move → turn right</a:t>
            </a:r>
          </a:p>
          <a:p>
            <a:pPr algn="l" marL="647700" indent="-323850" lvl="1">
              <a:lnSpc>
                <a:spcPts val="54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"S" → Stop all motors</a:t>
            </a:r>
          </a:p>
          <a:p>
            <a:pPr algn="l" marL="647700" indent="-323850" lvl="1">
              <a:lnSpc>
                <a:spcPts val="549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These signals are sent to L298N Motor Driver, which drives the 4 DC motors.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7714" y="6453605"/>
            <a:ext cx="8768715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STEP 6: L298N Motor Driver Wiring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9121" y="7351369"/>
            <a:ext cx="11404163" cy="1969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34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Connected to 4 DC motors (2 on each side).</a:t>
            </a:r>
          </a:p>
          <a:p>
            <a:pPr algn="l" marL="647700" indent="-323850" lvl="1">
              <a:lnSpc>
                <a:spcPts val="534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Receives direction and enable signals from the Car Arduino.</a:t>
            </a:r>
          </a:p>
          <a:p>
            <a:pPr algn="l" marL="647700" indent="-323850" lvl="1">
              <a:lnSpc>
                <a:spcPts val="534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Powered by the car’s 9V battery.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61650" y="8036778"/>
            <a:ext cx="3803190" cy="38031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115913" y="963360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848250" y="970256"/>
            <a:ext cx="319139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Thynk Unlimited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2678" y="1630963"/>
            <a:ext cx="14482644" cy="225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149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9V Battery 1: Powers the Hand Arduino + MPU6050 + Master HC-05</a:t>
            </a:r>
          </a:p>
          <a:p>
            <a:pPr algn="l" marL="647700" indent="-323850" lvl="1">
              <a:lnSpc>
                <a:spcPts val="6149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9V Battery 2: Powers the Car Arduino + L298N + Motors</a:t>
            </a:r>
          </a:p>
          <a:p>
            <a:pPr algn="l" marL="647700" indent="-323850" lvl="1">
              <a:lnSpc>
                <a:spcPts val="6149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Make sure batteries are securely connected and voltage-regulated if needed.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3385" y="4708525"/>
            <a:ext cx="7768828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8: </a:t>
            </a: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Testing and Calibration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02678" y="5921501"/>
            <a:ext cx="11011495" cy="3336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15"/>
              </a:lnSpc>
            </a:pPr>
          </a:p>
          <a:p>
            <a:pPr algn="l" marL="690879" indent="-345439" lvl="1">
              <a:lnSpc>
                <a:spcPts val="6815"/>
              </a:lnSpc>
              <a:buFont typeface="Arial"/>
              <a:buChar char="•"/>
            </a:pPr>
            <a:r>
              <a:rPr lang="en-US" b="true" sz="31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Test each direction separately.</a:t>
            </a:r>
          </a:p>
          <a:p>
            <a:pPr algn="l" marL="690879" indent="-345439" lvl="1">
              <a:lnSpc>
                <a:spcPts val="6815"/>
              </a:lnSpc>
              <a:buFont typeface="Arial"/>
              <a:buChar char="•"/>
            </a:pPr>
            <a:r>
              <a:rPr lang="en-US" b="true" sz="3199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Ensure Bluetooth connection is stable before full test.</a:t>
            </a:r>
          </a:p>
          <a:p>
            <a:pPr algn="l">
              <a:lnSpc>
                <a:spcPts val="6815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04100" y="528385"/>
            <a:ext cx="8806577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7: Power Supply Management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9470" y="8011283"/>
            <a:ext cx="7641844" cy="169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10"/>
              </a:lnSpc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With a global perspective, our marketing agency has proudly served multinational clients, delivering tailored strategies that transcend borders and cultures, ensuring consistent brand success on a worldwide scale.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21471" y="298495"/>
            <a:ext cx="8620601" cy="98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60"/>
              </a:lnSpc>
              <a:spcBef>
                <a:spcPct val="0"/>
              </a:spcBef>
            </a:pPr>
            <a:r>
              <a:rPr lang="en-US" b="true" sz="7200" strike="noStrike" u="none">
                <a:solidFill>
                  <a:srgbClr val="1F1F1F"/>
                </a:solidFill>
                <a:latin typeface="Inter Bold"/>
                <a:ea typeface="Inter Bold"/>
                <a:cs typeface="Inter Bold"/>
                <a:sym typeface="Inter Bold"/>
              </a:rPr>
              <a:t> CIRCUIT DIAGRAM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6532" y="1440180"/>
            <a:ext cx="7033022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🤚 Hand Side (Transmitter):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6079" y="2584573"/>
            <a:ext cx="5558195" cy="707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MPU6050 → Arduino Uno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VCC → 3.3V / 5V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GND → GND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SDA → A4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SCL → A5</a:t>
            </a:r>
          </a:p>
          <a:p>
            <a:pPr algn="l">
              <a:lnSpc>
                <a:spcPts val="5100"/>
              </a:lnSpc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HC-05 (Master) → Arduino Uno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VCC → 5V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GND → GND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TX → PIN 10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RX → PIN 11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Powered by 9V Battery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06420" y="1440180"/>
            <a:ext cx="5671304" cy="73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🚗 Car Side (Receiver):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87871" y="2632198"/>
            <a:ext cx="6671429" cy="704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HC-05 (Slave) → Arduino Uno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VCC → 5V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GND → GND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TX → RX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RX → TX</a:t>
            </a:r>
          </a:p>
          <a:p>
            <a:pPr algn="l">
              <a:lnSpc>
                <a:spcPts val="4650"/>
              </a:lnSpc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L298N Motor Driver → Arduino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IN1–IN4 → Digital Pins (e.g., 8–11)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ENA, ENB → PWM Pins or 5V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OUT1–OUT4 → 4 DC Motors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12V → 9V Battery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GND → Arduino GND</a:t>
            </a:r>
          </a:p>
          <a:p>
            <a:pPr algn="l" marL="647700" indent="-323850" lvl="1">
              <a:lnSpc>
                <a:spcPts val="465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Powered by 9V Battery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DAGkyAhfvn4</dc:identifier>
  <dcterms:modified xsi:type="dcterms:W3CDTF">2011-08-01T06:04:30Z</dcterms:modified>
  <cp:revision>1</cp:revision>
  <dc:title>ELECTRICAL AND ELECTRONICS ENGINEERING &amp; USER INTERFACE</dc:title>
</cp:coreProperties>
</file>