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hBQ7Rtbc5VF1Eil8QWwFq3cJp0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BAE780-4985-4899-9296-604BEC1AA0E2}">
  <a:tblStyle styleId="{3EBAE780-4985-4899-9296-604BEC1AA0E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customschemas.google.com/relationships/presentationmetadata" Target="metadata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5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5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5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853678" y="4917186"/>
            <a:ext cx="290322" cy="2263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" type="body"/>
          </p:nvPr>
        </p:nvSpPr>
        <p:spPr>
          <a:xfrm rot="5400000">
            <a:off x="2940248" y="-942380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1" name="Google Shape;91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9pPr>
          </a:lstStyle>
          <a:p/>
        </p:txBody>
      </p:sp>
      <p:sp>
        <p:nvSpPr>
          <p:cNvPr id="104" name="Google Shape;104;p27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9pPr>
          </a:lstStyle>
          <a:p/>
        </p:txBody>
      </p:sp>
      <p:sp>
        <p:nvSpPr>
          <p:cNvPr id="106" name="Google Shape;106;p27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0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400"/>
            </a:lvl1pPr>
            <a:lvl2pPr indent="-4064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100"/>
            </a:lvl2pPr>
            <a:lvl3pPr indent="-3810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indent="-355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4pPr>
            <a:lvl5pPr indent="-355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5pPr>
            <a:lvl6pPr indent="-355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6pPr>
            <a:lvl7pPr indent="-355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7pPr>
            <a:lvl8pPr indent="-355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8pPr>
            <a:lvl9pPr indent="-355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9pPr>
          </a:lstStyle>
          <a:p/>
        </p:txBody>
      </p:sp>
      <p:sp>
        <p:nvSpPr>
          <p:cNvPr id="122" name="Google Shape;122;p30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/>
        </p:txBody>
      </p:sp>
      <p:sp>
        <p:nvSpPr>
          <p:cNvPr id="123" name="Google Shape;123;p3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1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31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/>
        </p:txBody>
      </p:sp>
      <p:sp>
        <p:nvSpPr>
          <p:cNvPr id="130" name="Google Shape;130;p3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2"/>
          <p:cNvSpPr txBox="1"/>
          <p:nvPr>
            <p:ph idx="1" type="body"/>
          </p:nvPr>
        </p:nvSpPr>
        <p:spPr>
          <a:xfrm rot="5400000">
            <a:off x="2940248" y="-942380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3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3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/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9pPr>
          </a:lstStyle>
          <a:p/>
        </p:txBody>
      </p:sp>
      <p:sp>
        <p:nvSpPr>
          <p:cNvPr id="44" name="Google Shape;44;p17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9pPr>
          </a:lstStyle>
          <a:p/>
        </p:txBody>
      </p:sp>
      <p:sp>
        <p:nvSpPr>
          <p:cNvPr id="46" name="Google Shape;46;p17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400"/>
            </a:lvl1pPr>
            <a:lvl2pPr indent="-4064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100"/>
            </a:lvl2pPr>
            <a:lvl3pPr indent="-3810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indent="-355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4pPr>
            <a:lvl5pPr indent="-355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5pPr>
            <a:lvl6pPr indent="-355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6pPr>
            <a:lvl7pPr indent="-355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7pPr>
            <a:lvl8pPr indent="-355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8pPr>
            <a:lvl9pPr indent="-355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9pPr>
          </a:lstStyle>
          <a:p/>
        </p:txBody>
      </p:sp>
      <p:sp>
        <p:nvSpPr>
          <p:cNvPr id="53" name="Google Shape;53;p20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/>
        </p:txBody>
      </p:sp>
      <p:sp>
        <p:nvSpPr>
          <p:cNvPr id="54" name="Google Shape;54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/>
        </p:txBody>
      </p:sp>
      <p:sp>
        <p:nvSpPr>
          <p:cNvPr id="61" name="Google Shape;61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census.gov/data/tables/time-series/demo/income-poverty/historical-income-people.html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22.png"/><Relationship Id="rId6" Type="http://schemas.openxmlformats.org/officeDocument/2006/relationships/image" Target="../media/image19.png"/><Relationship Id="rId7" Type="http://schemas.openxmlformats.org/officeDocument/2006/relationships/image" Target="../media/image21.png"/><Relationship Id="rId8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1" Type="http://schemas.openxmlformats.org/officeDocument/2006/relationships/image" Target="../media/image26.png"/><Relationship Id="rId10" Type="http://schemas.openxmlformats.org/officeDocument/2006/relationships/image" Target="../media/image31.png"/><Relationship Id="rId9" Type="http://schemas.openxmlformats.org/officeDocument/2006/relationships/image" Target="../media/image30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16.png"/><Relationship Id="rId8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33.png"/><Relationship Id="rId5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6239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"/>
          <p:cNvSpPr/>
          <p:nvPr/>
        </p:nvSpPr>
        <p:spPr>
          <a:xfrm>
            <a:off x="4736620" y="2877675"/>
            <a:ext cx="38495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Google Shape;152;p1"/>
          <p:cNvGrpSpPr/>
          <p:nvPr/>
        </p:nvGrpSpPr>
        <p:grpSpPr>
          <a:xfrm>
            <a:off x="241442" y="1878301"/>
            <a:ext cx="2525975" cy="1244565"/>
            <a:chOff x="852007" y="2234564"/>
            <a:chExt cx="3367966" cy="1659420"/>
          </a:xfrm>
        </p:grpSpPr>
        <p:sp>
          <p:nvSpPr>
            <p:cNvPr id="153" name="Google Shape;153;p1"/>
            <p:cNvSpPr/>
            <p:nvPr/>
          </p:nvSpPr>
          <p:spPr>
            <a:xfrm>
              <a:off x="852007" y="3524652"/>
              <a:ext cx="33679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-IN" sz="105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SCALE | SPEED | INTELLIGENCE</a:t>
              </a:r>
              <a:endParaRPr b="0" i="0" sz="10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4" name="Google Shape;154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16435" y="2234564"/>
              <a:ext cx="2039111" cy="10725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" name="Google Shape;155;p1"/>
          <p:cNvGrpSpPr/>
          <p:nvPr/>
        </p:nvGrpSpPr>
        <p:grpSpPr>
          <a:xfrm>
            <a:off x="5932184" y="4818883"/>
            <a:ext cx="1458468" cy="230833"/>
            <a:chOff x="5123688" y="6446661"/>
            <a:chExt cx="1944624" cy="307777"/>
          </a:xfrm>
        </p:grpSpPr>
        <p:sp>
          <p:nvSpPr>
            <p:cNvPr id="156" name="Google Shape;156;p1"/>
            <p:cNvSpPr/>
            <p:nvPr/>
          </p:nvSpPr>
          <p:spPr>
            <a:xfrm>
              <a:off x="5123688" y="6446661"/>
              <a:ext cx="19446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-IN" sz="10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www.sigmoid.com</a:t>
              </a:r>
              <a:endPara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" name="Google Shape;157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81600" y="6552630"/>
              <a:ext cx="152400" cy="152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" name="Google Shape;158;p1"/>
          <p:cNvGrpSpPr/>
          <p:nvPr/>
        </p:nvGrpSpPr>
        <p:grpSpPr>
          <a:xfrm>
            <a:off x="4798217" y="1314036"/>
            <a:ext cx="4090737" cy="1860938"/>
            <a:chOff x="6241000" y="1843239"/>
            <a:chExt cx="5708344" cy="2481250"/>
          </a:xfrm>
        </p:grpSpPr>
        <p:sp>
          <p:nvSpPr>
            <p:cNvPr id="159" name="Google Shape;159;p1"/>
            <p:cNvSpPr/>
            <p:nvPr/>
          </p:nvSpPr>
          <p:spPr>
            <a:xfrm>
              <a:off x="6241000" y="1843239"/>
              <a:ext cx="5708344" cy="2208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1" i="0" lang="en-IN" sz="2000" u="none" cap="none" strike="noStrike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rPr>
                <a:t>Dhiraj Hasija</a:t>
              </a:r>
              <a:endParaRPr/>
            </a:p>
            <a:p>
              <a:pPr indent="0" lvl="0" marL="0" marR="0" rtl="0"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1" i="0" lang="en-IN" sz="2000" u="none" cap="none" strike="noStrike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rPr>
                <a:t>(Associate Data Scientist)</a:t>
              </a:r>
              <a:endParaRPr/>
            </a:p>
            <a:p>
              <a:pPr indent="0" lvl="0" marL="0" marR="0" rtl="0"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1" i="0" lang="en-IN" sz="2000" u="none" cap="none" strike="noStrike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rPr>
                <a:t>Mock Project </a:t>
              </a:r>
              <a:endParaRPr b="1" i="0" sz="3200" u="none" cap="none" strike="noStrike">
                <a:solidFill>
                  <a:srgbClr val="00B0F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6340916" y="3862824"/>
              <a:ext cx="56084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p1"/>
          <p:cNvSpPr txBox="1"/>
          <p:nvPr/>
        </p:nvSpPr>
        <p:spPr>
          <a:xfrm>
            <a:off x="3951798" y="3490623"/>
            <a:ext cx="50729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Project title: </a:t>
            </a:r>
            <a:r>
              <a:rPr b="0" i="0" lang="en-IN" sz="18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Prediction</a:t>
            </a:r>
            <a:r>
              <a:rPr b="1" i="0" lang="en-IN" sz="18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 of </a:t>
            </a:r>
            <a:r>
              <a:rPr b="0" i="0" lang="en-IN" sz="18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Credit card eligibility and Credit limit determination.</a:t>
            </a:r>
            <a:endParaRPr/>
          </a:p>
        </p:txBody>
      </p:sp>
      <p:sp>
        <p:nvSpPr>
          <p:cNvPr id="162" name="Google Shape;162;p1"/>
          <p:cNvSpPr txBox="1"/>
          <p:nvPr>
            <p:ph idx="12" type="sldNum"/>
          </p:nvPr>
        </p:nvSpPr>
        <p:spPr>
          <a:xfrm>
            <a:off x="8853678" y="4917186"/>
            <a:ext cx="290322" cy="2263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12" name="Google Shape;312;p52"/>
          <p:cNvSpPr/>
          <p:nvPr/>
        </p:nvSpPr>
        <p:spPr>
          <a:xfrm>
            <a:off x="0" y="0"/>
            <a:ext cx="4009292" cy="480567"/>
          </a:xfrm>
          <a:prstGeom prst="rect">
            <a:avLst/>
          </a:prstGeom>
          <a:solidFill>
            <a:srgbClr val="126690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Appendix</a:t>
            </a:r>
            <a:endParaRPr b="1" i="0" sz="2000" u="none" cap="none" strike="noStrike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3" name="Google Shape;313;p52"/>
          <p:cNvSpPr txBox="1"/>
          <p:nvPr/>
        </p:nvSpPr>
        <p:spPr>
          <a:xfrm>
            <a:off x="160867" y="480567"/>
            <a:ext cx="65806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 for income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</a:t>
            </a:r>
            <a:r>
              <a:rPr b="0" i="0" lang="en-IN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https://www.census.gov/data/tables/time-series/demo/income-poverty/historical-income-people.html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rt, line chart&#10;&#10;Description automatically generated" id="314" name="Google Shape;31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306" y="1292352"/>
            <a:ext cx="2631290" cy="16094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line chart&#10;&#10;Description automatically generated" id="315" name="Google Shape;315;p52"/>
          <p:cNvPicPr preferRelativeResize="0"/>
          <p:nvPr/>
        </p:nvPicPr>
        <p:blipFill rotWithShape="1">
          <a:blip r:embed="rId5">
            <a:alphaModFix/>
          </a:blip>
          <a:srcRect b="0" l="7315" r="0" t="0"/>
          <a:stretch/>
        </p:blipFill>
        <p:spPr>
          <a:xfrm>
            <a:off x="3254999" y="1341767"/>
            <a:ext cx="2438607" cy="155472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2"/>
          <p:cNvSpPr txBox="1"/>
          <p:nvPr/>
        </p:nvSpPr>
        <p:spPr>
          <a:xfrm>
            <a:off x="977991" y="2851844"/>
            <a:ext cx="139333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Pure salary, a = 1</a:t>
            </a:r>
            <a:endParaRPr/>
          </a:p>
        </p:txBody>
      </p:sp>
      <p:sp>
        <p:nvSpPr>
          <p:cNvPr id="317" name="Google Shape;317;p52"/>
          <p:cNvSpPr txBox="1"/>
          <p:nvPr/>
        </p:nvSpPr>
        <p:spPr>
          <a:xfrm>
            <a:off x="4064470" y="2851844"/>
            <a:ext cx="15728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70% Salary,, a = 0.7</a:t>
            </a:r>
            <a:endParaRPr/>
          </a:p>
        </p:txBody>
      </p:sp>
      <p:pic>
        <p:nvPicPr>
          <p:cNvPr descr="Chart, line chart&#10;&#10;Description automatically generated" id="318" name="Google Shape;318;p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18482" y="1377923"/>
            <a:ext cx="2555348" cy="1512894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52"/>
          <p:cNvSpPr txBox="1"/>
          <p:nvPr/>
        </p:nvSpPr>
        <p:spPr>
          <a:xfrm>
            <a:off x="7075646" y="2890817"/>
            <a:ext cx="15295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50% Salary, a = 0.5</a:t>
            </a:r>
            <a:endParaRPr/>
          </a:p>
        </p:txBody>
      </p:sp>
      <p:pic>
        <p:nvPicPr>
          <p:cNvPr descr="Chart, histogram&#10;&#10;Description automatically generated" id="320" name="Google Shape;320;p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6306" y="3201925"/>
            <a:ext cx="2652276" cy="162145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2"/>
          <p:cNvSpPr txBox="1"/>
          <p:nvPr/>
        </p:nvSpPr>
        <p:spPr>
          <a:xfrm>
            <a:off x="1045035" y="4776719"/>
            <a:ext cx="15279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35% Salary, a=0.35</a:t>
            </a:r>
            <a:endParaRPr/>
          </a:p>
        </p:txBody>
      </p:sp>
      <p:pic>
        <p:nvPicPr>
          <p:cNvPr descr="Chart, histogram&#10;&#10;Description automatically generated" id="322" name="Google Shape;322;p5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60547" y="3103181"/>
            <a:ext cx="2627509" cy="1610586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52"/>
          <p:cNvSpPr txBox="1"/>
          <p:nvPr/>
        </p:nvSpPr>
        <p:spPr>
          <a:xfrm>
            <a:off x="4267137" y="4776719"/>
            <a:ext cx="129073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Pure prob, a = 0</a:t>
            </a:r>
            <a:endParaRPr/>
          </a:p>
        </p:txBody>
      </p:sp>
      <p:sp>
        <p:nvSpPr>
          <p:cNvPr id="324" name="Google Shape;324;p52"/>
          <p:cNvSpPr txBox="1"/>
          <p:nvPr/>
        </p:nvSpPr>
        <p:spPr>
          <a:xfrm>
            <a:off x="1810871" y="984631"/>
            <a:ext cx="47115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Variation of amount of credibility and credit capacity i.e. </a:t>
            </a: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Chart, histogram&#10;&#10;Description automatically generated" id="330" name="Google Shape;33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8885" y="343226"/>
            <a:ext cx="2201714" cy="15493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" id="331" name="Google Shape;331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7414" y="357788"/>
            <a:ext cx="2333401" cy="1530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" id="332" name="Google Shape;332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679" y="279435"/>
            <a:ext cx="2291598" cy="16129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line chart&#10;&#10;Description automatically generated" id="333" name="Google Shape;333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75884" y="294762"/>
            <a:ext cx="2360226" cy="16129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histogram&#10;&#10;Description automatically generated" id="334" name="Google Shape;334;p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64645" y="2761879"/>
            <a:ext cx="3112351" cy="19715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histogram&#10;&#10;Description automatically generated" id="335" name="Google Shape;335;p5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48061" y="3719023"/>
            <a:ext cx="2369282" cy="14244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line chart&#10;&#10;Description automatically generated" id="336" name="Google Shape;336;p5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2588" y="3660300"/>
            <a:ext cx="2133304" cy="148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line chart&#10;&#10;Description automatically generated" id="337" name="Google Shape;337;p5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209677" y="1831037"/>
            <a:ext cx="2466953" cy="1568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line chart&#10;&#10;Description automatically generated" id="338" name="Google Shape;338;p5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65100" y="1831037"/>
            <a:ext cx="2182961" cy="1537296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3"/>
          <p:cNvSpPr txBox="1"/>
          <p:nvPr/>
        </p:nvSpPr>
        <p:spPr>
          <a:xfrm>
            <a:off x="1577585" y="50900"/>
            <a:ext cx="54248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DISTRIBUTION OF INCOME WITH RESPECT TO DIFFERENT FEATURES</a:t>
            </a:r>
            <a:endParaRPr/>
          </a:p>
        </p:txBody>
      </p:sp>
      <p:sp>
        <p:nvSpPr>
          <p:cNvPr id="340" name="Google Shape;340;p53"/>
          <p:cNvSpPr txBox="1"/>
          <p:nvPr/>
        </p:nvSpPr>
        <p:spPr>
          <a:xfrm>
            <a:off x="172434" y="3316790"/>
            <a:ext cx="207948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Distribution of Normalized  weighted income</a:t>
            </a:r>
            <a:endParaRPr/>
          </a:p>
        </p:txBody>
      </p:sp>
      <p:sp>
        <p:nvSpPr>
          <p:cNvPr id="341" name="Google Shape;341;p53"/>
          <p:cNvSpPr txBox="1"/>
          <p:nvPr/>
        </p:nvSpPr>
        <p:spPr>
          <a:xfrm>
            <a:off x="2579534" y="3391057"/>
            <a:ext cx="2007281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Distribution of income score</a:t>
            </a:r>
            <a:endParaRPr/>
          </a:p>
        </p:txBody>
      </p:sp>
      <p:sp>
        <p:nvSpPr>
          <p:cNvPr id="342" name="Google Shape;342;p53"/>
          <p:cNvSpPr txBox="1"/>
          <p:nvPr/>
        </p:nvSpPr>
        <p:spPr>
          <a:xfrm>
            <a:off x="6144016" y="2481432"/>
            <a:ext cx="156805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Distribution of credit</a:t>
            </a:r>
            <a:endParaRPr/>
          </a:p>
        </p:txBody>
      </p:sp>
      <p:sp>
        <p:nvSpPr>
          <p:cNvPr id="343" name="Google Shape;343;p53"/>
          <p:cNvSpPr txBox="1"/>
          <p:nvPr/>
        </p:nvSpPr>
        <p:spPr>
          <a:xfrm>
            <a:off x="5414174" y="4635124"/>
            <a:ext cx="365516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 Income score is weighted income with probability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Chart, bar chart, histogram&#10;&#10;Description automatically generated" id="349" name="Google Shape;349;p54"/>
          <p:cNvPicPr preferRelativeResize="0"/>
          <p:nvPr/>
        </p:nvPicPr>
        <p:blipFill rotWithShape="1">
          <a:blip r:embed="rId3">
            <a:alphaModFix/>
          </a:blip>
          <a:srcRect b="0" l="-264" r="1" t="0"/>
          <a:stretch/>
        </p:blipFill>
        <p:spPr>
          <a:xfrm>
            <a:off x="5414837" y="102393"/>
            <a:ext cx="3685927" cy="24928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350" name="Google Shape;350;p54"/>
          <p:cNvPicPr preferRelativeResize="0"/>
          <p:nvPr/>
        </p:nvPicPr>
        <p:blipFill rotWithShape="1">
          <a:blip r:embed="rId4">
            <a:alphaModFix/>
          </a:blip>
          <a:srcRect b="0" l="0" r="2721" t="0"/>
          <a:stretch/>
        </p:blipFill>
        <p:spPr>
          <a:xfrm>
            <a:off x="2544418" y="2411295"/>
            <a:ext cx="2949934" cy="24876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351" name="Google Shape;351;p54"/>
          <p:cNvPicPr preferRelativeResize="0"/>
          <p:nvPr/>
        </p:nvPicPr>
        <p:blipFill rotWithShape="1">
          <a:blip r:embed="rId5">
            <a:alphaModFix/>
          </a:blip>
          <a:srcRect b="0" l="0" r="10125" t="0"/>
          <a:stretch/>
        </p:blipFill>
        <p:spPr>
          <a:xfrm>
            <a:off x="43235" y="102393"/>
            <a:ext cx="2501182" cy="2875209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4"/>
          <p:cNvSpPr txBox="1"/>
          <p:nvPr/>
        </p:nvSpPr>
        <p:spPr>
          <a:xfrm>
            <a:off x="2411604" y="0"/>
            <a:ext cx="37850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Distribution of credit with different parameters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58" name="Google Shape;358;p55"/>
          <p:cNvSpPr txBox="1"/>
          <p:nvPr/>
        </p:nvSpPr>
        <p:spPr>
          <a:xfrm>
            <a:off x="155935" y="28858"/>
            <a:ext cx="8670765" cy="5134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 IN THE PROJECT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Understanding of Data, various features and their categories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Gained domain knowledge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Performed UVA and checked where the data cleaning is required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Performed BVA and MVA to determine the relationship between features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Performed feature engineering iterations for categorical features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a. Tried combining categories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b. Creating separate columns for categories with very high or low approval rate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c. Combining features to create a new features.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 Performed feature engineering iterations for continuous features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a. Binning and converting to categorical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b. Mathematical transformation to increase spacing between approved and non approved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c. Combining multiple features.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d. Adding new feature, salary and checking its correlation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Tried different encodings and tuned them.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Tried, Random forest, Logistic regression, XG Boost, Light GBM, Catboost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Tried combinations of different categorical and continuous features for making the model.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 Hyper parameter tuning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11. Selected threshold.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12. Different credit limit strategies</a:t>
            </a:r>
            <a:endParaRPr/>
          </a:p>
          <a:p>
            <a:pPr indent="0" lvl="3" marL="14859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approval.</a:t>
            </a:r>
            <a:endParaRPr/>
          </a:p>
          <a:p>
            <a:pPr indent="0" lvl="3" marL="14859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threshold, two threshold</a:t>
            </a:r>
            <a:endParaRPr/>
          </a:p>
          <a:p>
            <a:pPr indent="0" lvl="3" marL="14859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probability + feature</a:t>
            </a:r>
            <a:endParaRPr/>
          </a:p>
          <a:p>
            <a:pPr indent="0" lvl="3" marL="14859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income</a:t>
            </a:r>
            <a:endParaRPr/>
          </a:p>
          <a:p>
            <a:pPr indent="0" lvl="3" marL="14859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income and probability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13.  Creating the prediction pipeline.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6"/>
          <p:cNvSpPr txBox="1"/>
          <p:nvPr>
            <p:ph type="title"/>
          </p:nvPr>
        </p:nvSpPr>
        <p:spPr>
          <a:xfrm>
            <a:off x="2983040" y="2011680"/>
            <a:ext cx="3591496" cy="8158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Thank you</a:t>
            </a:r>
            <a:endParaRPr/>
          </a:p>
        </p:txBody>
      </p:sp>
      <p:sp>
        <p:nvSpPr>
          <p:cNvPr id="364" name="Google Shape;364;p5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8" name="Google Shape;168;p6"/>
          <p:cNvSpPr txBox="1"/>
          <p:nvPr/>
        </p:nvSpPr>
        <p:spPr>
          <a:xfrm>
            <a:off x="890841" y="1346200"/>
            <a:ext cx="3268844" cy="2650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IN" sz="1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Problem Statement and understanding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IN" sz="1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Key Insights from EDA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IN" sz="1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Key Steps in Feature Engineering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IN" sz="1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Types of Encoding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IN" sz="1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 Best Algorithm and results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IN" sz="1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Credit Limit Strategy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IN" sz="1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Best numbers from the strategy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IN" sz="1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Appendix</a:t>
            </a: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1" y="-8467"/>
            <a:ext cx="1447800" cy="590375"/>
          </a:xfrm>
          <a:prstGeom prst="rect">
            <a:avLst/>
          </a:prstGeom>
          <a:solidFill>
            <a:srgbClr val="126690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Contents: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5"/>
          <p:cNvSpPr/>
          <p:nvPr/>
        </p:nvSpPr>
        <p:spPr>
          <a:xfrm>
            <a:off x="-2280" y="7701"/>
            <a:ext cx="4472681" cy="590375"/>
          </a:xfrm>
          <a:prstGeom prst="rect">
            <a:avLst/>
          </a:prstGeom>
          <a:solidFill>
            <a:srgbClr val="126690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IN" sz="20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Problem Statement and understanding</a:t>
            </a:r>
            <a:endParaRPr b="1" i="0" sz="2000" u="none" cap="none" strike="noStrike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75" name="Google Shape;17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4462" y="3044265"/>
            <a:ext cx="217061" cy="217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184" y="2994579"/>
            <a:ext cx="287389" cy="28738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45"/>
          <p:cNvSpPr/>
          <p:nvPr/>
        </p:nvSpPr>
        <p:spPr>
          <a:xfrm>
            <a:off x="2971" y="4965087"/>
            <a:ext cx="9144000" cy="179862"/>
          </a:xfrm>
          <a:prstGeom prst="rect">
            <a:avLst/>
          </a:prstGeom>
          <a:solidFill>
            <a:srgbClr val="51616F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45"/>
          <p:cNvSpPr/>
          <p:nvPr/>
        </p:nvSpPr>
        <p:spPr>
          <a:xfrm>
            <a:off x="3961690" y="4918833"/>
            <a:ext cx="288332" cy="228472"/>
          </a:xfrm>
          <a:custGeom>
            <a:rect b="b" l="l" r="r" t="t"/>
            <a:pathLst>
              <a:path extrusionOk="0" h="228472" w="288332">
                <a:moveTo>
                  <a:pt x="144166" y="0"/>
                </a:moveTo>
                <a:cubicBezTo>
                  <a:pt x="223787" y="0"/>
                  <a:pt x="288332" y="64545"/>
                  <a:pt x="288332" y="144166"/>
                </a:cubicBezTo>
                <a:cubicBezTo>
                  <a:pt x="288332" y="164071"/>
                  <a:pt x="284298" y="183034"/>
                  <a:pt x="277003" y="200282"/>
                </a:cubicBezTo>
                <a:lnTo>
                  <a:pt x="257997" y="228472"/>
                </a:lnTo>
                <a:lnTo>
                  <a:pt x="30335" y="228472"/>
                </a:lnTo>
                <a:lnTo>
                  <a:pt x="11329" y="200282"/>
                </a:lnTo>
                <a:cubicBezTo>
                  <a:pt x="4034" y="183034"/>
                  <a:pt x="0" y="164071"/>
                  <a:pt x="0" y="144166"/>
                </a:cubicBezTo>
                <a:cubicBezTo>
                  <a:pt x="0" y="64545"/>
                  <a:pt x="64545" y="0"/>
                  <a:pt x="1441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rotWithShape="0" algn="ctr" sy="102000">
              <a:srgbClr val="000000">
                <a:alpha val="14509"/>
              </a:srgbClr>
            </a:outerShdw>
          </a:effectLst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45"/>
          <p:cNvSpPr txBox="1"/>
          <p:nvPr/>
        </p:nvSpPr>
        <p:spPr>
          <a:xfrm>
            <a:off x="4273706" y="4937465"/>
            <a:ext cx="916356" cy="1924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I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www.sigmoid.com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42356" y="4993563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45"/>
          <p:cNvSpPr txBox="1"/>
          <p:nvPr/>
        </p:nvSpPr>
        <p:spPr>
          <a:xfrm>
            <a:off x="6591567" y="4952270"/>
            <a:ext cx="2324194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IN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Sigmoid Private and Confidential- Not intended for copy or circulation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5"/>
          <p:cNvSpPr txBox="1"/>
          <p:nvPr/>
        </p:nvSpPr>
        <p:spPr>
          <a:xfrm>
            <a:off x="8694772" y="4968658"/>
            <a:ext cx="398926" cy="1600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IN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5"/>
          <p:cNvSpPr txBox="1"/>
          <p:nvPr/>
        </p:nvSpPr>
        <p:spPr>
          <a:xfrm>
            <a:off x="2430380" y="796755"/>
            <a:ext cx="5914048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ABC Payment Bank, a mobile only bank provides digital credit card within an hour to eligible users with a credit limit from $1000 to $8000. However, it is challenging to decide whom to approve the card and credit limit to be given.</a:t>
            </a:r>
            <a:endParaRPr/>
          </a:p>
        </p:txBody>
      </p:sp>
      <p:sp>
        <p:nvSpPr>
          <p:cNvPr id="184" name="Google Shape;184;p45"/>
          <p:cNvSpPr txBox="1"/>
          <p:nvPr/>
        </p:nvSpPr>
        <p:spPr>
          <a:xfrm>
            <a:off x="2430380" y="1651156"/>
            <a:ext cx="5056271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-IN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Determine the eligibility of users for approval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-IN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Determine the credit limit for every customer.</a:t>
            </a:r>
            <a:endParaRPr/>
          </a:p>
        </p:txBody>
      </p:sp>
      <p:sp>
        <p:nvSpPr>
          <p:cNvPr id="185" name="Google Shape;185;p45"/>
          <p:cNvSpPr/>
          <p:nvPr/>
        </p:nvSpPr>
        <p:spPr>
          <a:xfrm>
            <a:off x="368657" y="787357"/>
            <a:ext cx="1669774" cy="5039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/>
          </a:p>
        </p:txBody>
      </p:sp>
      <p:sp>
        <p:nvSpPr>
          <p:cNvPr id="186" name="Google Shape;186;p45"/>
          <p:cNvSpPr/>
          <p:nvPr/>
        </p:nvSpPr>
        <p:spPr>
          <a:xfrm>
            <a:off x="388431" y="1540053"/>
            <a:ext cx="1650000" cy="50392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187" name="Google Shape;187;p45"/>
          <p:cNvSpPr/>
          <p:nvPr/>
        </p:nvSpPr>
        <p:spPr>
          <a:xfrm>
            <a:off x="388431" y="2302767"/>
            <a:ext cx="1650000" cy="50392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188" name="Google Shape;188;p45"/>
          <p:cNvSpPr txBox="1"/>
          <p:nvPr/>
        </p:nvSpPr>
        <p:spPr>
          <a:xfrm>
            <a:off x="2430380" y="2390283"/>
            <a:ext cx="5841554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Previous customer experience data provided by the bank + CIBIL Data.</a:t>
            </a:r>
            <a:endParaRPr/>
          </a:p>
        </p:txBody>
      </p:sp>
      <p:sp>
        <p:nvSpPr>
          <p:cNvPr id="189" name="Google Shape;189;p45"/>
          <p:cNvSpPr txBox="1"/>
          <p:nvPr/>
        </p:nvSpPr>
        <p:spPr>
          <a:xfrm>
            <a:off x="388431" y="3066466"/>
            <a:ext cx="2647384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Domain Knowledge: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-IN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Gross annual Income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-IN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Work history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-IN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Education history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-IN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Credit history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           Number of credit accounts</a:t>
            </a:r>
            <a:endParaRPr/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           Length of credit history</a:t>
            </a:r>
            <a:endParaRPr/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           Type of credit</a:t>
            </a:r>
            <a:endParaRPr/>
          </a:p>
        </p:txBody>
      </p:sp>
      <p:sp>
        <p:nvSpPr>
          <p:cNvPr id="190" name="Google Shape;190;p45"/>
          <p:cNvSpPr txBox="1"/>
          <p:nvPr/>
        </p:nvSpPr>
        <p:spPr>
          <a:xfrm>
            <a:off x="3811553" y="3087771"/>
            <a:ext cx="1672732" cy="1492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Given Data: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-IN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Education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-IN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Occupation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-IN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Work class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-IN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Date of birth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-IN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Capital gain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-IN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Capital loss</a:t>
            </a:r>
            <a:endParaRPr/>
          </a:p>
        </p:txBody>
      </p:sp>
      <p:sp>
        <p:nvSpPr>
          <p:cNvPr id="191" name="Google Shape;191;p45"/>
          <p:cNvSpPr txBox="1"/>
          <p:nvPr/>
        </p:nvSpPr>
        <p:spPr>
          <a:xfrm>
            <a:off x="5544909" y="3089208"/>
            <a:ext cx="1731460" cy="1492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7. Address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8. Hours per week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9. Marital status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10. Email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11. Inquiry purp code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12. Asset code</a:t>
            </a:r>
            <a:endParaRPr/>
          </a:p>
        </p:txBody>
      </p:sp>
      <p:sp>
        <p:nvSpPr>
          <p:cNvPr id="192" name="Google Shape;192;p45"/>
          <p:cNvSpPr txBox="1"/>
          <p:nvPr/>
        </p:nvSpPr>
        <p:spPr>
          <a:xfrm>
            <a:off x="7245109" y="3092073"/>
            <a:ext cx="1731460" cy="1092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13. Asset class cd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14. Portfolio type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15. Institute type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16. Account type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8" name="Google Shape;198;p46"/>
          <p:cNvSpPr txBox="1"/>
          <p:nvPr/>
        </p:nvSpPr>
        <p:spPr>
          <a:xfrm>
            <a:off x="488885" y="572808"/>
            <a:ext cx="3283032" cy="1997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Categorically correlated features</a:t>
            </a:r>
            <a:endParaRPr/>
          </a:p>
          <a:p>
            <a:pPr indent="-342900" lvl="0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IN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Marital Status: 0.45</a:t>
            </a:r>
            <a:endParaRPr/>
          </a:p>
          <a:p>
            <a:pPr indent="-342900" lvl="0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IN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Education level: 0.36</a:t>
            </a:r>
            <a:endParaRPr/>
          </a:p>
          <a:p>
            <a:pPr indent="-342900" lvl="0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IN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Occupation: 0.35</a:t>
            </a:r>
            <a:endParaRPr/>
          </a:p>
          <a:p>
            <a:pPr indent="-342900" lvl="0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IN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Age group:  0.31</a:t>
            </a:r>
            <a:endParaRPr/>
          </a:p>
          <a:p>
            <a:pPr indent="-342900" lvl="0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IN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Hours group: 0.27</a:t>
            </a:r>
            <a:endParaRPr/>
          </a:p>
          <a:p>
            <a:pPr indent="-342900" lvl="0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IN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Inquiry purpose code: 0.21</a:t>
            </a:r>
            <a:endParaRPr/>
          </a:p>
        </p:txBody>
      </p:sp>
      <p:cxnSp>
        <p:nvCxnSpPr>
          <p:cNvPr id="199" name="Google Shape;199;p46"/>
          <p:cNvCxnSpPr/>
          <p:nvPr/>
        </p:nvCxnSpPr>
        <p:spPr>
          <a:xfrm>
            <a:off x="2286000" y="1059195"/>
            <a:ext cx="3294006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00" name="Google Shape;200;p46"/>
          <p:cNvGraphicFramePr/>
          <p:nvPr/>
        </p:nvGraphicFramePr>
        <p:xfrm>
          <a:off x="4163093" y="3265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{3EBAE780-4985-4899-9296-604BEC1AA0E2}</a:tableStyleId>
              </a:tblPr>
              <a:tblGrid>
                <a:gridCol w="516225"/>
                <a:gridCol w="440125"/>
                <a:gridCol w="592300"/>
              </a:tblGrid>
              <a:tr h="21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Age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Male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Female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0-25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13%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22%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35-55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47%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39%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Chart, bar chart&#10;&#10;Description automatically generated" id="201" name="Google Shape;20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442" y="2721816"/>
            <a:ext cx="3705801" cy="24060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46"/>
          <p:cNvCxnSpPr/>
          <p:nvPr/>
        </p:nvCxnSpPr>
        <p:spPr>
          <a:xfrm>
            <a:off x="1795461" y="4694489"/>
            <a:ext cx="229107" cy="158944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p46"/>
          <p:cNvCxnSpPr/>
          <p:nvPr/>
        </p:nvCxnSpPr>
        <p:spPr>
          <a:xfrm>
            <a:off x="2658039" y="4694489"/>
            <a:ext cx="221206" cy="158944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46"/>
          <p:cNvCxnSpPr/>
          <p:nvPr/>
        </p:nvCxnSpPr>
        <p:spPr>
          <a:xfrm>
            <a:off x="892996" y="4666954"/>
            <a:ext cx="184597" cy="103031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46"/>
          <p:cNvCxnSpPr/>
          <p:nvPr/>
        </p:nvCxnSpPr>
        <p:spPr>
          <a:xfrm flipH="1" rot="10800000">
            <a:off x="2379737" y="1049068"/>
            <a:ext cx="1635900" cy="896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6" name="Google Shape;206;p46"/>
          <p:cNvSpPr txBox="1"/>
          <p:nvPr/>
        </p:nvSpPr>
        <p:spPr>
          <a:xfrm>
            <a:off x="3202792" y="2069574"/>
            <a:ext cx="285040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Education level ⬄ Occupation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Approval rate varies exponentially with education and occupation group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States and Zipcode =&gt; America.</a:t>
            </a:r>
            <a:endParaRPr/>
          </a:p>
        </p:txBody>
      </p:sp>
      <p:graphicFrame>
        <p:nvGraphicFramePr>
          <p:cNvPr id="207" name="Google Shape;207;p46"/>
          <p:cNvGraphicFramePr/>
          <p:nvPr/>
        </p:nvGraphicFramePr>
        <p:xfrm>
          <a:off x="4170586" y="11725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{3EBAE780-4985-4899-9296-604BEC1AA0E2}</a:tableStyleId>
              </a:tblPr>
              <a:tblGrid>
                <a:gridCol w="516225"/>
                <a:gridCol w="440125"/>
                <a:gridCol w="592300"/>
              </a:tblGrid>
              <a:tr h="21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Age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0-30 hrs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35-50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hrs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0-25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41%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47%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35-55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7%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79%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8" name="Google Shape;208;p46"/>
          <p:cNvCxnSpPr/>
          <p:nvPr/>
        </p:nvCxnSpPr>
        <p:spPr>
          <a:xfrm flipH="1" rot="10800000">
            <a:off x="2371493" y="1070456"/>
            <a:ext cx="1652400" cy="1122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p46"/>
          <p:cNvSpPr txBox="1"/>
          <p:nvPr/>
        </p:nvSpPr>
        <p:spPr>
          <a:xfrm>
            <a:off x="6126030" y="1571350"/>
            <a:ext cx="2850402" cy="1454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Highly correlated continuous Features: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IN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Net income (occ, age, edu): 0.47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IN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Age : 0.27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IN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Hours per week: 0.23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IN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Net capital gain: 0.21</a:t>
            </a:r>
            <a:endParaRPr/>
          </a:p>
        </p:txBody>
      </p:sp>
      <p:sp>
        <p:nvSpPr>
          <p:cNvPr id="210" name="Google Shape;210;p46"/>
          <p:cNvSpPr/>
          <p:nvPr/>
        </p:nvSpPr>
        <p:spPr>
          <a:xfrm>
            <a:off x="0" y="0"/>
            <a:ext cx="3527625" cy="480567"/>
          </a:xfrm>
          <a:prstGeom prst="rect">
            <a:avLst/>
          </a:prstGeom>
          <a:solidFill>
            <a:srgbClr val="126690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Key Insights from EDA</a:t>
            </a:r>
            <a:endParaRPr b="1" i="0" sz="2000" u="none" cap="none" strike="noStrike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Chart, scatter chart&#10;&#10;Description automatically generated" id="211" name="Google Shape;21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5295" y="3024377"/>
            <a:ext cx="3705801" cy="1773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212" name="Google Shape;212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29710" y="114934"/>
            <a:ext cx="3316719" cy="1525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7"/>
          <p:cNvSpPr txBox="1"/>
          <p:nvPr/>
        </p:nvSpPr>
        <p:spPr>
          <a:xfrm>
            <a:off x="619071" y="393514"/>
            <a:ext cx="3526457" cy="449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i="0" lang="en-I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incomes:</a:t>
            </a:r>
            <a:endParaRPr/>
          </a:p>
          <a:p>
            <a:pPr indent="0" lvl="3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Incomes based on		…[1]</a:t>
            </a:r>
            <a:endParaRPr/>
          </a:p>
          <a:p>
            <a:pPr indent="-203200" lvl="8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</a:t>
            </a:r>
            <a:endParaRPr/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8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8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8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8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Net capital gain: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Capital gain – Capital loss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Education group: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Age from DOB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Converted CIBIL data features to categories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7"/>
          <p:cNvSpPr/>
          <p:nvPr/>
        </p:nvSpPr>
        <p:spPr>
          <a:xfrm>
            <a:off x="0" y="7761"/>
            <a:ext cx="4009292" cy="480567"/>
          </a:xfrm>
          <a:prstGeom prst="rect">
            <a:avLst/>
          </a:prstGeom>
          <a:solidFill>
            <a:srgbClr val="126690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Key Steps in feature engineering:</a:t>
            </a:r>
            <a:endParaRPr b="1" i="0" sz="2000" u="none" cap="none" strike="noStrike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Chart, bar chart&#10;&#10;Description automatically generated" id="219" name="Google Shape;21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9172" y="2571750"/>
            <a:ext cx="4512755" cy="234841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7"/>
          <p:cNvSpPr txBox="1"/>
          <p:nvPr/>
        </p:nvSpPr>
        <p:spPr>
          <a:xfrm>
            <a:off x="5338350" y="183685"/>
            <a:ext cx="31865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Missing value imputation</a:t>
            </a:r>
            <a:r>
              <a:rPr b="1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</a:t>
            </a:r>
            <a:endParaRPr/>
          </a:p>
        </p:txBody>
      </p:sp>
      <p:pic>
        <p:nvPicPr>
          <p:cNvPr descr="Chart, histogram&#10;&#10;Description automatically generated" id="221" name="Google Shape;221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3911" y="562326"/>
            <a:ext cx="3256472" cy="204924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7"/>
          <p:cNvSpPr/>
          <p:nvPr/>
        </p:nvSpPr>
        <p:spPr>
          <a:xfrm>
            <a:off x="3090510" y="1152007"/>
            <a:ext cx="532151" cy="641414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3" name="Google Shape;223;p47"/>
          <p:cNvGraphicFramePr/>
          <p:nvPr/>
        </p:nvGraphicFramePr>
        <p:xfrm>
          <a:off x="1092761" y="10592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{3EBAE780-4985-4899-9296-604BEC1AA0E2}</a:tableStyleId>
              </a:tblPr>
              <a:tblGrid>
                <a:gridCol w="1429475"/>
                <a:gridCol w="770575"/>
              </a:tblGrid>
              <a:tr h="20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chemeClr val="dk1"/>
                          </a:solidFill>
                        </a:rPr>
                        <a:t>Age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chemeClr val="dk1"/>
                          </a:solidFill>
                        </a:rPr>
                        <a:t>0.36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chemeClr val="dk1"/>
                          </a:solidFill>
                        </a:rPr>
                        <a:t>Education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chemeClr val="dk1"/>
                          </a:solidFill>
                        </a:rPr>
                        <a:t>0.37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chemeClr val="dk1"/>
                          </a:solidFill>
                        </a:rPr>
                        <a:t>Occupation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chemeClr val="dk1"/>
                          </a:solidFill>
                        </a:rPr>
                        <a:t>0.39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chemeClr val="dk1"/>
                          </a:solidFill>
                        </a:rPr>
                        <a:t>Relationship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chemeClr val="dk1"/>
                          </a:solidFill>
                        </a:rPr>
                        <a:t>0.34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chemeClr val="dk1"/>
                          </a:solidFill>
                        </a:rPr>
                        <a:t>Marital status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chemeClr val="dk1"/>
                          </a:solidFill>
                        </a:rPr>
                        <a:t>0.40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9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chemeClr val="dk1"/>
                          </a:solidFill>
                        </a:rPr>
                        <a:t>Workclass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chemeClr val="dk1"/>
                          </a:solidFill>
                        </a:rPr>
                        <a:t>0.23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4" name="Google Shape;224;p47"/>
          <p:cNvSpPr txBox="1"/>
          <p:nvPr/>
        </p:nvSpPr>
        <p:spPr>
          <a:xfrm>
            <a:off x="3674560" y="1211104"/>
            <a:ext cx="123737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 income : 0.47</a:t>
            </a:r>
            <a:endParaRPr/>
          </a:p>
        </p:txBody>
      </p:sp>
      <p:sp>
        <p:nvSpPr>
          <p:cNvPr id="225" name="Google Shape;225;p47"/>
          <p:cNvSpPr/>
          <p:nvPr/>
        </p:nvSpPr>
        <p:spPr>
          <a:xfrm>
            <a:off x="6507126" y="3985083"/>
            <a:ext cx="416796" cy="5402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7"/>
          <p:cNvSpPr/>
          <p:nvPr/>
        </p:nvSpPr>
        <p:spPr>
          <a:xfrm>
            <a:off x="4887102" y="4315948"/>
            <a:ext cx="1620023" cy="37946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p47"/>
          <p:cNvCxnSpPr/>
          <p:nvPr/>
        </p:nvCxnSpPr>
        <p:spPr>
          <a:xfrm rot="10800000">
            <a:off x="7283938" y="2813538"/>
            <a:ext cx="0" cy="640862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" name="Google Shape;228;p47"/>
          <p:cNvCxnSpPr/>
          <p:nvPr/>
        </p:nvCxnSpPr>
        <p:spPr>
          <a:xfrm rot="10800000">
            <a:off x="8174892" y="2797907"/>
            <a:ext cx="0" cy="640862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p47"/>
          <p:cNvCxnSpPr/>
          <p:nvPr/>
        </p:nvCxnSpPr>
        <p:spPr>
          <a:xfrm>
            <a:off x="7283938" y="2813538"/>
            <a:ext cx="890954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p47"/>
          <p:cNvSpPr txBox="1"/>
          <p:nvPr/>
        </p:nvSpPr>
        <p:spPr>
          <a:xfrm>
            <a:off x="619071" y="4749986"/>
            <a:ext cx="393088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Other Feature like state, Zipcode, category columns were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Ignored due to lower correlation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36" name="Google Shape;236;p48"/>
          <p:cNvSpPr/>
          <p:nvPr/>
        </p:nvSpPr>
        <p:spPr>
          <a:xfrm>
            <a:off x="0" y="0"/>
            <a:ext cx="4009292" cy="480567"/>
          </a:xfrm>
          <a:prstGeom prst="rect">
            <a:avLst/>
          </a:prstGeom>
          <a:solidFill>
            <a:srgbClr val="126690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Type of encoding</a:t>
            </a:r>
            <a:endParaRPr b="1" i="0" sz="2000" u="none" cap="none" strike="noStrike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37" name="Google Shape;237;p48"/>
          <p:cNvSpPr txBox="1"/>
          <p:nvPr/>
        </p:nvSpPr>
        <p:spPr>
          <a:xfrm>
            <a:off x="364630" y="703385"/>
            <a:ext cx="4278932" cy="2274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encoding: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 type, education group, asset code, inquiry purpose code, institute type, occupation, relationship, marital status, work class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Lesser number of features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Improves correlation between independent and dependent variables with its direct relationship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Faster learning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handle unknown values easily</a:t>
            </a:r>
            <a:endParaRPr/>
          </a:p>
        </p:txBody>
      </p:sp>
      <p:pic>
        <p:nvPicPr>
          <p:cNvPr descr="Chart, line chart&#10;&#10;Description automatically generated" id="238" name="Google Shape;238;p48"/>
          <p:cNvPicPr preferRelativeResize="0"/>
          <p:nvPr/>
        </p:nvPicPr>
        <p:blipFill rotWithShape="1">
          <a:blip r:embed="rId3">
            <a:alphaModFix/>
          </a:blip>
          <a:srcRect b="8082" l="3525" r="2190" t="10907"/>
          <a:stretch/>
        </p:blipFill>
        <p:spPr>
          <a:xfrm>
            <a:off x="3889679" y="2297906"/>
            <a:ext cx="5136542" cy="2469357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8"/>
          <p:cNvSpPr txBox="1"/>
          <p:nvPr/>
        </p:nvSpPr>
        <p:spPr>
          <a:xfrm>
            <a:off x="425156" y="3108732"/>
            <a:ext cx="3782645" cy="1381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hot encoding: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 number of features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Slows the model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Multicollinearity</a:t>
            </a:r>
            <a:endParaRPr/>
          </a:p>
        </p:txBody>
      </p:sp>
      <p:sp>
        <p:nvSpPr>
          <p:cNvPr id="240" name="Google Shape;240;p48"/>
          <p:cNvSpPr txBox="1"/>
          <p:nvPr/>
        </p:nvSpPr>
        <p:spPr>
          <a:xfrm>
            <a:off x="4819356" y="653236"/>
            <a:ext cx="3782645" cy="1042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 encoding 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Gender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class</a:t>
            </a:r>
            <a:endParaRPr/>
          </a:p>
          <a:p>
            <a:pPr indent="-2667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8"/>
          <p:cNvSpPr txBox="1"/>
          <p:nvPr/>
        </p:nvSpPr>
        <p:spPr>
          <a:xfrm>
            <a:off x="364630" y="4810074"/>
            <a:ext cx="434766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Other columns like income, Age, hours per week were added directly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47" name="Google Shape;247;p49"/>
          <p:cNvSpPr/>
          <p:nvPr/>
        </p:nvSpPr>
        <p:spPr>
          <a:xfrm>
            <a:off x="0" y="0"/>
            <a:ext cx="4009292" cy="480567"/>
          </a:xfrm>
          <a:prstGeom prst="rect">
            <a:avLst/>
          </a:prstGeom>
          <a:solidFill>
            <a:srgbClr val="126690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Best models and results:</a:t>
            </a:r>
            <a:endParaRPr b="1" i="0" sz="2000" u="none" cap="none" strike="noStrike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Chart, treemap chart&#10;&#10;Description automatically generated" id="248" name="Google Shape;24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7752" y="2845170"/>
            <a:ext cx="2057401" cy="16588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treemap chart&#10;&#10;Description automatically generated" id="249" name="Google Shape;249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7752" y="845150"/>
            <a:ext cx="1918213" cy="149026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9"/>
          <p:cNvSpPr txBox="1"/>
          <p:nvPr/>
        </p:nvSpPr>
        <p:spPr>
          <a:xfrm>
            <a:off x="104931" y="540026"/>
            <a:ext cx="10887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 GBM</a:t>
            </a:r>
            <a:endParaRPr/>
          </a:p>
        </p:txBody>
      </p:sp>
      <p:sp>
        <p:nvSpPr>
          <p:cNvPr id="251" name="Google Shape;251;p49"/>
          <p:cNvSpPr txBox="1"/>
          <p:nvPr/>
        </p:nvSpPr>
        <p:spPr>
          <a:xfrm>
            <a:off x="149013" y="2500306"/>
            <a:ext cx="10005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XG Boost</a:t>
            </a:r>
            <a:endParaRPr/>
          </a:p>
        </p:txBody>
      </p:sp>
      <p:graphicFrame>
        <p:nvGraphicFramePr>
          <p:cNvPr id="252" name="Google Shape;252;p49"/>
          <p:cNvGraphicFramePr/>
          <p:nvPr/>
        </p:nvGraphicFramePr>
        <p:xfrm>
          <a:off x="491395" y="9072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{3EBAE780-4985-4899-9296-604BEC1AA0E2}</a:tableStyleId>
              </a:tblPr>
              <a:tblGrid>
                <a:gridCol w="1446400"/>
                <a:gridCol w="1064300"/>
              </a:tblGrid>
              <a:tr h="26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Metric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Precision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77.7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Recall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69.6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Auc_roc score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81.6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3" name="Google Shape;253;p49"/>
          <p:cNvGraphicFramePr/>
          <p:nvPr/>
        </p:nvGraphicFramePr>
        <p:xfrm>
          <a:off x="491395" y="30170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{3EBAE780-4985-4899-9296-604BEC1AA0E2}</a:tableStyleId>
              </a:tblPr>
              <a:tblGrid>
                <a:gridCol w="1394475"/>
                <a:gridCol w="1124275"/>
              </a:tblGrid>
              <a:tr h="29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Metric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6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Precision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76.9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6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Recall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70.1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6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Auc_roc score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81.4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Chart, line chart&#10;&#10;Description automatically generated" id="254" name="Google Shape;254;p49"/>
          <p:cNvPicPr preferRelativeResize="0"/>
          <p:nvPr/>
        </p:nvPicPr>
        <p:blipFill rotWithShape="1">
          <a:blip r:embed="rId5">
            <a:alphaModFix/>
          </a:blip>
          <a:srcRect b="0" l="3456" r="0" t="0"/>
          <a:stretch/>
        </p:blipFill>
        <p:spPr>
          <a:xfrm>
            <a:off x="5046051" y="2446654"/>
            <a:ext cx="4100661" cy="240629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9"/>
          <p:cNvSpPr txBox="1"/>
          <p:nvPr/>
        </p:nvSpPr>
        <p:spPr>
          <a:xfrm>
            <a:off x="6457950" y="4639658"/>
            <a:ext cx="13404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Threshold = 0.42</a:t>
            </a:r>
            <a:endParaRPr/>
          </a:p>
        </p:txBody>
      </p:sp>
      <p:sp>
        <p:nvSpPr>
          <p:cNvPr id="256" name="Google Shape;256;p49"/>
          <p:cNvSpPr/>
          <p:nvPr/>
        </p:nvSpPr>
        <p:spPr>
          <a:xfrm>
            <a:off x="4349803" y="2298330"/>
            <a:ext cx="353026" cy="16489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rt, bar chart&#10;&#10;Description automatically generated" id="257" name="Google Shape;257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75965" y="503842"/>
            <a:ext cx="3772175" cy="1904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63" name="Google Shape;263;p50"/>
          <p:cNvSpPr/>
          <p:nvPr/>
        </p:nvSpPr>
        <p:spPr>
          <a:xfrm>
            <a:off x="0" y="0"/>
            <a:ext cx="4009292" cy="480567"/>
          </a:xfrm>
          <a:prstGeom prst="rect">
            <a:avLst/>
          </a:prstGeom>
          <a:solidFill>
            <a:srgbClr val="126690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Credit limit strategy:</a:t>
            </a:r>
            <a:endParaRPr b="1" i="0" sz="2000" u="none" cap="none" strike="noStrike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264" name="Google Shape;264;p50"/>
          <p:cNvGrpSpPr/>
          <p:nvPr/>
        </p:nvGrpSpPr>
        <p:grpSpPr>
          <a:xfrm>
            <a:off x="368022" y="557946"/>
            <a:ext cx="2509075" cy="1366541"/>
            <a:chOff x="1183" y="463258"/>
            <a:chExt cx="2509075" cy="1366541"/>
          </a:xfrm>
        </p:grpSpPr>
        <p:sp>
          <p:nvSpPr>
            <p:cNvPr id="265" name="Google Shape;265;p50"/>
            <p:cNvSpPr/>
            <p:nvPr/>
          </p:nvSpPr>
          <p:spPr>
            <a:xfrm>
              <a:off x="1183" y="766095"/>
              <a:ext cx="1083571" cy="541785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0"/>
            <p:cNvSpPr txBox="1"/>
            <p:nvPr/>
          </p:nvSpPr>
          <p:spPr>
            <a:xfrm>
              <a:off x="17051" y="781963"/>
              <a:ext cx="1051835" cy="510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Credit</a:t>
              </a:r>
              <a:endParaRPr/>
            </a:p>
          </p:txBody>
        </p:sp>
        <p:sp>
          <p:nvSpPr>
            <p:cNvPr id="267" name="Google Shape;267;p50"/>
            <p:cNvSpPr/>
            <p:nvPr/>
          </p:nvSpPr>
          <p:spPr>
            <a:xfrm rot="-2491809">
              <a:off x="1027342" y="862059"/>
              <a:ext cx="456757" cy="47021"/>
            </a:xfrm>
            <a:custGeom>
              <a:rect b="b" l="l" r="r" t="t"/>
              <a:pathLst>
                <a:path extrusionOk="0" h="120000" w="12000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0"/>
            <p:cNvSpPr txBox="1"/>
            <p:nvPr/>
          </p:nvSpPr>
          <p:spPr>
            <a:xfrm rot="-2491809">
              <a:off x="1244302" y="874151"/>
              <a:ext cx="22837" cy="228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50"/>
            <p:cNvSpPr/>
            <p:nvPr/>
          </p:nvSpPr>
          <p:spPr>
            <a:xfrm>
              <a:off x="1426687" y="463258"/>
              <a:ext cx="1083571" cy="541785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0"/>
            <p:cNvSpPr txBox="1"/>
            <p:nvPr/>
          </p:nvSpPr>
          <p:spPr>
            <a:xfrm>
              <a:off x="1442555" y="479126"/>
              <a:ext cx="1051835" cy="510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Credibility</a:t>
              </a:r>
              <a:endParaRPr/>
            </a:p>
          </p:txBody>
        </p:sp>
        <p:sp>
          <p:nvSpPr>
            <p:cNvPr id="271" name="Google Shape;271;p50"/>
            <p:cNvSpPr/>
            <p:nvPr/>
          </p:nvSpPr>
          <p:spPr>
            <a:xfrm rot="4436672">
              <a:off x="888306" y="1274437"/>
              <a:ext cx="543102" cy="47021"/>
            </a:xfrm>
            <a:custGeom>
              <a:rect b="b" l="l" r="r" t="t"/>
              <a:pathLst>
                <a:path extrusionOk="0" h="120000" w="12000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0"/>
            <p:cNvSpPr txBox="1"/>
            <p:nvPr/>
          </p:nvSpPr>
          <p:spPr>
            <a:xfrm rot="4436672">
              <a:off x="1146279" y="1284370"/>
              <a:ext cx="27155" cy="27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50"/>
            <p:cNvSpPr/>
            <p:nvPr/>
          </p:nvSpPr>
          <p:spPr>
            <a:xfrm>
              <a:off x="1234959" y="1288014"/>
              <a:ext cx="1083571" cy="541785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0"/>
            <p:cNvSpPr txBox="1"/>
            <p:nvPr/>
          </p:nvSpPr>
          <p:spPr>
            <a:xfrm>
              <a:off x="1250827" y="1303882"/>
              <a:ext cx="1051835" cy="510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Credit capacity</a:t>
              </a:r>
              <a:endParaRPr/>
            </a:p>
          </p:txBody>
        </p:sp>
      </p:grpSp>
      <p:sp>
        <p:nvSpPr>
          <p:cNvPr id="275" name="Google Shape;275;p50"/>
          <p:cNvSpPr txBox="1"/>
          <p:nvPr/>
        </p:nvSpPr>
        <p:spPr>
          <a:xfrm>
            <a:off x="3196463" y="550258"/>
            <a:ext cx="32319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Probability score from the model </a:t>
            </a: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50"/>
          <p:cNvSpPr txBox="1"/>
          <p:nvPr/>
        </p:nvSpPr>
        <p:spPr>
          <a:xfrm>
            <a:off x="2842199" y="1177114"/>
            <a:ext cx="34596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Income score </a:t>
            </a: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baseline="-2500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score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Net_income ~ (0, 1)</a:t>
            </a:r>
            <a:endParaRPr/>
          </a:p>
        </p:txBody>
      </p:sp>
      <p:pic>
        <p:nvPicPr>
          <p:cNvPr id="277" name="Google Shape;27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0058" y="1434296"/>
            <a:ext cx="6295604" cy="360997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50"/>
          <p:cNvSpPr txBox="1"/>
          <p:nvPr/>
        </p:nvSpPr>
        <p:spPr>
          <a:xfrm>
            <a:off x="156819" y="2591675"/>
            <a:ext cx="40959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Credit score = ( 0.65*p</a:t>
            </a:r>
            <a:r>
              <a:rPr b="1" baseline="-2500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score </a:t>
            </a: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+ 0.35 * i</a:t>
            </a:r>
            <a:r>
              <a:rPr b="1" baseline="-2500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score</a:t>
            </a: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 *8000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50"/>
          <p:cNvSpPr txBox="1"/>
          <p:nvPr/>
        </p:nvSpPr>
        <p:spPr>
          <a:xfrm>
            <a:off x="366839" y="3773657"/>
            <a:ext cx="417934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credit &lt; $3000 =&gt; credit = $1000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credit &gt; $5800 =&gt; credit = $8000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credit in (3000, 5800) =&gt; rounded to nearest 500</a:t>
            </a:r>
            <a:endParaRPr/>
          </a:p>
        </p:txBody>
      </p:sp>
      <p:sp>
        <p:nvSpPr>
          <p:cNvPr id="280" name="Google Shape;280;p50"/>
          <p:cNvSpPr/>
          <p:nvPr/>
        </p:nvSpPr>
        <p:spPr>
          <a:xfrm>
            <a:off x="2969778" y="631179"/>
            <a:ext cx="226685" cy="22685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0"/>
          <p:cNvSpPr/>
          <p:nvPr/>
        </p:nvSpPr>
        <p:spPr>
          <a:xfrm>
            <a:off x="2687450" y="1540870"/>
            <a:ext cx="226685" cy="22685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50"/>
          <p:cNvSpPr/>
          <p:nvPr/>
        </p:nvSpPr>
        <p:spPr>
          <a:xfrm>
            <a:off x="566443" y="1401262"/>
            <a:ext cx="194208" cy="116750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50"/>
          <p:cNvSpPr/>
          <p:nvPr/>
        </p:nvSpPr>
        <p:spPr>
          <a:xfrm>
            <a:off x="574535" y="3010198"/>
            <a:ext cx="186116" cy="49848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50"/>
          <p:cNvSpPr txBox="1"/>
          <p:nvPr/>
        </p:nvSpPr>
        <p:spPr>
          <a:xfrm>
            <a:off x="741764" y="3120942"/>
            <a:ext cx="318709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increase the robustness and the revenue</a:t>
            </a:r>
            <a:endParaRPr/>
          </a:p>
        </p:txBody>
      </p:sp>
      <p:sp>
        <p:nvSpPr>
          <p:cNvPr id="285" name="Google Shape;285;p50"/>
          <p:cNvSpPr txBox="1"/>
          <p:nvPr/>
        </p:nvSpPr>
        <p:spPr>
          <a:xfrm>
            <a:off x="7377362" y="2054827"/>
            <a:ext cx="16232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Tuned weights from feature importance</a:t>
            </a:r>
            <a:endParaRPr/>
          </a:p>
        </p:txBody>
      </p:sp>
      <p:pic>
        <p:nvPicPr>
          <p:cNvPr descr="Chart, histogram&#10;&#10;Description automatically generated" id="286" name="Google Shape;286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9758" y="3575630"/>
            <a:ext cx="2313393" cy="14654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histogram&#10;&#10;Description automatically generated" id="287" name="Google Shape;287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91590" y="1849140"/>
            <a:ext cx="2481561" cy="149198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8" name="Google Shape;288;p50"/>
          <p:cNvGraphicFramePr/>
          <p:nvPr/>
        </p:nvGraphicFramePr>
        <p:xfrm>
          <a:off x="7744974" y="25485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{3EBAE780-4985-4899-9296-604BEC1AA0E2}</a:tableStyleId>
              </a:tblPr>
              <a:tblGrid>
                <a:gridCol w="444000"/>
                <a:gridCol w="444000"/>
              </a:tblGrid>
              <a:tr h="259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w</a:t>
                      </a:r>
                      <a:r>
                        <a:rPr b="1" baseline="-25000" lang="en-IN" sz="12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w</a:t>
                      </a:r>
                      <a:r>
                        <a:rPr b="1" baseline="-25000" lang="en-IN" sz="12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540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w</a:t>
                      </a:r>
                      <a:r>
                        <a:rPr b="1" baseline="-25000" lang="en-IN" sz="12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w</a:t>
                      </a:r>
                      <a:r>
                        <a:rPr b="1" baseline="-25000" lang="en-IN" sz="12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70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w</a:t>
                      </a:r>
                      <a:r>
                        <a:rPr b="1" baseline="-25000" lang="en-IN" sz="12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5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w</a:t>
                      </a:r>
                      <a:r>
                        <a:rPr b="1" baseline="-25000" lang="en-IN" sz="12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w</a:t>
                      </a:r>
                      <a:r>
                        <a:rPr b="1" baseline="-25000" lang="en-IN" sz="12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7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9" name="Google Shape;289;p50"/>
          <p:cNvCxnSpPr/>
          <p:nvPr/>
        </p:nvCxnSpPr>
        <p:spPr>
          <a:xfrm>
            <a:off x="4138875" y="2768604"/>
            <a:ext cx="452715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0" name="Google Shape;290;p50"/>
          <p:cNvCxnSpPr/>
          <p:nvPr/>
        </p:nvCxnSpPr>
        <p:spPr>
          <a:xfrm flipH="1" rot="10800000">
            <a:off x="3935445" y="4033497"/>
            <a:ext cx="656145" cy="1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96" name="Google Shape;296;p51"/>
          <p:cNvSpPr/>
          <p:nvPr/>
        </p:nvSpPr>
        <p:spPr>
          <a:xfrm>
            <a:off x="0" y="0"/>
            <a:ext cx="4009292" cy="480567"/>
          </a:xfrm>
          <a:prstGeom prst="rect">
            <a:avLst/>
          </a:prstGeom>
          <a:solidFill>
            <a:srgbClr val="126690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Best numbers from the strategy</a:t>
            </a:r>
            <a:endParaRPr b="1" i="0" sz="2000" u="none" cap="none" strike="noStrike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7" name="Google Shape;297;p51"/>
          <p:cNvSpPr/>
          <p:nvPr/>
        </p:nvSpPr>
        <p:spPr>
          <a:xfrm>
            <a:off x="608464" y="791530"/>
            <a:ext cx="1905001" cy="1912338"/>
          </a:xfrm>
          <a:prstGeom prst="ellipse">
            <a:avLst/>
          </a:prstGeom>
          <a:solidFill>
            <a:srgbClr val="A8D08C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$ 5.1M</a:t>
            </a:r>
            <a:endParaRPr/>
          </a:p>
        </p:txBody>
      </p:sp>
      <p:sp>
        <p:nvSpPr>
          <p:cNvPr id="298" name="Google Shape;298;p51"/>
          <p:cNvSpPr/>
          <p:nvPr/>
        </p:nvSpPr>
        <p:spPr>
          <a:xfrm>
            <a:off x="3538745" y="958372"/>
            <a:ext cx="1636852" cy="1578653"/>
          </a:xfrm>
          <a:prstGeom prst="ellipse">
            <a:avLst/>
          </a:prstGeom>
          <a:solidFill>
            <a:srgbClr val="FF555D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 loss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$ 1.42M</a:t>
            </a:r>
            <a:endParaRPr/>
          </a:p>
        </p:txBody>
      </p:sp>
      <p:sp>
        <p:nvSpPr>
          <p:cNvPr id="299" name="Google Shape;299;p51"/>
          <p:cNvSpPr/>
          <p:nvPr/>
        </p:nvSpPr>
        <p:spPr>
          <a:xfrm>
            <a:off x="6200878" y="1246094"/>
            <a:ext cx="1177076" cy="1129554"/>
          </a:xfrm>
          <a:prstGeom prst="ellipse">
            <a:avLst/>
          </a:prstGeom>
          <a:solidFill>
            <a:srgbClr val="FEE599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Pseudo loss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$ 0.55M</a:t>
            </a:r>
            <a:endParaRPr/>
          </a:p>
        </p:txBody>
      </p:sp>
      <p:graphicFrame>
        <p:nvGraphicFramePr>
          <p:cNvPr id="300" name="Google Shape;300;p51"/>
          <p:cNvGraphicFramePr/>
          <p:nvPr/>
        </p:nvGraphicFramePr>
        <p:xfrm>
          <a:off x="339735" y="37397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{3EBAE780-4985-4899-9296-604BEC1AA0E2}</a:tableStyleId>
              </a:tblPr>
              <a:tblGrid>
                <a:gridCol w="1187625"/>
                <a:gridCol w="830350"/>
                <a:gridCol w="1544925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Parameter 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Value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% of total credit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Revenue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$ 9.9M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53.3%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Actual loss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$ 2.9M 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15.9%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Pseudo loss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$ 0.39M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2.1%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1" name="Google Shape;301;p51"/>
          <p:cNvSpPr txBox="1"/>
          <p:nvPr/>
        </p:nvSpPr>
        <p:spPr>
          <a:xfrm>
            <a:off x="853879" y="2814959"/>
            <a:ext cx="141417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51% of total credit</a:t>
            </a:r>
            <a:endParaRPr/>
          </a:p>
        </p:txBody>
      </p:sp>
      <p:sp>
        <p:nvSpPr>
          <p:cNvPr id="302" name="Google Shape;302;p51"/>
          <p:cNvSpPr txBox="1"/>
          <p:nvPr/>
        </p:nvSpPr>
        <p:spPr>
          <a:xfrm>
            <a:off x="3650086" y="2797737"/>
            <a:ext cx="141417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13% of total credit</a:t>
            </a:r>
            <a:endParaRPr/>
          </a:p>
        </p:txBody>
      </p:sp>
      <p:sp>
        <p:nvSpPr>
          <p:cNvPr id="303" name="Google Shape;303;p51"/>
          <p:cNvSpPr txBox="1"/>
          <p:nvPr/>
        </p:nvSpPr>
        <p:spPr>
          <a:xfrm>
            <a:off x="6200878" y="2814959"/>
            <a:ext cx="13292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5% of total credit</a:t>
            </a:r>
            <a:endParaRPr/>
          </a:p>
        </p:txBody>
      </p:sp>
      <p:sp>
        <p:nvSpPr>
          <p:cNvPr id="304" name="Google Shape;304;p51"/>
          <p:cNvSpPr txBox="1"/>
          <p:nvPr/>
        </p:nvSpPr>
        <p:spPr>
          <a:xfrm>
            <a:off x="1038055" y="3360224"/>
            <a:ext cx="16642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validation set</a:t>
            </a:r>
            <a:endParaRPr/>
          </a:p>
        </p:txBody>
      </p:sp>
      <p:sp>
        <p:nvSpPr>
          <p:cNvPr id="305" name="Google Shape;305;p51"/>
          <p:cNvSpPr txBox="1"/>
          <p:nvPr/>
        </p:nvSpPr>
        <p:spPr>
          <a:xfrm>
            <a:off x="5667852" y="3897406"/>
            <a:ext cx="31364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for the model (%): 13 %</a:t>
            </a:r>
            <a:endParaRPr/>
          </a:p>
        </p:txBody>
      </p:sp>
      <p:sp>
        <p:nvSpPr>
          <p:cNvPr id="306" name="Google Shape;306;p51"/>
          <p:cNvSpPr txBox="1"/>
          <p:nvPr/>
        </p:nvSpPr>
        <p:spPr>
          <a:xfrm>
            <a:off x="5667852" y="4547129"/>
            <a:ext cx="292775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 Extra error in the credit is caused by the minimum limit of $1000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7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