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4"/>
  </p:notesMasterIdLst>
  <p:handoutMasterIdLst>
    <p:handoutMasterId r:id="rId5"/>
  </p:handout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p:scale>
          <a:sx n="66" d="100"/>
          <a:sy n="66" d="100"/>
        </p:scale>
        <p:origin x="67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CODE\PYTHON\Jupyter\Forage%20BA\csv\C_BA_reviews1.csv"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E:\CODE\PYTHON\Jupyter\Forage%20BA\csv\C_BA_reviews1.csv"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21841412840303"/>
          <c:y val="0.28588980962532523"/>
          <c:w val="0.41262688625539212"/>
          <c:h val="0.47628294397084653"/>
        </c:manualLayout>
      </c:layout>
      <c:pieChart>
        <c:varyColors val="1"/>
        <c:ser>
          <c:idx val="0"/>
          <c:order val="0"/>
          <c:tx>
            <c:strRef>
              <c:f>Sheet1!$F$2</c:f>
              <c:strCache>
                <c:ptCount val="1"/>
                <c:pt idx="0">
                  <c:v>stars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06EF-498C-8E51-5352F5601341}"/>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06EF-498C-8E51-5352F5601341}"/>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06EF-498C-8E51-5352F5601341}"/>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06EF-498C-8E51-5352F5601341}"/>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06EF-498C-8E51-5352F5601341}"/>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06EF-498C-8E51-5352F5601341}"/>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06EF-498C-8E51-5352F5601341}"/>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06EF-498C-8E51-5352F5601341}"/>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06EF-498C-8E51-5352F5601341}"/>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06EF-498C-8E51-5352F5601341}"/>
              </c:ext>
            </c:extLst>
          </c:dPt>
          <c:dLbls>
            <c:dLbl>
              <c:idx val="0"/>
              <c:layout>
                <c:manualLayout>
                  <c:x val="-3.5051905500338612E-2"/>
                  <c:y val="1.357812416305104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6EF-498C-8E51-5352F5601341}"/>
                </c:ext>
              </c:extLst>
            </c:dLbl>
            <c:dLbl>
              <c:idx val="1"/>
              <c:layout>
                <c:manualLayout>
                  <c:x val="-1.6734020337832223E-2"/>
                  <c:y val="1.6282607531201393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6EF-498C-8E51-5352F5601341}"/>
                </c:ext>
              </c:extLst>
            </c:dLbl>
            <c:dLbl>
              <c:idx val="2"/>
              <c:layout>
                <c:manualLayout>
                  <c:x val="-2.0144877437242175E-2"/>
                  <c:y val="2.611736032995875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06EF-498C-8E51-5352F5601341}"/>
                </c:ext>
              </c:extLst>
            </c:dLbl>
            <c:dLbl>
              <c:idx val="3"/>
              <c:layout>
                <c:manualLayout>
                  <c:x val="-5.291027978222853E-2"/>
                  <c:y val="7.6865391826021746E-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06EF-498C-8E51-5352F5601341}"/>
                </c:ext>
              </c:extLst>
            </c:dLbl>
            <c:dLbl>
              <c:idx val="4"/>
              <c:layout>
                <c:manualLayout>
                  <c:x val="-1.8533384493242825E-2"/>
                  <c:y val="-3.102576463656328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06EF-498C-8E51-5352F5601341}"/>
                </c:ext>
              </c:extLst>
            </c:dLbl>
            <c:dLbl>
              <c:idx val="5"/>
              <c:layout>
                <c:manualLayout>
                  <c:x val="2.805911798665768E-3"/>
                  <c:y val="-3.259440784187690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06EF-498C-8E51-5352F5601341}"/>
                </c:ext>
              </c:extLst>
            </c:dLbl>
            <c:dLbl>
              <c:idx val="6"/>
              <c:layout>
                <c:manualLayout>
                  <c:x val="2.1087327843662833E-2"/>
                  <c:y val="-2.983716321174138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06EF-498C-8E51-5352F5601341}"/>
                </c:ext>
              </c:extLst>
            </c:dLbl>
            <c:dLbl>
              <c:idx val="7"/>
              <c:layout>
                <c:manualLayout>
                  <c:x val="2.1935621619423293E-2"/>
                  <c:y val="-6.5860517435320587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F-06EF-498C-8E51-5352F5601341}"/>
                </c:ext>
              </c:extLst>
            </c:dLbl>
            <c:dLbl>
              <c:idx val="8"/>
              <c:layout>
                <c:manualLayout>
                  <c:x val="1.3828868334550444E-2"/>
                  <c:y val="2.643580266752370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1-06EF-498C-8E51-5352F5601341}"/>
                </c:ext>
              </c:extLst>
            </c:dLbl>
            <c:dLbl>
              <c:idx val="9"/>
              <c:layout>
                <c:manualLayout>
                  <c:x val="1.0963721848051533E-2"/>
                  <c:y val="2.107397289624508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3-06EF-498C-8E51-5352F560134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val>
            <c:numRef>
              <c:f>Sheet1!$F$3:$F$12</c:f>
              <c:numCache>
                <c:formatCode>General</c:formatCode>
                <c:ptCount val="10"/>
                <c:pt idx="0">
                  <c:v>1</c:v>
                </c:pt>
                <c:pt idx="1">
                  <c:v>2</c:v>
                </c:pt>
                <c:pt idx="2">
                  <c:v>3</c:v>
                </c:pt>
                <c:pt idx="3">
                  <c:v>8</c:v>
                </c:pt>
                <c:pt idx="4">
                  <c:v>10</c:v>
                </c:pt>
                <c:pt idx="5">
                  <c:v>7</c:v>
                </c:pt>
                <c:pt idx="6">
                  <c:v>9</c:v>
                </c:pt>
                <c:pt idx="7">
                  <c:v>5</c:v>
                </c:pt>
                <c:pt idx="8">
                  <c:v>4</c:v>
                </c:pt>
                <c:pt idx="9">
                  <c:v>6</c:v>
                </c:pt>
              </c:numCache>
            </c:numRef>
          </c:val>
          <c:extLst>
            <c:ext xmlns:c16="http://schemas.microsoft.com/office/drawing/2014/chart" uri="{C3380CC4-5D6E-409C-BE32-E72D297353CC}">
              <c16:uniqueId val="{00000014-06EF-498C-8E51-5352F5601341}"/>
            </c:ext>
          </c:extLst>
        </c:ser>
        <c:ser>
          <c:idx val="1"/>
          <c:order val="1"/>
          <c:tx>
            <c:strRef>
              <c:f>Sheet1!$G$2</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6-06EF-498C-8E51-5352F5601341}"/>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8-06EF-498C-8E51-5352F5601341}"/>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A-06EF-498C-8E51-5352F5601341}"/>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C-06EF-498C-8E51-5352F5601341}"/>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E-06EF-498C-8E51-5352F5601341}"/>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0-06EF-498C-8E51-5352F5601341}"/>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2-06EF-498C-8E51-5352F5601341}"/>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4-06EF-498C-8E51-5352F5601341}"/>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6-06EF-498C-8E51-5352F5601341}"/>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8-06EF-498C-8E51-5352F560134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val>
            <c:numRef>
              <c:f>Sheet1!$G$3:$G$12</c:f>
              <c:numCache>
                <c:formatCode>General</c:formatCode>
                <c:ptCount val="10"/>
                <c:pt idx="0">
                  <c:v>834</c:v>
                </c:pt>
                <c:pt idx="1">
                  <c:v>418</c:v>
                </c:pt>
                <c:pt idx="2">
                  <c:v>398</c:v>
                </c:pt>
                <c:pt idx="3">
                  <c:v>358</c:v>
                </c:pt>
                <c:pt idx="4">
                  <c:v>322</c:v>
                </c:pt>
                <c:pt idx="5">
                  <c:v>308</c:v>
                </c:pt>
                <c:pt idx="6">
                  <c:v>307</c:v>
                </c:pt>
                <c:pt idx="7">
                  <c:v>265</c:v>
                </c:pt>
                <c:pt idx="8">
                  <c:v>243</c:v>
                </c:pt>
                <c:pt idx="9">
                  <c:v>186</c:v>
                </c:pt>
              </c:numCache>
            </c:numRef>
          </c:val>
          <c:extLst>
            <c:ext xmlns:c16="http://schemas.microsoft.com/office/drawing/2014/chart" uri="{C3380CC4-5D6E-409C-BE32-E72D297353CC}">
              <c16:uniqueId val="{00000029-06EF-498C-8E51-5352F560134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l"/>
      <c:layout>
        <c:manualLayout>
          <c:xMode val="edge"/>
          <c:yMode val="edge"/>
          <c:x val="0.74100346271815787"/>
          <c:y val="0.1787903586287522"/>
          <c:w val="0.10589418943530376"/>
          <c:h val="0.77855216194861454"/>
        </c:manualLayout>
      </c:layout>
      <c:overlay val="0"/>
      <c:spPr>
        <a:noFill/>
        <a:ln>
          <a:noFill/>
        </a:ln>
        <a:effectLst>
          <a:glow rad="12700">
            <a:schemeClr val="accent1">
              <a:alpha val="40000"/>
            </a:schemeClr>
          </a:glow>
          <a:outerShdw blurRad="50800" dist="12700" dir="5400000" algn="ctr" rotWithShape="0">
            <a:srgbClr val="000000">
              <a:alpha val="39000"/>
            </a:srgbClr>
          </a:outerShdw>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baseline="0">
                <a:solidFill>
                  <a:schemeClr val="bg1"/>
                </a:solidFill>
              </a:rPr>
              <a:t>International Reviews</a:t>
            </a:r>
            <a:endParaRPr lang="en-IN">
              <a:solidFill>
                <a:schemeClr val="bg1"/>
              </a:solidFill>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5715307266038738E-2"/>
          <c:y val="0.22367816635533166"/>
          <c:w val="0.53380731277750082"/>
          <c:h val="0.49870973335540264"/>
        </c:manualLayout>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9029-48A8-9A2F-B37C5B99EB1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9029-48A8-9A2F-B37C5B99EB19}"/>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9029-48A8-9A2F-B37C5B99EB19}"/>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9029-48A8-9A2F-B37C5B99EB19}"/>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9029-48A8-9A2F-B37C5B99EB19}"/>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9029-48A8-9A2F-B37C5B99EB19}"/>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9029-48A8-9A2F-B37C5B99EB19}"/>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9029-48A8-9A2F-B37C5B99EB19}"/>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9029-48A8-9A2F-B37C5B99EB19}"/>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9029-48A8-9A2F-B37C5B99EB19}"/>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9029-48A8-9A2F-B37C5B99EB19}"/>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9029-48A8-9A2F-B37C5B99EB19}"/>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9029-48A8-9A2F-B37C5B99EB19}"/>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9029-48A8-9A2F-B37C5B99EB19}"/>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D-9029-48A8-9A2F-B37C5B99EB19}"/>
              </c:ext>
            </c:extLst>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F-9029-48A8-9A2F-B37C5B99EB19}"/>
              </c:ext>
            </c:extLst>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1-9029-48A8-9A2F-B37C5B99EB19}"/>
              </c:ext>
            </c:extLst>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3-9029-48A8-9A2F-B37C5B99EB19}"/>
              </c:ext>
            </c:extLst>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5-9029-48A8-9A2F-B37C5B99EB19}"/>
              </c:ext>
            </c:extLst>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7-9029-48A8-9A2F-B37C5B99EB19}"/>
              </c:ext>
            </c:extLst>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9-9029-48A8-9A2F-B37C5B99EB19}"/>
              </c:ext>
            </c:extLst>
          </c:dPt>
          <c:dPt>
            <c:idx val="2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B-9029-48A8-9A2F-B37C5B99EB19}"/>
              </c:ext>
            </c:extLst>
          </c:dPt>
          <c:dPt>
            <c:idx val="2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D-9029-48A8-9A2F-B37C5B99EB19}"/>
              </c:ext>
            </c:extLst>
          </c:dPt>
          <c:dPt>
            <c:idx val="2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F-9029-48A8-9A2F-B37C5B99EB19}"/>
              </c:ext>
            </c:extLst>
          </c:dPt>
          <c:dPt>
            <c:idx val="24"/>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1-9029-48A8-9A2F-B37C5B99EB19}"/>
              </c:ext>
            </c:extLst>
          </c:dPt>
          <c:dPt>
            <c:idx val="25"/>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3-9029-48A8-9A2F-B37C5B99EB19}"/>
              </c:ext>
            </c:extLst>
          </c:dPt>
          <c:dPt>
            <c:idx val="26"/>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5-9029-48A8-9A2F-B37C5B99EB19}"/>
              </c:ext>
            </c:extLst>
          </c:dPt>
          <c:dPt>
            <c:idx val="27"/>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7-9029-48A8-9A2F-B37C5B99EB19}"/>
              </c:ext>
            </c:extLst>
          </c:dPt>
          <c:dPt>
            <c:idx val="2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9-9029-48A8-9A2F-B37C5B99EB19}"/>
              </c:ext>
            </c:extLst>
          </c:dPt>
          <c:dPt>
            <c:idx val="29"/>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B-9029-48A8-9A2F-B37C5B99EB19}"/>
              </c:ext>
            </c:extLst>
          </c:dPt>
          <c:dPt>
            <c:idx val="3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D-9029-48A8-9A2F-B37C5B99EB19}"/>
              </c:ext>
            </c:extLst>
          </c:dPt>
          <c:dPt>
            <c:idx val="31"/>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3F-9029-48A8-9A2F-B37C5B99EB19}"/>
              </c:ext>
            </c:extLst>
          </c:dPt>
          <c:dPt>
            <c:idx val="32"/>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1-9029-48A8-9A2F-B37C5B99EB19}"/>
              </c:ext>
            </c:extLst>
          </c:dPt>
          <c:dPt>
            <c:idx val="33"/>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3-9029-48A8-9A2F-B37C5B99EB19}"/>
              </c:ext>
            </c:extLst>
          </c:dPt>
          <c:dPt>
            <c:idx val="3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5-9029-48A8-9A2F-B37C5B99EB19}"/>
              </c:ext>
            </c:extLst>
          </c:dPt>
          <c:dPt>
            <c:idx val="3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7-9029-48A8-9A2F-B37C5B99EB19}"/>
              </c:ext>
            </c:extLst>
          </c:dPt>
          <c:dPt>
            <c:idx val="36"/>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9-9029-48A8-9A2F-B37C5B99EB19}"/>
              </c:ext>
            </c:extLst>
          </c:dPt>
          <c:dPt>
            <c:idx val="37"/>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B-9029-48A8-9A2F-B37C5B99EB19}"/>
              </c:ext>
            </c:extLst>
          </c:dPt>
          <c:dPt>
            <c:idx val="38"/>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D-9029-48A8-9A2F-B37C5B99EB19}"/>
              </c:ext>
            </c:extLst>
          </c:dPt>
          <c:dPt>
            <c:idx val="39"/>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4F-9029-48A8-9A2F-B37C5B99EB19}"/>
              </c:ext>
            </c:extLst>
          </c:dPt>
          <c:dPt>
            <c:idx val="4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1-9029-48A8-9A2F-B37C5B99EB19}"/>
              </c:ext>
            </c:extLst>
          </c:dPt>
          <c:dPt>
            <c:idx val="41"/>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3-9029-48A8-9A2F-B37C5B99EB19}"/>
              </c:ext>
            </c:extLst>
          </c:dPt>
          <c:dPt>
            <c:idx val="42"/>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5-9029-48A8-9A2F-B37C5B99EB19}"/>
              </c:ext>
            </c:extLst>
          </c:dPt>
          <c:dPt>
            <c:idx val="43"/>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7-9029-48A8-9A2F-B37C5B99EB19}"/>
              </c:ext>
            </c:extLst>
          </c:dPt>
          <c:dPt>
            <c:idx val="44"/>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9-9029-48A8-9A2F-B37C5B99EB19}"/>
              </c:ext>
            </c:extLst>
          </c:dPt>
          <c:dPt>
            <c:idx val="45"/>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B-9029-48A8-9A2F-B37C5B99EB19}"/>
              </c:ext>
            </c:extLst>
          </c:dPt>
          <c:dPt>
            <c:idx val="46"/>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D-9029-48A8-9A2F-B37C5B99EB19}"/>
              </c:ext>
            </c:extLst>
          </c:dPt>
          <c:dPt>
            <c:idx val="47"/>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5F-9029-48A8-9A2F-B37C5B99EB19}"/>
              </c:ext>
            </c:extLst>
          </c:dPt>
          <c:dPt>
            <c:idx val="4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1-9029-48A8-9A2F-B37C5B99EB19}"/>
              </c:ext>
            </c:extLst>
          </c:dPt>
          <c:dPt>
            <c:idx val="49"/>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3-9029-48A8-9A2F-B37C5B99EB19}"/>
              </c:ext>
            </c:extLst>
          </c:dPt>
          <c:dPt>
            <c:idx val="50"/>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5-9029-48A8-9A2F-B37C5B99EB19}"/>
              </c:ext>
            </c:extLst>
          </c:dPt>
          <c:dPt>
            <c:idx val="51"/>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7-9029-48A8-9A2F-B37C5B99EB19}"/>
              </c:ext>
            </c:extLst>
          </c:dPt>
          <c:dPt>
            <c:idx val="52"/>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9-9029-48A8-9A2F-B37C5B99EB19}"/>
              </c:ext>
            </c:extLst>
          </c:dPt>
          <c:dPt>
            <c:idx val="53"/>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B-9029-48A8-9A2F-B37C5B99EB19}"/>
              </c:ext>
            </c:extLst>
          </c:dPt>
          <c:dPt>
            <c:idx val="5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D-9029-48A8-9A2F-B37C5B99EB19}"/>
              </c:ext>
            </c:extLst>
          </c:dPt>
          <c:dPt>
            <c:idx val="55"/>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6F-9029-48A8-9A2F-B37C5B99EB19}"/>
              </c:ext>
            </c:extLst>
          </c:dPt>
          <c:dPt>
            <c:idx val="56"/>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1-9029-48A8-9A2F-B37C5B99EB19}"/>
              </c:ext>
            </c:extLst>
          </c:dPt>
          <c:dPt>
            <c:idx val="57"/>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3-9029-48A8-9A2F-B37C5B99EB19}"/>
              </c:ext>
            </c:extLst>
          </c:dPt>
          <c:dPt>
            <c:idx val="58"/>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5-9029-48A8-9A2F-B37C5B99EB19}"/>
              </c:ext>
            </c:extLst>
          </c:dPt>
          <c:dPt>
            <c:idx val="59"/>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7-9029-48A8-9A2F-B37C5B99EB19}"/>
              </c:ext>
            </c:extLst>
          </c:dPt>
          <c:dPt>
            <c:idx val="6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9-9029-48A8-9A2F-B37C5B99EB19}"/>
              </c:ext>
            </c:extLst>
          </c:dPt>
          <c:dPt>
            <c:idx val="61"/>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B-9029-48A8-9A2F-B37C5B99EB19}"/>
              </c:ext>
            </c:extLst>
          </c:dPt>
          <c:dPt>
            <c:idx val="62"/>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D-9029-48A8-9A2F-B37C5B99EB19}"/>
              </c:ext>
            </c:extLst>
          </c:dPt>
          <c:dPt>
            <c:idx val="63"/>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7F-9029-48A8-9A2F-B37C5B99EB19}"/>
              </c:ext>
            </c:extLst>
          </c:dPt>
          <c:dPt>
            <c:idx val="6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1-9029-48A8-9A2F-B37C5B99EB19}"/>
              </c:ext>
            </c:extLst>
          </c:dPt>
          <c:dPt>
            <c:idx val="6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3-9029-48A8-9A2F-B37C5B99EB19}"/>
              </c:ext>
            </c:extLst>
          </c:dPt>
          <c:dPt>
            <c:idx val="6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5-9029-48A8-9A2F-B37C5B99EB19}"/>
              </c:ext>
            </c:extLst>
          </c:dPt>
          <c:dPt>
            <c:idx val="67"/>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7-9029-48A8-9A2F-B37C5B99EB19}"/>
              </c:ext>
            </c:extLst>
          </c:dPt>
          <c:dPt>
            <c:idx val="68"/>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9-9029-48A8-9A2F-B37C5B99EB19}"/>
              </c:ext>
            </c:extLst>
          </c:dPt>
          <c:dPt>
            <c:idx val="69"/>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B-9029-48A8-9A2F-B37C5B99EB19}"/>
              </c:ext>
            </c:extLst>
          </c:dPt>
          <c:dPt>
            <c:idx val="70"/>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8D-9029-48A8-9A2F-B37C5B99EB19}"/>
              </c:ext>
            </c:extLst>
          </c:dPt>
          <c:cat>
            <c:strRef>
              <c:f>Sheet2!$C$3:$C$73</c:f>
              <c:strCache>
                <c:ptCount val="71"/>
                <c:pt idx="0">
                  <c:v>United Kingdom</c:v>
                </c:pt>
                <c:pt idx="1">
                  <c:v>United States  </c:v>
                </c:pt>
                <c:pt idx="2">
                  <c:v>Australia  </c:v>
                </c:pt>
                <c:pt idx="3">
                  <c:v>Canada   </c:v>
                </c:pt>
                <c:pt idx="4">
                  <c:v>Germany    </c:v>
                </c:pt>
                <c:pt idx="5">
                  <c:v>Ireland  </c:v>
                </c:pt>
                <c:pt idx="6">
                  <c:v>South Africa </c:v>
                </c:pt>
                <c:pt idx="7">
                  <c:v>Switzerland        </c:v>
                </c:pt>
                <c:pt idx="8">
                  <c:v>Netherlands          </c:v>
                </c:pt>
                <c:pt idx="9">
                  <c:v>Spain           </c:v>
                </c:pt>
                <c:pt idx="10">
                  <c:v>France              </c:v>
                </c:pt>
                <c:pt idx="11">
                  <c:v>Singapore              </c:v>
                </c:pt>
                <c:pt idx="12">
                  <c:v>Belgium                </c:v>
                </c:pt>
                <c:pt idx="13">
                  <c:v>United Arab Emirates    </c:v>
                </c:pt>
                <c:pt idx="14">
                  <c:v>Thailand                 </c:v>
                </c:pt>
                <c:pt idx="15">
                  <c:v>Italy          </c:v>
                </c:pt>
                <c:pt idx="16">
                  <c:v>Sweden             </c:v>
                </c:pt>
                <c:pt idx="17">
                  <c:v>India      </c:v>
                </c:pt>
                <c:pt idx="18">
                  <c:v>China      </c:v>
                </c:pt>
                <c:pt idx="19">
                  <c:v>Hong Kong   </c:v>
                </c:pt>
                <c:pt idx="20">
                  <c:v>Greece        </c:v>
                </c:pt>
                <c:pt idx="21">
                  <c:v>Malaysia         </c:v>
                </c:pt>
                <c:pt idx="22">
                  <c:v>Portugal       </c:v>
                </c:pt>
                <c:pt idx="23">
                  <c:v>Denmark       </c:v>
                </c:pt>
                <c:pt idx="24">
                  <c:v>Austria        </c:v>
                </c:pt>
                <c:pt idx="25">
                  <c:v>New Zealand  </c:v>
                </c:pt>
                <c:pt idx="26">
                  <c:v>Saudi Arabia   </c:v>
                </c:pt>
                <c:pt idx="27">
                  <c:v>Mexico         </c:v>
                </c:pt>
                <c:pt idx="28">
                  <c:v>Poland         </c:v>
                </c:pt>
                <c:pt idx="29">
                  <c:v>Ghana          </c:v>
                </c:pt>
                <c:pt idx="30">
                  <c:v>Qatar          </c:v>
                </c:pt>
                <c:pt idx="31">
                  <c:v>Cyprus           </c:v>
                </c:pt>
                <c:pt idx="32">
                  <c:v>Argentina        </c:v>
                </c:pt>
                <c:pt idx="33">
                  <c:v>Norway           </c:v>
                </c:pt>
                <c:pt idx="34">
                  <c:v>Czech Republic      </c:v>
                </c:pt>
                <c:pt idx="35">
                  <c:v>Iceland             </c:v>
                </c:pt>
                <c:pt idx="36">
                  <c:v>South Korea    </c:v>
                </c:pt>
                <c:pt idx="37">
                  <c:v>Kuwait        </c:v>
                </c:pt>
                <c:pt idx="38">
                  <c:v>Romania       </c:v>
                </c:pt>
                <c:pt idx="39">
                  <c:v>Japan        </c:v>
                </c:pt>
                <c:pt idx="40">
                  <c:v>Brazil       </c:v>
                </c:pt>
                <c:pt idx="41">
                  <c:v>Israel       </c:v>
                </c:pt>
                <c:pt idx="42">
                  <c:v>Slovakia    </c:v>
                </c:pt>
                <c:pt idx="43">
                  <c:v>Taiwan       </c:v>
                </c:pt>
                <c:pt idx="44">
                  <c:v>Turkey         </c:v>
                </c:pt>
                <c:pt idx="45">
                  <c:v>Bulgaria        </c:v>
                </c:pt>
                <c:pt idx="46">
                  <c:v>Russian Federation    </c:v>
                </c:pt>
                <c:pt idx="47">
                  <c:v>Finland                </c:v>
                </c:pt>
                <c:pt idx="48">
                  <c:v>Luxembourg         </c:v>
                </c:pt>
                <c:pt idx="49">
                  <c:v>Philippines       </c:v>
                </c:pt>
                <c:pt idx="50">
                  <c:v>Nigeria           </c:v>
                </c:pt>
                <c:pt idx="51">
                  <c:v>Botswana                </c:v>
                </c:pt>
                <c:pt idx="52">
                  <c:v>Hungary               </c:v>
                </c:pt>
                <c:pt idx="53">
                  <c:v>Bermuda                 </c:v>
                </c:pt>
                <c:pt idx="54">
                  <c:v>Egypt                  </c:v>
                </c:pt>
                <c:pt idx="55">
                  <c:v>Ukraine                </c:v>
                </c:pt>
                <c:pt idx="56">
                  <c:v>Barbados               </c:v>
                </c:pt>
                <c:pt idx="57">
                  <c:v>Trinidad &amp; Tobago    </c:v>
                </c:pt>
                <c:pt idx="58">
                  <c:v>Dominican Republic  </c:v>
                </c:pt>
                <c:pt idx="59">
                  <c:v>Bahrain    </c:v>
                </c:pt>
                <c:pt idx="60">
                  <c:v>Indonesia </c:v>
                </c:pt>
                <c:pt idx="61">
                  <c:v>Panama  </c:v>
                </c:pt>
                <c:pt idx="62">
                  <c:v>Laos    </c:v>
                </c:pt>
                <c:pt idx="63">
                  <c:v>Costa Rica </c:v>
                </c:pt>
                <c:pt idx="64">
                  <c:v>Cayman Islands      </c:v>
                </c:pt>
                <c:pt idx="65">
                  <c:v>Jordan                </c:v>
                </c:pt>
                <c:pt idx="66">
                  <c:v>Vietnam                 </c:v>
                </c:pt>
                <c:pt idx="67">
                  <c:v>Saint Kitts and Nevis    </c:v>
                </c:pt>
                <c:pt idx="68">
                  <c:v>Chile                    </c:v>
                </c:pt>
                <c:pt idx="69">
                  <c:v>Senegal                </c:v>
                </c:pt>
                <c:pt idx="70">
                  <c:v>Oman                </c:v>
                </c:pt>
              </c:strCache>
            </c:strRef>
          </c:cat>
          <c:val>
            <c:numRef>
              <c:f>Sheet2!$D$3:$D$73</c:f>
              <c:numCache>
                <c:formatCode>General</c:formatCode>
                <c:ptCount val="71"/>
                <c:pt idx="0">
                  <c:v>2293</c:v>
                </c:pt>
                <c:pt idx="1">
                  <c:v>402</c:v>
                </c:pt>
                <c:pt idx="2">
                  <c:v>158</c:v>
                </c:pt>
                <c:pt idx="3">
                  <c:v>114</c:v>
                </c:pt>
                <c:pt idx="4">
                  <c:v>62</c:v>
                </c:pt>
                <c:pt idx="5">
                  <c:v>39</c:v>
                </c:pt>
                <c:pt idx="6">
                  <c:v>39</c:v>
                </c:pt>
                <c:pt idx="7">
                  <c:v>37</c:v>
                </c:pt>
                <c:pt idx="8">
                  <c:v>34</c:v>
                </c:pt>
                <c:pt idx="9">
                  <c:v>29</c:v>
                </c:pt>
                <c:pt idx="10">
                  <c:v>27</c:v>
                </c:pt>
                <c:pt idx="11">
                  <c:v>27</c:v>
                </c:pt>
                <c:pt idx="12">
                  <c:v>25</c:v>
                </c:pt>
                <c:pt idx="13">
                  <c:v>23</c:v>
                </c:pt>
                <c:pt idx="14">
                  <c:v>23</c:v>
                </c:pt>
                <c:pt idx="15">
                  <c:v>20</c:v>
                </c:pt>
                <c:pt idx="16">
                  <c:v>20</c:v>
                </c:pt>
                <c:pt idx="17">
                  <c:v>19</c:v>
                </c:pt>
                <c:pt idx="18">
                  <c:v>18</c:v>
                </c:pt>
                <c:pt idx="19">
                  <c:v>16</c:v>
                </c:pt>
                <c:pt idx="20">
                  <c:v>15</c:v>
                </c:pt>
                <c:pt idx="21">
                  <c:v>14</c:v>
                </c:pt>
                <c:pt idx="22">
                  <c:v>13</c:v>
                </c:pt>
                <c:pt idx="23">
                  <c:v>12</c:v>
                </c:pt>
                <c:pt idx="24">
                  <c:v>11</c:v>
                </c:pt>
                <c:pt idx="25">
                  <c:v>11</c:v>
                </c:pt>
                <c:pt idx="26">
                  <c:v>9</c:v>
                </c:pt>
                <c:pt idx="27">
                  <c:v>8</c:v>
                </c:pt>
                <c:pt idx="28">
                  <c:v>8</c:v>
                </c:pt>
                <c:pt idx="29">
                  <c:v>7</c:v>
                </c:pt>
                <c:pt idx="30">
                  <c:v>7</c:v>
                </c:pt>
                <c:pt idx="31">
                  <c:v>6</c:v>
                </c:pt>
                <c:pt idx="32">
                  <c:v>6</c:v>
                </c:pt>
                <c:pt idx="33">
                  <c:v>5</c:v>
                </c:pt>
                <c:pt idx="34">
                  <c:v>5</c:v>
                </c:pt>
                <c:pt idx="35">
                  <c:v>5</c:v>
                </c:pt>
                <c:pt idx="36">
                  <c:v>5</c:v>
                </c:pt>
                <c:pt idx="37">
                  <c:v>5</c:v>
                </c:pt>
                <c:pt idx="38">
                  <c:v>5</c:v>
                </c:pt>
                <c:pt idx="39">
                  <c:v>5</c:v>
                </c:pt>
                <c:pt idx="40">
                  <c:v>4</c:v>
                </c:pt>
                <c:pt idx="41">
                  <c:v>4</c:v>
                </c:pt>
                <c:pt idx="42">
                  <c:v>3</c:v>
                </c:pt>
                <c:pt idx="43">
                  <c:v>3</c:v>
                </c:pt>
                <c:pt idx="44">
                  <c:v>3</c:v>
                </c:pt>
                <c:pt idx="45">
                  <c:v>3</c:v>
                </c:pt>
                <c:pt idx="46">
                  <c:v>3</c:v>
                </c:pt>
                <c:pt idx="47">
                  <c:v>2</c:v>
                </c:pt>
                <c:pt idx="48">
                  <c:v>2</c:v>
                </c:pt>
                <c:pt idx="49">
                  <c:v>2</c:v>
                </c:pt>
                <c:pt idx="50">
                  <c:v>2</c:v>
                </c:pt>
                <c:pt idx="51">
                  <c:v>2</c:v>
                </c:pt>
                <c:pt idx="52">
                  <c:v>2</c:v>
                </c:pt>
                <c:pt idx="53">
                  <c:v>2</c:v>
                </c:pt>
                <c:pt idx="54">
                  <c:v>2</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numCache>
            </c:numRef>
          </c:val>
          <c:extLst>
            <c:ext xmlns:c16="http://schemas.microsoft.com/office/drawing/2014/chart" uri="{C3380CC4-5D6E-409C-BE32-E72D297353CC}">
              <c16:uniqueId val="{0000008E-9029-48A8-9A2F-B37C5B99EB19}"/>
            </c:ext>
          </c:extLst>
        </c:ser>
        <c:ser>
          <c:idx val="1"/>
          <c:order val="1"/>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0-9029-48A8-9A2F-B37C5B99EB19}"/>
              </c:ext>
            </c:extLst>
          </c:dPt>
          <c:cat>
            <c:strRef>
              <c:f>Sheet2!$C$3:$C$73</c:f>
              <c:strCache>
                <c:ptCount val="71"/>
                <c:pt idx="0">
                  <c:v>United Kingdom</c:v>
                </c:pt>
                <c:pt idx="1">
                  <c:v>United States  </c:v>
                </c:pt>
                <c:pt idx="2">
                  <c:v>Australia  </c:v>
                </c:pt>
                <c:pt idx="3">
                  <c:v>Canada   </c:v>
                </c:pt>
                <c:pt idx="4">
                  <c:v>Germany    </c:v>
                </c:pt>
                <c:pt idx="5">
                  <c:v>Ireland  </c:v>
                </c:pt>
                <c:pt idx="6">
                  <c:v>South Africa </c:v>
                </c:pt>
                <c:pt idx="7">
                  <c:v>Switzerland        </c:v>
                </c:pt>
                <c:pt idx="8">
                  <c:v>Netherlands          </c:v>
                </c:pt>
                <c:pt idx="9">
                  <c:v>Spain           </c:v>
                </c:pt>
                <c:pt idx="10">
                  <c:v>France              </c:v>
                </c:pt>
                <c:pt idx="11">
                  <c:v>Singapore              </c:v>
                </c:pt>
                <c:pt idx="12">
                  <c:v>Belgium                </c:v>
                </c:pt>
                <c:pt idx="13">
                  <c:v>United Arab Emirates    </c:v>
                </c:pt>
                <c:pt idx="14">
                  <c:v>Thailand                 </c:v>
                </c:pt>
                <c:pt idx="15">
                  <c:v>Italy          </c:v>
                </c:pt>
                <c:pt idx="16">
                  <c:v>Sweden             </c:v>
                </c:pt>
                <c:pt idx="17">
                  <c:v>India      </c:v>
                </c:pt>
                <c:pt idx="18">
                  <c:v>China      </c:v>
                </c:pt>
                <c:pt idx="19">
                  <c:v>Hong Kong   </c:v>
                </c:pt>
                <c:pt idx="20">
                  <c:v>Greece        </c:v>
                </c:pt>
                <c:pt idx="21">
                  <c:v>Malaysia         </c:v>
                </c:pt>
                <c:pt idx="22">
                  <c:v>Portugal       </c:v>
                </c:pt>
                <c:pt idx="23">
                  <c:v>Denmark       </c:v>
                </c:pt>
                <c:pt idx="24">
                  <c:v>Austria        </c:v>
                </c:pt>
                <c:pt idx="25">
                  <c:v>New Zealand  </c:v>
                </c:pt>
                <c:pt idx="26">
                  <c:v>Saudi Arabia   </c:v>
                </c:pt>
                <c:pt idx="27">
                  <c:v>Mexico         </c:v>
                </c:pt>
                <c:pt idx="28">
                  <c:v>Poland         </c:v>
                </c:pt>
                <c:pt idx="29">
                  <c:v>Ghana          </c:v>
                </c:pt>
                <c:pt idx="30">
                  <c:v>Qatar          </c:v>
                </c:pt>
                <c:pt idx="31">
                  <c:v>Cyprus           </c:v>
                </c:pt>
                <c:pt idx="32">
                  <c:v>Argentina        </c:v>
                </c:pt>
                <c:pt idx="33">
                  <c:v>Norway           </c:v>
                </c:pt>
                <c:pt idx="34">
                  <c:v>Czech Republic      </c:v>
                </c:pt>
                <c:pt idx="35">
                  <c:v>Iceland             </c:v>
                </c:pt>
                <c:pt idx="36">
                  <c:v>South Korea    </c:v>
                </c:pt>
                <c:pt idx="37">
                  <c:v>Kuwait        </c:v>
                </c:pt>
                <c:pt idx="38">
                  <c:v>Romania       </c:v>
                </c:pt>
                <c:pt idx="39">
                  <c:v>Japan        </c:v>
                </c:pt>
                <c:pt idx="40">
                  <c:v>Brazil       </c:v>
                </c:pt>
                <c:pt idx="41">
                  <c:v>Israel       </c:v>
                </c:pt>
                <c:pt idx="42">
                  <c:v>Slovakia    </c:v>
                </c:pt>
                <c:pt idx="43">
                  <c:v>Taiwan       </c:v>
                </c:pt>
                <c:pt idx="44">
                  <c:v>Turkey         </c:v>
                </c:pt>
                <c:pt idx="45">
                  <c:v>Bulgaria        </c:v>
                </c:pt>
                <c:pt idx="46">
                  <c:v>Russian Federation    </c:v>
                </c:pt>
                <c:pt idx="47">
                  <c:v>Finland                </c:v>
                </c:pt>
                <c:pt idx="48">
                  <c:v>Luxembourg         </c:v>
                </c:pt>
                <c:pt idx="49">
                  <c:v>Philippines       </c:v>
                </c:pt>
                <c:pt idx="50">
                  <c:v>Nigeria           </c:v>
                </c:pt>
                <c:pt idx="51">
                  <c:v>Botswana                </c:v>
                </c:pt>
                <c:pt idx="52">
                  <c:v>Hungary               </c:v>
                </c:pt>
                <c:pt idx="53">
                  <c:v>Bermuda                 </c:v>
                </c:pt>
                <c:pt idx="54">
                  <c:v>Egypt                  </c:v>
                </c:pt>
                <c:pt idx="55">
                  <c:v>Ukraine                </c:v>
                </c:pt>
                <c:pt idx="56">
                  <c:v>Barbados               </c:v>
                </c:pt>
                <c:pt idx="57">
                  <c:v>Trinidad &amp; Tobago    </c:v>
                </c:pt>
                <c:pt idx="58">
                  <c:v>Dominican Republic  </c:v>
                </c:pt>
                <c:pt idx="59">
                  <c:v>Bahrain    </c:v>
                </c:pt>
                <c:pt idx="60">
                  <c:v>Indonesia </c:v>
                </c:pt>
                <c:pt idx="61">
                  <c:v>Panama  </c:v>
                </c:pt>
                <c:pt idx="62">
                  <c:v>Laos    </c:v>
                </c:pt>
                <c:pt idx="63">
                  <c:v>Costa Rica </c:v>
                </c:pt>
                <c:pt idx="64">
                  <c:v>Cayman Islands      </c:v>
                </c:pt>
                <c:pt idx="65">
                  <c:v>Jordan                </c:v>
                </c:pt>
                <c:pt idx="66">
                  <c:v>Vietnam                 </c:v>
                </c:pt>
                <c:pt idx="67">
                  <c:v>Saint Kitts and Nevis    </c:v>
                </c:pt>
                <c:pt idx="68">
                  <c:v>Chile                    </c:v>
                </c:pt>
                <c:pt idx="69">
                  <c:v>Senegal                </c:v>
                </c:pt>
                <c:pt idx="70">
                  <c:v>Oman                </c:v>
                </c:pt>
              </c:strCache>
            </c:strRef>
          </c:cat>
          <c:val>
            <c:numRef>
              <c:f>Sheet2!$G$41</c:f>
              <c:numCache>
                <c:formatCode>General</c:formatCode>
                <c:ptCount val="1"/>
                <c:pt idx="0">
                  <c:v>0</c:v>
                </c:pt>
              </c:numCache>
            </c:numRef>
          </c:val>
          <c:extLst>
            <c:ext xmlns:c16="http://schemas.microsoft.com/office/drawing/2014/chart" uri="{C3380CC4-5D6E-409C-BE32-E72D297353CC}">
              <c16:uniqueId val="{00000091-9029-48A8-9A2F-B37C5B99EB19}"/>
            </c:ext>
          </c:extLst>
        </c:ser>
        <c:ser>
          <c:idx val="2"/>
          <c:order val="2"/>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93-9029-48A8-9A2F-B37C5B99EB19}"/>
              </c:ext>
            </c:extLst>
          </c:dPt>
          <c:cat>
            <c:strRef>
              <c:f>Sheet2!$C$3:$C$73</c:f>
              <c:strCache>
                <c:ptCount val="71"/>
                <c:pt idx="0">
                  <c:v>United Kingdom</c:v>
                </c:pt>
                <c:pt idx="1">
                  <c:v>United States  </c:v>
                </c:pt>
                <c:pt idx="2">
                  <c:v>Australia  </c:v>
                </c:pt>
                <c:pt idx="3">
                  <c:v>Canada   </c:v>
                </c:pt>
                <c:pt idx="4">
                  <c:v>Germany    </c:v>
                </c:pt>
                <c:pt idx="5">
                  <c:v>Ireland  </c:v>
                </c:pt>
                <c:pt idx="6">
                  <c:v>South Africa </c:v>
                </c:pt>
                <c:pt idx="7">
                  <c:v>Switzerland        </c:v>
                </c:pt>
                <c:pt idx="8">
                  <c:v>Netherlands          </c:v>
                </c:pt>
                <c:pt idx="9">
                  <c:v>Spain           </c:v>
                </c:pt>
                <c:pt idx="10">
                  <c:v>France              </c:v>
                </c:pt>
                <c:pt idx="11">
                  <c:v>Singapore              </c:v>
                </c:pt>
                <c:pt idx="12">
                  <c:v>Belgium                </c:v>
                </c:pt>
                <c:pt idx="13">
                  <c:v>United Arab Emirates    </c:v>
                </c:pt>
                <c:pt idx="14">
                  <c:v>Thailand                 </c:v>
                </c:pt>
                <c:pt idx="15">
                  <c:v>Italy          </c:v>
                </c:pt>
                <c:pt idx="16">
                  <c:v>Sweden             </c:v>
                </c:pt>
                <c:pt idx="17">
                  <c:v>India      </c:v>
                </c:pt>
                <c:pt idx="18">
                  <c:v>China      </c:v>
                </c:pt>
                <c:pt idx="19">
                  <c:v>Hong Kong   </c:v>
                </c:pt>
                <c:pt idx="20">
                  <c:v>Greece        </c:v>
                </c:pt>
                <c:pt idx="21">
                  <c:v>Malaysia         </c:v>
                </c:pt>
                <c:pt idx="22">
                  <c:v>Portugal       </c:v>
                </c:pt>
                <c:pt idx="23">
                  <c:v>Denmark       </c:v>
                </c:pt>
                <c:pt idx="24">
                  <c:v>Austria        </c:v>
                </c:pt>
                <c:pt idx="25">
                  <c:v>New Zealand  </c:v>
                </c:pt>
                <c:pt idx="26">
                  <c:v>Saudi Arabia   </c:v>
                </c:pt>
                <c:pt idx="27">
                  <c:v>Mexico         </c:v>
                </c:pt>
                <c:pt idx="28">
                  <c:v>Poland         </c:v>
                </c:pt>
                <c:pt idx="29">
                  <c:v>Ghana          </c:v>
                </c:pt>
                <c:pt idx="30">
                  <c:v>Qatar          </c:v>
                </c:pt>
                <c:pt idx="31">
                  <c:v>Cyprus           </c:v>
                </c:pt>
                <c:pt idx="32">
                  <c:v>Argentina        </c:v>
                </c:pt>
                <c:pt idx="33">
                  <c:v>Norway           </c:v>
                </c:pt>
                <c:pt idx="34">
                  <c:v>Czech Republic      </c:v>
                </c:pt>
                <c:pt idx="35">
                  <c:v>Iceland             </c:v>
                </c:pt>
                <c:pt idx="36">
                  <c:v>South Korea    </c:v>
                </c:pt>
                <c:pt idx="37">
                  <c:v>Kuwait        </c:v>
                </c:pt>
                <c:pt idx="38">
                  <c:v>Romania       </c:v>
                </c:pt>
                <c:pt idx="39">
                  <c:v>Japan        </c:v>
                </c:pt>
                <c:pt idx="40">
                  <c:v>Brazil       </c:v>
                </c:pt>
                <c:pt idx="41">
                  <c:v>Israel       </c:v>
                </c:pt>
                <c:pt idx="42">
                  <c:v>Slovakia    </c:v>
                </c:pt>
                <c:pt idx="43">
                  <c:v>Taiwan       </c:v>
                </c:pt>
                <c:pt idx="44">
                  <c:v>Turkey         </c:v>
                </c:pt>
                <c:pt idx="45">
                  <c:v>Bulgaria        </c:v>
                </c:pt>
                <c:pt idx="46">
                  <c:v>Russian Federation    </c:v>
                </c:pt>
                <c:pt idx="47">
                  <c:v>Finland                </c:v>
                </c:pt>
                <c:pt idx="48">
                  <c:v>Luxembourg         </c:v>
                </c:pt>
                <c:pt idx="49">
                  <c:v>Philippines       </c:v>
                </c:pt>
                <c:pt idx="50">
                  <c:v>Nigeria           </c:v>
                </c:pt>
                <c:pt idx="51">
                  <c:v>Botswana                </c:v>
                </c:pt>
                <c:pt idx="52">
                  <c:v>Hungary               </c:v>
                </c:pt>
                <c:pt idx="53">
                  <c:v>Bermuda                 </c:v>
                </c:pt>
                <c:pt idx="54">
                  <c:v>Egypt                  </c:v>
                </c:pt>
                <c:pt idx="55">
                  <c:v>Ukraine                </c:v>
                </c:pt>
                <c:pt idx="56">
                  <c:v>Barbados               </c:v>
                </c:pt>
                <c:pt idx="57">
                  <c:v>Trinidad &amp; Tobago    </c:v>
                </c:pt>
                <c:pt idx="58">
                  <c:v>Dominican Republic  </c:v>
                </c:pt>
                <c:pt idx="59">
                  <c:v>Bahrain    </c:v>
                </c:pt>
                <c:pt idx="60">
                  <c:v>Indonesia </c:v>
                </c:pt>
                <c:pt idx="61">
                  <c:v>Panama  </c:v>
                </c:pt>
                <c:pt idx="62">
                  <c:v>Laos    </c:v>
                </c:pt>
                <c:pt idx="63">
                  <c:v>Costa Rica </c:v>
                </c:pt>
                <c:pt idx="64">
                  <c:v>Cayman Islands      </c:v>
                </c:pt>
                <c:pt idx="65">
                  <c:v>Jordan                </c:v>
                </c:pt>
                <c:pt idx="66">
                  <c:v>Vietnam                 </c:v>
                </c:pt>
                <c:pt idx="67">
                  <c:v>Saint Kitts and Nevis    </c:v>
                </c:pt>
                <c:pt idx="68">
                  <c:v>Chile                    </c:v>
                </c:pt>
                <c:pt idx="69">
                  <c:v>Senegal                </c:v>
                </c:pt>
                <c:pt idx="70">
                  <c:v>Oman                </c:v>
                </c:pt>
              </c:strCache>
            </c:strRef>
          </c:cat>
          <c:val>
            <c:numRef>
              <c:f>Sheet2!$G$41</c:f>
              <c:numCache>
                <c:formatCode>General</c:formatCode>
                <c:ptCount val="1"/>
                <c:pt idx="0">
                  <c:v>0</c:v>
                </c:pt>
              </c:numCache>
            </c:numRef>
          </c:val>
          <c:extLst>
            <c:ext xmlns:c16="http://schemas.microsoft.com/office/drawing/2014/chart" uri="{C3380CC4-5D6E-409C-BE32-E72D297353CC}">
              <c16:uniqueId val="{00000094-9029-48A8-9A2F-B37C5B99EB19}"/>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3102833044070428"/>
          <c:y val="0.13022944204046566"/>
          <c:w val="0.33659781715039933"/>
          <c:h val="0.83587365012209291"/>
        </c:manualLayout>
      </c:layout>
      <c:overlay val="0"/>
      <c:spPr>
        <a:solidFill>
          <a:schemeClr val="bg2">
            <a:lumMod val="50000"/>
          </a:schemeClr>
        </a:solidFill>
        <a:ln>
          <a:noFill/>
        </a:ln>
        <a:effectLst>
          <a:outerShdw blurRad="50800" dist="12700" dir="6600000" algn="ctr" rotWithShape="0">
            <a:srgbClr val="000000">
              <a:alpha val="43137"/>
            </a:srgbClr>
          </a:outerShdw>
        </a:effectLst>
      </c:spPr>
      <c:txPr>
        <a:bodyPr rot="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75000"/>
        <a:lumOff val="25000"/>
      </a:schemeClr>
    </a:solidFill>
    <a:ln w="9525" cap="flat" cmpd="sng" algn="ctr">
      <a:no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0.17913</cdr:x>
      <cdr:y>0</cdr:y>
    </cdr:from>
    <cdr:to>
      <cdr:x>0.63113</cdr:x>
      <cdr:y>0.20676</cdr:y>
    </cdr:to>
    <cdr:sp macro="" textlink="">
      <cdr:nvSpPr>
        <cdr:cNvPr id="6" name="TextBox 5">
          <a:extLst xmlns:a="http://schemas.openxmlformats.org/drawingml/2006/main">
            <a:ext uri="{FF2B5EF4-FFF2-40B4-BE49-F238E27FC236}">
              <a16:creationId xmlns:a16="http://schemas.microsoft.com/office/drawing/2014/main" id="{CF296541-BE26-01EE-A16B-9A05D0E0FCD6}"/>
            </a:ext>
          </a:extLst>
        </cdr:cNvPr>
        <cdr:cNvSpPr txBox="1"/>
      </cdr:nvSpPr>
      <cdr:spPr>
        <a:xfrm xmlns:a="http://schemas.openxmlformats.org/drawingml/2006/main">
          <a:off x="530808" y="0"/>
          <a:ext cx="1339402" cy="45099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IN" sz="1000" b="1" dirty="0">
              <a:solidFill>
                <a:schemeClr val="bg1"/>
              </a:solidFill>
            </a:rPr>
            <a:t>Average Ratings</a:t>
          </a:r>
        </a:p>
        <a:p xmlns:a="http://schemas.openxmlformats.org/drawingml/2006/main">
          <a:pPr algn="ctr"/>
          <a:r>
            <a:rPr lang="en-IN" sz="1000" b="1" dirty="0">
              <a:solidFill>
                <a:schemeClr val="bg1"/>
              </a:solidFill>
            </a:rPr>
            <a:t>4.75/10</a:t>
          </a:r>
        </a:p>
      </cdr:txBody>
    </cdr:sp>
  </cdr:relSizeAnchor>
  <cdr:relSizeAnchor xmlns:cdr="http://schemas.openxmlformats.org/drawingml/2006/chartDrawing">
    <cdr:from>
      <cdr:x>0.28286</cdr:x>
      <cdr:y>0.10249</cdr:y>
    </cdr:from>
    <cdr:to>
      <cdr:x>0.31661</cdr:x>
      <cdr:y>0.14119</cdr:y>
    </cdr:to>
    <cdr:sp macro="" textlink="">
      <cdr:nvSpPr>
        <cdr:cNvPr id="7" name="Star: 5 Points 6">
          <a:extLst xmlns:a="http://schemas.openxmlformats.org/drawingml/2006/main">
            <a:ext uri="{FF2B5EF4-FFF2-40B4-BE49-F238E27FC236}">
              <a16:creationId xmlns:a16="http://schemas.microsoft.com/office/drawing/2014/main" id="{8D41B743-2330-3985-A242-CE203A9D6747}"/>
            </a:ext>
          </a:extLst>
        </cdr:cNvPr>
        <cdr:cNvSpPr/>
      </cdr:nvSpPr>
      <cdr:spPr>
        <a:xfrm xmlns:a="http://schemas.openxmlformats.org/drawingml/2006/main">
          <a:off x="838201" y="223564"/>
          <a:ext cx="100013" cy="84409"/>
        </a:xfrm>
        <a:prstGeom xmlns:a="http://schemas.openxmlformats.org/drawingml/2006/main" prst="star5">
          <a:avLst/>
        </a:prstGeom>
        <a:solidFill xmlns:a="http://schemas.openxmlformats.org/drawingml/2006/main">
          <a:srgbClr val="FFC000"/>
        </a:solidFill>
        <a:ln xmlns:a="http://schemas.openxmlformats.org/drawingml/2006/main">
          <a:solidFill>
            <a:srgbClr val="FFC000"/>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solidFill>
              <a:schemeClr val="bg1"/>
            </a:solidFill>
          </a:endParaRPr>
        </a:p>
      </cdr:txBody>
    </cdr:sp>
  </cdr:relSizeAnchor>
  <cdr:relSizeAnchor xmlns:cdr="http://schemas.openxmlformats.org/drawingml/2006/chartDrawing">
    <cdr:from>
      <cdr:x>0.75571</cdr:x>
      <cdr:y>0.0968</cdr:y>
    </cdr:from>
    <cdr:to>
      <cdr:x>0.88502</cdr:x>
      <cdr:y>0.18923</cdr:y>
    </cdr:to>
    <cdr:sp macro="" textlink="">
      <cdr:nvSpPr>
        <cdr:cNvPr id="2" name="TextBox 1">
          <a:extLst xmlns:a="http://schemas.openxmlformats.org/drawingml/2006/main">
            <a:ext uri="{FF2B5EF4-FFF2-40B4-BE49-F238E27FC236}">
              <a16:creationId xmlns:a16="http://schemas.microsoft.com/office/drawing/2014/main" id="{E0BCBA48-6941-E884-39C5-87AE27349169}"/>
            </a:ext>
          </a:extLst>
        </cdr:cNvPr>
        <cdr:cNvSpPr txBox="1"/>
      </cdr:nvSpPr>
      <cdr:spPr>
        <a:xfrm xmlns:a="http://schemas.openxmlformats.org/drawingml/2006/main">
          <a:off x="2239379" y="211137"/>
          <a:ext cx="383172" cy="20161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GB" sz="700" dirty="0">
              <a:solidFill>
                <a:schemeClr val="bg1"/>
              </a:solidFill>
            </a:rPr>
            <a:t>Stars</a:t>
          </a:r>
          <a:endParaRPr lang="en-IN" sz="700" dirty="0">
            <a:solidFill>
              <a:schemeClr val="bg1"/>
            </a:solidFill>
          </a:endParaRPr>
        </a:p>
      </cdr:txBody>
    </cdr:sp>
  </cdr:relSizeAnchor>
  <cdr:relSizeAnchor xmlns:cdr="http://schemas.openxmlformats.org/drawingml/2006/chartDrawing">
    <cdr:from>
      <cdr:x>0.75323</cdr:x>
      <cdr:y>0.12754</cdr:y>
    </cdr:from>
    <cdr:to>
      <cdr:x>0.77144</cdr:x>
      <cdr:y>0.14993</cdr:y>
    </cdr:to>
    <cdr:sp macro="" textlink="">
      <cdr:nvSpPr>
        <cdr:cNvPr id="3" name="Star: 5 Points 2">
          <a:extLst xmlns:a="http://schemas.openxmlformats.org/drawingml/2006/main">
            <a:ext uri="{FF2B5EF4-FFF2-40B4-BE49-F238E27FC236}">
              <a16:creationId xmlns:a16="http://schemas.microsoft.com/office/drawing/2014/main" id="{BA5E72D1-E494-0C55-BAAF-215BEA2BE60D}"/>
            </a:ext>
          </a:extLst>
        </cdr:cNvPr>
        <cdr:cNvSpPr/>
      </cdr:nvSpPr>
      <cdr:spPr>
        <a:xfrm xmlns:a="http://schemas.openxmlformats.org/drawingml/2006/main">
          <a:off x="2232026" y="278201"/>
          <a:ext cx="53975" cy="48824"/>
        </a:xfrm>
        <a:prstGeom xmlns:a="http://schemas.openxmlformats.org/drawingml/2006/main" prst="star5">
          <a:avLst/>
        </a:prstGeom>
        <a:solidFill xmlns:a="http://schemas.openxmlformats.org/drawingml/2006/main">
          <a:srgbClr val="FFC000"/>
        </a:solidFill>
        <a:ln xmlns:a="http://schemas.openxmlformats.org/drawingml/2006/main">
          <a:solidFill>
            <a:srgbClr val="FFC000"/>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solidFill>
              <a:schemeClr val="bg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3.37464E-7</cdr:x>
      <cdr:y>0.81669</cdr:y>
    </cdr:from>
    <cdr:to>
      <cdr:x>0.53685</cdr:x>
      <cdr:y>1</cdr:y>
    </cdr:to>
    <cdr:sp macro="" textlink="">
      <cdr:nvSpPr>
        <cdr:cNvPr id="2" name="TextBox 1">
          <a:extLst xmlns:a="http://schemas.openxmlformats.org/drawingml/2006/main">
            <a:ext uri="{FF2B5EF4-FFF2-40B4-BE49-F238E27FC236}">
              <a16:creationId xmlns:a16="http://schemas.microsoft.com/office/drawing/2014/main" id="{D1CBE836-7396-47B7-847D-6749CF1E814F}"/>
            </a:ext>
          </a:extLst>
        </cdr:cNvPr>
        <cdr:cNvSpPr txBox="1"/>
      </cdr:nvSpPr>
      <cdr:spPr>
        <a:xfrm xmlns:a="http://schemas.openxmlformats.org/drawingml/2006/main">
          <a:off x="1" y="2590385"/>
          <a:ext cx="1590850" cy="58143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a:solidFill>
              <a:schemeClr val="bg1"/>
            </a:solidFill>
          </a:endParaRPr>
        </a:p>
      </cdr:txBody>
    </cdr:sp>
  </cdr:relSizeAnchor>
  <cdr:relSizeAnchor xmlns:cdr="http://schemas.openxmlformats.org/drawingml/2006/chartDrawing">
    <cdr:from>
      <cdr:x>0.21263</cdr:x>
      <cdr:y>0.71171</cdr:y>
    </cdr:from>
    <cdr:to>
      <cdr:x>0.5212</cdr:x>
      <cdr:y>1</cdr:y>
    </cdr:to>
    <cdr:sp macro="" textlink="">
      <cdr:nvSpPr>
        <cdr:cNvPr id="4" name="TextBox 3">
          <a:extLst xmlns:a="http://schemas.openxmlformats.org/drawingml/2006/main">
            <a:ext uri="{FF2B5EF4-FFF2-40B4-BE49-F238E27FC236}">
              <a16:creationId xmlns:a16="http://schemas.microsoft.com/office/drawing/2014/main" id="{3E092CF7-35B7-C840-5C37-763C1F9AE8B7}"/>
            </a:ext>
          </a:extLst>
        </cdr:cNvPr>
        <cdr:cNvSpPr txBox="1"/>
      </cdr:nvSpPr>
      <cdr:spPr>
        <a:xfrm xmlns:a="http://schemas.openxmlformats.org/drawingml/2006/main">
          <a:off x="630068" y="231706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0.03653</cdr:x>
      <cdr:y>0.77699</cdr:y>
    </cdr:from>
    <cdr:to>
      <cdr:x>0.66543</cdr:x>
      <cdr:y>0.93158</cdr:y>
    </cdr:to>
    <cdr:sp macro="" textlink="">
      <cdr:nvSpPr>
        <cdr:cNvPr id="5" name="TextBox 4">
          <a:extLst xmlns:a="http://schemas.openxmlformats.org/drawingml/2006/main">
            <a:ext uri="{FF2B5EF4-FFF2-40B4-BE49-F238E27FC236}">
              <a16:creationId xmlns:a16="http://schemas.microsoft.com/office/drawing/2014/main" id="{767CE98E-8CF0-CC78-7AA8-C5B7FD1585D4}"/>
            </a:ext>
          </a:extLst>
        </cdr:cNvPr>
        <cdr:cNvSpPr txBox="1"/>
      </cdr:nvSpPr>
      <cdr:spPr>
        <a:xfrm xmlns:a="http://schemas.openxmlformats.org/drawingml/2006/main">
          <a:off x="108262" y="2464490"/>
          <a:ext cx="1863587" cy="49033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800" b="1">
              <a:solidFill>
                <a:schemeClr val="bg1"/>
              </a:solidFill>
            </a:rPr>
            <a:t>Total</a:t>
          </a:r>
          <a:r>
            <a:rPr lang="en-IN" sz="800" b="1" baseline="0">
              <a:solidFill>
                <a:schemeClr val="bg1"/>
              </a:solidFill>
            </a:rPr>
            <a:t> 71 country's reviews collected.</a:t>
          </a:r>
        </a:p>
        <a:p xmlns:a="http://schemas.openxmlformats.org/drawingml/2006/main">
          <a:r>
            <a:rPr lang="en-IN" sz="800" b="1" baseline="0">
              <a:solidFill>
                <a:schemeClr val="bg1"/>
              </a:solidFill>
            </a:rPr>
            <a:t>Total reviews are 3642.</a:t>
          </a:r>
        </a:p>
        <a:p xmlns:a="http://schemas.openxmlformats.org/drawingml/2006/main">
          <a:r>
            <a:rPr lang="en-IN" sz="800" b="1" baseline="0">
              <a:solidFill>
                <a:schemeClr val="bg1"/>
              </a:solidFill>
            </a:rPr>
            <a:t>Listed countries have majority reviews</a:t>
          </a:r>
        </a:p>
        <a:p xmlns:a="http://schemas.openxmlformats.org/drawingml/2006/main">
          <a:endParaRPr lang="en-IN" sz="800" b="1">
            <a:solidFill>
              <a:schemeClr val="bg1"/>
            </a:solidFill>
          </a:endParaRPr>
        </a:p>
      </cdr:txBody>
    </cdr:sp>
  </cdr:relSizeAnchor>
  <cdr:relSizeAnchor xmlns:cdr="http://schemas.openxmlformats.org/drawingml/2006/chartDrawing">
    <cdr:from>
      <cdr:x>0.0293</cdr:x>
      <cdr:y>0.79992</cdr:y>
    </cdr:from>
    <cdr:to>
      <cdr:x>0.04546</cdr:x>
      <cdr:y>0.81433</cdr:y>
    </cdr:to>
    <cdr:sp macro="" textlink="">
      <cdr:nvSpPr>
        <cdr:cNvPr id="6" name="Flowchart: Connector 5">
          <a:extLst xmlns:a="http://schemas.openxmlformats.org/drawingml/2006/main">
            <a:ext uri="{FF2B5EF4-FFF2-40B4-BE49-F238E27FC236}">
              <a16:creationId xmlns:a16="http://schemas.microsoft.com/office/drawing/2014/main" id="{554216DD-B634-D3D3-F878-7A9BF0BCE84F}"/>
            </a:ext>
          </a:extLst>
        </cdr:cNvPr>
        <cdr:cNvSpPr/>
      </cdr:nvSpPr>
      <cdr:spPr>
        <a:xfrm xmlns:a="http://schemas.openxmlformats.org/drawingml/2006/main">
          <a:off x="86818" y="2872467"/>
          <a:ext cx="47886" cy="51745"/>
        </a:xfrm>
        <a:prstGeom xmlns:a="http://schemas.openxmlformats.org/drawingml/2006/main" prst="flowChartConnector">
          <a:avLst/>
        </a:prstGeom>
        <a:ln xmlns:a="http://schemas.openxmlformats.org/drawingml/2006/main">
          <a:no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0.02964</cdr:x>
      <cdr:y>0.83436</cdr:y>
    </cdr:from>
    <cdr:to>
      <cdr:x>0.04579</cdr:x>
      <cdr:y>0.84878</cdr:y>
    </cdr:to>
    <cdr:sp macro="" textlink="">
      <cdr:nvSpPr>
        <cdr:cNvPr id="7" name="Flowchart: Connector 6">
          <a:extLst xmlns:a="http://schemas.openxmlformats.org/drawingml/2006/main">
            <a:ext uri="{FF2B5EF4-FFF2-40B4-BE49-F238E27FC236}">
              <a16:creationId xmlns:a16="http://schemas.microsoft.com/office/drawing/2014/main" id="{A04C3FE3-1202-CDB6-4A7A-24CF0DE9E8F7}"/>
            </a:ext>
          </a:extLst>
        </cdr:cNvPr>
        <cdr:cNvSpPr/>
      </cdr:nvSpPr>
      <cdr:spPr>
        <a:xfrm xmlns:a="http://schemas.openxmlformats.org/drawingml/2006/main">
          <a:off x="87817" y="2996109"/>
          <a:ext cx="47857" cy="51781"/>
        </a:xfrm>
        <a:prstGeom xmlns:a="http://schemas.openxmlformats.org/drawingml/2006/main" prst="flowChartConnector">
          <a:avLst/>
        </a:prstGeom>
        <a:ln xmlns:a="http://schemas.openxmlformats.org/drawingml/2006/main">
          <a:no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0.03171</cdr:x>
      <cdr:y>0.86763</cdr:y>
    </cdr:from>
    <cdr:to>
      <cdr:x>0.04786</cdr:x>
      <cdr:y>0.88205</cdr:y>
    </cdr:to>
    <cdr:sp macro="" textlink="">
      <cdr:nvSpPr>
        <cdr:cNvPr id="8" name="Flowchart: Connector 7">
          <a:extLst xmlns:a="http://schemas.openxmlformats.org/drawingml/2006/main">
            <a:ext uri="{FF2B5EF4-FFF2-40B4-BE49-F238E27FC236}">
              <a16:creationId xmlns:a16="http://schemas.microsoft.com/office/drawing/2014/main" id="{A04C3FE3-1202-CDB6-4A7A-24CF0DE9E8F7}"/>
            </a:ext>
          </a:extLst>
        </cdr:cNvPr>
        <cdr:cNvSpPr/>
      </cdr:nvSpPr>
      <cdr:spPr>
        <a:xfrm xmlns:a="http://schemas.openxmlformats.org/drawingml/2006/main">
          <a:off x="93961" y="3115611"/>
          <a:ext cx="47856" cy="51781"/>
        </a:xfrm>
        <a:prstGeom xmlns:a="http://schemas.openxmlformats.org/drawingml/2006/main" prst="flowChartConnector">
          <a:avLst/>
        </a:prstGeom>
        <a:ln xmlns:a="http://schemas.openxmlformats.org/drawingml/2006/main">
          <a:no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2A2C8F-D879-836A-E6A4-52CE55AB943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8FADFEA-0591-0D7D-8307-C04007ACE8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06CAD4-66B3-4BEC-ADA5-1B3E4A8F25FD}" type="datetimeFigureOut">
              <a:rPr lang="en-IN" smtClean="0"/>
              <a:t>11-09-2023</a:t>
            </a:fld>
            <a:endParaRPr lang="en-IN"/>
          </a:p>
        </p:txBody>
      </p:sp>
      <p:sp>
        <p:nvSpPr>
          <p:cNvPr id="4" name="Footer Placeholder 3">
            <a:extLst>
              <a:ext uri="{FF2B5EF4-FFF2-40B4-BE49-F238E27FC236}">
                <a16:creationId xmlns:a16="http://schemas.microsoft.com/office/drawing/2014/main" id="{0263A61A-E305-F6D8-5853-BFA2E69D29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FEF9715-55F7-DA93-0617-3C0F0C3CAB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5F0139-9909-4753-85D7-AF250BA710A6}" type="slidenum">
              <a:rPr lang="en-IN" smtClean="0"/>
              <a:t>‹#›</a:t>
            </a:fld>
            <a:endParaRPr lang="en-IN"/>
          </a:p>
        </p:txBody>
      </p:sp>
    </p:spTree>
    <p:extLst>
      <p:ext uri="{BB962C8B-B14F-4D97-AF65-F5344CB8AC3E}">
        <p14:creationId xmlns:p14="http://schemas.microsoft.com/office/powerpoint/2010/main" val="140771346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128566-7D86-4578-98FE-8B4C5405B563}" type="datetimeFigureOut">
              <a:rPr lang="en-IN" smtClean="0"/>
              <a:t>11-09-2023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C4923-65D0-48F0-B94E-E41B726F04BD}" type="slidenum">
              <a:rPr lang="en-IN" smtClean="0"/>
              <a:t>‹#›</a:t>
            </a:fld>
            <a:endParaRPr lang="en-IN"/>
          </a:p>
        </p:txBody>
      </p:sp>
    </p:spTree>
    <p:extLst>
      <p:ext uri="{BB962C8B-B14F-4D97-AF65-F5344CB8AC3E}">
        <p14:creationId xmlns:p14="http://schemas.microsoft.com/office/powerpoint/2010/main" val="323714558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BABA-3179-412F-FC9C-26B8F3300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EA2558-F7E5-07F4-7082-D1019DA4B0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A6F622-A2CF-2E3A-199D-06238BF98373}"/>
              </a:ext>
            </a:extLst>
          </p:cNvPr>
          <p:cNvSpPr>
            <a:spLocks noGrp="1"/>
          </p:cNvSpPr>
          <p:nvPr>
            <p:ph type="dt" sz="half" idx="10"/>
          </p:nvPr>
        </p:nvSpPr>
        <p:spPr/>
        <p:txBody>
          <a:bodyPr/>
          <a:lstStyle/>
          <a:p>
            <a:fld id="{EAE807D0-56D9-4F5B-BB0F-84CCD8B9522E}" type="datetime1">
              <a:rPr lang="en-GB" smtClean="0"/>
              <a:t>11/09/2023</a:t>
            </a:fld>
            <a:endParaRPr lang="en-GB" dirty="0"/>
          </a:p>
        </p:txBody>
      </p:sp>
      <p:sp>
        <p:nvSpPr>
          <p:cNvPr id="5" name="Footer Placeholder 4">
            <a:extLst>
              <a:ext uri="{FF2B5EF4-FFF2-40B4-BE49-F238E27FC236}">
                <a16:creationId xmlns:a16="http://schemas.microsoft.com/office/drawing/2014/main" id="{8BE349BF-4DAC-F5A6-43CB-CF1BEDCD1706}"/>
              </a:ext>
            </a:extLst>
          </p:cNvPr>
          <p:cNvSpPr>
            <a:spLocks noGrp="1"/>
          </p:cNvSpPr>
          <p:nvPr>
            <p:ph type="ftr" sz="quarter" idx="11"/>
          </p:nvPr>
        </p:nvSpPr>
        <p:spPr/>
        <p:txBody>
          <a:bodyPr/>
          <a:lstStyle/>
          <a:p>
            <a:r>
              <a:rPr lang="en-GB"/>
              <a:t>DHIRAJ A PRASAD</a:t>
            </a:r>
            <a:endParaRPr lang="en-GB" dirty="0"/>
          </a:p>
        </p:txBody>
      </p:sp>
      <p:sp>
        <p:nvSpPr>
          <p:cNvPr id="6" name="Slide Number Placeholder 5">
            <a:extLst>
              <a:ext uri="{FF2B5EF4-FFF2-40B4-BE49-F238E27FC236}">
                <a16:creationId xmlns:a16="http://schemas.microsoft.com/office/drawing/2014/main" id="{098E489C-22BD-28B6-0F11-F8085506AAE4}"/>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DAB155BD-43D6-A45B-14E0-AB7E5037F67C}"/>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3293304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0C55-7C9A-6F34-F147-263A176104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359A9B-9074-C21A-AE93-90208E082D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AACBB9-89E7-36A7-B66C-BC520766E2C3}"/>
              </a:ext>
            </a:extLst>
          </p:cNvPr>
          <p:cNvSpPr>
            <a:spLocks noGrp="1"/>
          </p:cNvSpPr>
          <p:nvPr>
            <p:ph type="dt" sz="half" idx="10"/>
          </p:nvPr>
        </p:nvSpPr>
        <p:spPr/>
        <p:txBody>
          <a:bodyPr/>
          <a:lstStyle/>
          <a:p>
            <a:fld id="{971E8728-24E9-40AF-9996-847339E87FAA}" type="datetime1">
              <a:rPr lang="en-GB" smtClean="0"/>
              <a:t>11/09/2023</a:t>
            </a:fld>
            <a:endParaRPr lang="en-GB"/>
          </a:p>
        </p:txBody>
      </p:sp>
      <p:sp>
        <p:nvSpPr>
          <p:cNvPr id="5" name="Footer Placeholder 4">
            <a:extLst>
              <a:ext uri="{FF2B5EF4-FFF2-40B4-BE49-F238E27FC236}">
                <a16:creationId xmlns:a16="http://schemas.microsoft.com/office/drawing/2014/main" id="{E2C9E850-C4A1-7CC2-C6B0-E6130BE57D77}"/>
              </a:ext>
            </a:extLst>
          </p:cNvPr>
          <p:cNvSpPr>
            <a:spLocks noGrp="1"/>
          </p:cNvSpPr>
          <p:nvPr>
            <p:ph type="ftr" sz="quarter" idx="11"/>
          </p:nvPr>
        </p:nvSpPr>
        <p:spPr/>
        <p:txBody>
          <a:bodyPr/>
          <a:lstStyle/>
          <a:p>
            <a:r>
              <a:rPr lang="en-GB"/>
              <a:t>DHIRAJ A PRASAD</a:t>
            </a:r>
          </a:p>
        </p:txBody>
      </p:sp>
      <p:sp>
        <p:nvSpPr>
          <p:cNvPr id="6" name="Slide Number Placeholder 5">
            <a:extLst>
              <a:ext uri="{FF2B5EF4-FFF2-40B4-BE49-F238E27FC236}">
                <a16:creationId xmlns:a16="http://schemas.microsoft.com/office/drawing/2014/main" id="{FDDE71D5-EE9F-0957-84FB-22EC494CF86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02350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06CB5D-AD5E-8AE4-3DCD-8C6AFFE924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5F93A0-A2B5-5806-4F30-B433D87BD3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9E8397-030D-EE59-330D-E3F9F130088F}"/>
              </a:ext>
            </a:extLst>
          </p:cNvPr>
          <p:cNvSpPr>
            <a:spLocks noGrp="1"/>
          </p:cNvSpPr>
          <p:nvPr>
            <p:ph type="dt" sz="half" idx="10"/>
          </p:nvPr>
        </p:nvSpPr>
        <p:spPr/>
        <p:txBody>
          <a:bodyPr/>
          <a:lstStyle/>
          <a:p>
            <a:fld id="{5233FA43-2587-4C7A-A1C8-DD207279A1E8}" type="datetime1">
              <a:rPr lang="en-GB" smtClean="0"/>
              <a:t>11/09/2023</a:t>
            </a:fld>
            <a:endParaRPr lang="en-GB"/>
          </a:p>
        </p:txBody>
      </p:sp>
      <p:sp>
        <p:nvSpPr>
          <p:cNvPr id="5" name="Footer Placeholder 4">
            <a:extLst>
              <a:ext uri="{FF2B5EF4-FFF2-40B4-BE49-F238E27FC236}">
                <a16:creationId xmlns:a16="http://schemas.microsoft.com/office/drawing/2014/main" id="{A2FDDBAD-0B54-C33C-7948-7D23EDDF0B32}"/>
              </a:ext>
            </a:extLst>
          </p:cNvPr>
          <p:cNvSpPr>
            <a:spLocks noGrp="1"/>
          </p:cNvSpPr>
          <p:nvPr>
            <p:ph type="ftr" sz="quarter" idx="11"/>
          </p:nvPr>
        </p:nvSpPr>
        <p:spPr/>
        <p:txBody>
          <a:bodyPr/>
          <a:lstStyle/>
          <a:p>
            <a:r>
              <a:rPr lang="en-GB"/>
              <a:t>DHIRAJ A PRASAD</a:t>
            </a:r>
          </a:p>
        </p:txBody>
      </p:sp>
      <p:sp>
        <p:nvSpPr>
          <p:cNvPr id="6" name="Slide Number Placeholder 5">
            <a:extLst>
              <a:ext uri="{FF2B5EF4-FFF2-40B4-BE49-F238E27FC236}">
                <a16:creationId xmlns:a16="http://schemas.microsoft.com/office/drawing/2014/main" id="{07BC1094-F1BB-FB55-5E89-CB8CD6DC8D73}"/>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72593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444A-2BD7-0037-057E-6ED23EBCD9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CEA8AD-73FB-DE8F-E8A8-39DBB42D73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E802FB-C251-FFA3-FCF9-C21BA30BC832}"/>
              </a:ext>
            </a:extLst>
          </p:cNvPr>
          <p:cNvSpPr>
            <a:spLocks noGrp="1"/>
          </p:cNvSpPr>
          <p:nvPr>
            <p:ph type="dt" sz="half" idx="10"/>
          </p:nvPr>
        </p:nvSpPr>
        <p:spPr/>
        <p:txBody>
          <a:bodyPr/>
          <a:lstStyle/>
          <a:p>
            <a:fld id="{516C4275-C769-4183-B15D-4D9CB1CE8917}" type="datetime1">
              <a:rPr lang="en-GB" smtClean="0"/>
              <a:t>11/09/2023</a:t>
            </a:fld>
            <a:endParaRPr lang="en-GB"/>
          </a:p>
        </p:txBody>
      </p:sp>
      <p:sp>
        <p:nvSpPr>
          <p:cNvPr id="5" name="Footer Placeholder 4">
            <a:extLst>
              <a:ext uri="{FF2B5EF4-FFF2-40B4-BE49-F238E27FC236}">
                <a16:creationId xmlns:a16="http://schemas.microsoft.com/office/drawing/2014/main" id="{44DDCBEF-1524-B010-A972-80AB15274E34}"/>
              </a:ext>
            </a:extLst>
          </p:cNvPr>
          <p:cNvSpPr>
            <a:spLocks noGrp="1"/>
          </p:cNvSpPr>
          <p:nvPr>
            <p:ph type="ftr" sz="quarter" idx="11"/>
          </p:nvPr>
        </p:nvSpPr>
        <p:spPr/>
        <p:txBody>
          <a:bodyPr/>
          <a:lstStyle/>
          <a:p>
            <a:r>
              <a:rPr lang="en-GB"/>
              <a:t>DHIRAJ A PRASAD</a:t>
            </a:r>
          </a:p>
        </p:txBody>
      </p:sp>
      <p:sp>
        <p:nvSpPr>
          <p:cNvPr id="6" name="Slide Number Placeholder 5">
            <a:extLst>
              <a:ext uri="{FF2B5EF4-FFF2-40B4-BE49-F238E27FC236}">
                <a16:creationId xmlns:a16="http://schemas.microsoft.com/office/drawing/2014/main" id="{64E2B4EC-547F-3A74-4F4E-007B2284C568}"/>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B79F971D-087D-9FCE-7F32-231D8C4A6321}"/>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2138878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BFE6-31D0-ECF4-D4AC-79F9B4598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C2541E-B113-9240-6C41-F81F7CD925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1C324B-CFAE-051A-5A84-1B711A1287CD}"/>
              </a:ext>
            </a:extLst>
          </p:cNvPr>
          <p:cNvSpPr>
            <a:spLocks noGrp="1"/>
          </p:cNvSpPr>
          <p:nvPr>
            <p:ph type="dt" sz="half" idx="10"/>
          </p:nvPr>
        </p:nvSpPr>
        <p:spPr/>
        <p:txBody>
          <a:bodyPr/>
          <a:lstStyle/>
          <a:p>
            <a:fld id="{BCDAD523-0A63-47A1-B054-3534EA9551D4}" type="datetime1">
              <a:rPr lang="en-GB" smtClean="0"/>
              <a:t>11/09/2023</a:t>
            </a:fld>
            <a:endParaRPr lang="en-GB"/>
          </a:p>
        </p:txBody>
      </p:sp>
      <p:sp>
        <p:nvSpPr>
          <p:cNvPr id="5" name="Footer Placeholder 4">
            <a:extLst>
              <a:ext uri="{FF2B5EF4-FFF2-40B4-BE49-F238E27FC236}">
                <a16:creationId xmlns:a16="http://schemas.microsoft.com/office/drawing/2014/main" id="{1904945D-F476-D32D-8C21-E169600D9591}"/>
              </a:ext>
            </a:extLst>
          </p:cNvPr>
          <p:cNvSpPr>
            <a:spLocks noGrp="1"/>
          </p:cNvSpPr>
          <p:nvPr>
            <p:ph type="ftr" sz="quarter" idx="11"/>
          </p:nvPr>
        </p:nvSpPr>
        <p:spPr/>
        <p:txBody>
          <a:bodyPr/>
          <a:lstStyle/>
          <a:p>
            <a:r>
              <a:rPr lang="en-GB"/>
              <a:t>DHIRAJ A PRASAD</a:t>
            </a:r>
          </a:p>
        </p:txBody>
      </p:sp>
      <p:sp>
        <p:nvSpPr>
          <p:cNvPr id="6" name="Slide Number Placeholder 5">
            <a:extLst>
              <a:ext uri="{FF2B5EF4-FFF2-40B4-BE49-F238E27FC236}">
                <a16:creationId xmlns:a16="http://schemas.microsoft.com/office/drawing/2014/main" id="{0CC1F5B6-0A35-CDD9-0218-1DAAC313AF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51858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A585-8C89-029F-90C1-EA76407F8F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5CD649-5976-935D-01C2-B057DB7032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DE5397-C65B-EDED-67AA-AFE74F58BE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8E82E8-0CCE-7479-90C8-E585C307424D}"/>
              </a:ext>
            </a:extLst>
          </p:cNvPr>
          <p:cNvSpPr>
            <a:spLocks noGrp="1"/>
          </p:cNvSpPr>
          <p:nvPr>
            <p:ph type="dt" sz="half" idx="10"/>
          </p:nvPr>
        </p:nvSpPr>
        <p:spPr/>
        <p:txBody>
          <a:bodyPr/>
          <a:lstStyle/>
          <a:p>
            <a:fld id="{8FF3B532-AAF2-4477-8A1E-4FBF25275751}" type="datetime1">
              <a:rPr lang="en-GB" smtClean="0"/>
              <a:t>11/09/2023</a:t>
            </a:fld>
            <a:endParaRPr lang="en-GB"/>
          </a:p>
        </p:txBody>
      </p:sp>
      <p:sp>
        <p:nvSpPr>
          <p:cNvPr id="6" name="Footer Placeholder 5">
            <a:extLst>
              <a:ext uri="{FF2B5EF4-FFF2-40B4-BE49-F238E27FC236}">
                <a16:creationId xmlns:a16="http://schemas.microsoft.com/office/drawing/2014/main" id="{34EC3910-D823-A55C-95E9-3B795D622A2F}"/>
              </a:ext>
            </a:extLst>
          </p:cNvPr>
          <p:cNvSpPr>
            <a:spLocks noGrp="1"/>
          </p:cNvSpPr>
          <p:nvPr>
            <p:ph type="ftr" sz="quarter" idx="11"/>
          </p:nvPr>
        </p:nvSpPr>
        <p:spPr/>
        <p:txBody>
          <a:bodyPr/>
          <a:lstStyle/>
          <a:p>
            <a:r>
              <a:rPr lang="en-GB"/>
              <a:t>DHIRAJ A PRASAD</a:t>
            </a:r>
          </a:p>
        </p:txBody>
      </p:sp>
      <p:sp>
        <p:nvSpPr>
          <p:cNvPr id="7" name="Slide Number Placeholder 6">
            <a:extLst>
              <a:ext uri="{FF2B5EF4-FFF2-40B4-BE49-F238E27FC236}">
                <a16:creationId xmlns:a16="http://schemas.microsoft.com/office/drawing/2014/main" id="{FD5D2C61-9FB7-6395-8A64-DD0A71090D02}"/>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60380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19A7-3499-016B-CA70-0984D54274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F6DD16-F968-4997-646C-8C08D39ACF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25966E-F3F5-45BF-6A0B-A6B73DA8D7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0D8931-E02D-F254-4A24-B941BAA57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844D8D-720F-A12E-20A3-421424C3E1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874AAE-DAEA-82E6-F691-4CBB1462F3D1}"/>
              </a:ext>
            </a:extLst>
          </p:cNvPr>
          <p:cNvSpPr>
            <a:spLocks noGrp="1"/>
          </p:cNvSpPr>
          <p:nvPr>
            <p:ph type="dt" sz="half" idx="10"/>
          </p:nvPr>
        </p:nvSpPr>
        <p:spPr/>
        <p:txBody>
          <a:bodyPr/>
          <a:lstStyle/>
          <a:p>
            <a:fld id="{0F35302D-47BC-4114-B506-C4806868024E}" type="datetime1">
              <a:rPr lang="en-GB" smtClean="0"/>
              <a:t>11/09/2023</a:t>
            </a:fld>
            <a:endParaRPr lang="en-GB"/>
          </a:p>
        </p:txBody>
      </p:sp>
      <p:sp>
        <p:nvSpPr>
          <p:cNvPr id="8" name="Footer Placeholder 7">
            <a:extLst>
              <a:ext uri="{FF2B5EF4-FFF2-40B4-BE49-F238E27FC236}">
                <a16:creationId xmlns:a16="http://schemas.microsoft.com/office/drawing/2014/main" id="{B3F2684F-1C39-6B1E-70BB-682B2921D2B5}"/>
              </a:ext>
            </a:extLst>
          </p:cNvPr>
          <p:cNvSpPr>
            <a:spLocks noGrp="1"/>
          </p:cNvSpPr>
          <p:nvPr>
            <p:ph type="ftr" sz="quarter" idx="11"/>
          </p:nvPr>
        </p:nvSpPr>
        <p:spPr/>
        <p:txBody>
          <a:bodyPr/>
          <a:lstStyle/>
          <a:p>
            <a:r>
              <a:rPr lang="en-GB"/>
              <a:t>DHIRAJ A PRASAD</a:t>
            </a:r>
          </a:p>
        </p:txBody>
      </p:sp>
      <p:sp>
        <p:nvSpPr>
          <p:cNvPr id="9" name="Slide Number Placeholder 8">
            <a:extLst>
              <a:ext uri="{FF2B5EF4-FFF2-40B4-BE49-F238E27FC236}">
                <a16:creationId xmlns:a16="http://schemas.microsoft.com/office/drawing/2014/main" id="{09E47A62-DAF1-501F-1F61-5E25D6717994}"/>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917168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4029-DDA4-46CA-F56B-B9FA183EB2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BB522D-2554-0D9E-342E-DED8E5CF2DD8}"/>
              </a:ext>
            </a:extLst>
          </p:cNvPr>
          <p:cNvSpPr>
            <a:spLocks noGrp="1"/>
          </p:cNvSpPr>
          <p:nvPr>
            <p:ph type="dt" sz="half" idx="10"/>
          </p:nvPr>
        </p:nvSpPr>
        <p:spPr/>
        <p:txBody>
          <a:bodyPr/>
          <a:lstStyle/>
          <a:p>
            <a:fld id="{3E3A5890-DE18-4362-92EA-3C75414D6196}" type="datetime1">
              <a:rPr lang="en-GB" smtClean="0"/>
              <a:t>11/09/2023</a:t>
            </a:fld>
            <a:endParaRPr lang="en-GB"/>
          </a:p>
        </p:txBody>
      </p:sp>
      <p:sp>
        <p:nvSpPr>
          <p:cNvPr id="4" name="Footer Placeholder 3">
            <a:extLst>
              <a:ext uri="{FF2B5EF4-FFF2-40B4-BE49-F238E27FC236}">
                <a16:creationId xmlns:a16="http://schemas.microsoft.com/office/drawing/2014/main" id="{9DD92E46-F1E7-1C6B-ED53-8130ECFD5D9F}"/>
              </a:ext>
            </a:extLst>
          </p:cNvPr>
          <p:cNvSpPr>
            <a:spLocks noGrp="1"/>
          </p:cNvSpPr>
          <p:nvPr>
            <p:ph type="ftr" sz="quarter" idx="11"/>
          </p:nvPr>
        </p:nvSpPr>
        <p:spPr/>
        <p:txBody>
          <a:bodyPr/>
          <a:lstStyle/>
          <a:p>
            <a:r>
              <a:rPr lang="en-GB"/>
              <a:t>DHIRAJ A PRASAD</a:t>
            </a:r>
          </a:p>
        </p:txBody>
      </p:sp>
      <p:sp>
        <p:nvSpPr>
          <p:cNvPr id="5" name="Slide Number Placeholder 4">
            <a:extLst>
              <a:ext uri="{FF2B5EF4-FFF2-40B4-BE49-F238E27FC236}">
                <a16:creationId xmlns:a16="http://schemas.microsoft.com/office/drawing/2014/main" id="{F4C906EB-9AE0-BBAA-72E4-480520D3DB1B}"/>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262044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5931B3-7F94-A5E0-E5B3-783D7B95D75D}"/>
              </a:ext>
            </a:extLst>
          </p:cNvPr>
          <p:cNvSpPr>
            <a:spLocks noGrp="1"/>
          </p:cNvSpPr>
          <p:nvPr>
            <p:ph type="dt" sz="half" idx="10"/>
          </p:nvPr>
        </p:nvSpPr>
        <p:spPr/>
        <p:txBody>
          <a:bodyPr/>
          <a:lstStyle/>
          <a:p>
            <a:fld id="{ECC20EB7-B051-416B-A9D5-C1EF0C4A0E4D}" type="datetime1">
              <a:rPr lang="en-GB" smtClean="0"/>
              <a:t>11/09/2023</a:t>
            </a:fld>
            <a:endParaRPr lang="en-GB"/>
          </a:p>
        </p:txBody>
      </p:sp>
      <p:sp>
        <p:nvSpPr>
          <p:cNvPr id="3" name="Footer Placeholder 2">
            <a:extLst>
              <a:ext uri="{FF2B5EF4-FFF2-40B4-BE49-F238E27FC236}">
                <a16:creationId xmlns:a16="http://schemas.microsoft.com/office/drawing/2014/main" id="{376EC12F-4F29-17E4-F4F1-2159C979F726}"/>
              </a:ext>
            </a:extLst>
          </p:cNvPr>
          <p:cNvSpPr>
            <a:spLocks noGrp="1"/>
          </p:cNvSpPr>
          <p:nvPr>
            <p:ph type="ftr" sz="quarter" idx="11"/>
          </p:nvPr>
        </p:nvSpPr>
        <p:spPr/>
        <p:txBody>
          <a:bodyPr/>
          <a:lstStyle/>
          <a:p>
            <a:r>
              <a:rPr lang="en-GB"/>
              <a:t>DHIRAJ A PRASAD</a:t>
            </a:r>
          </a:p>
        </p:txBody>
      </p:sp>
      <p:sp>
        <p:nvSpPr>
          <p:cNvPr id="4" name="Slide Number Placeholder 3">
            <a:extLst>
              <a:ext uri="{FF2B5EF4-FFF2-40B4-BE49-F238E27FC236}">
                <a16:creationId xmlns:a16="http://schemas.microsoft.com/office/drawing/2014/main" id="{22985B5A-E68E-7DF4-90A3-B6E31DA98C3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202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9D13-FDEE-4F29-C704-017EFA6AF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2CEE6E-23A2-7E74-EDDE-2E18244B41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93B1CA-DFE9-68EA-C3A8-299A0687B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BDD06-1471-C6AD-0DD6-8C0C0DED2645}"/>
              </a:ext>
            </a:extLst>
          </p:cNvPr>
          <p:cNvSpPr>
            <a:spLocks noGrp="1"/>
          </p:cNvSpPr>
          <p:nvPr>
            <p:ph type="dt" sz="half" idx="10"/>
          </p:nvPr>
        </p:nvSpPr>
        <p:spPr/>
        <p:txBody>
          <a:bodyPr/>
          <a:lstStyle/>
          <a:p>
            <a:fld id="{1B675747-F8DA-44BB-ACED-62E42C050AAA}" type="datetime1">
              <a:rPr lang="en-GB" smtClean="0"/>
              <a:t>11/09/2023</a:t>
            </a:fld>
            <a:endParaRPr lang="en-GB"/>
          </a:p>
        </p:txBody>
      </p:sp>
      <p:sp>
        <p:nvSpPr>
          <p:cNvPr id="6" name="Footer Placeholder 5">
            <a:extLst>
              <a:ext uri="{FF2B5EF4-FFF2-40B4-BE49-F238E27FC236}">
                <a16:creationId xmlns:a16="http://schemas.microsoft.com/office/drawing/2014/main" id="{79A44BE6-7209-1A26-780C-893470026404}"/>
              </a:ext>
            </a:extLst>
          </p:cNvPr>
          <p:cNvSpPr>
            <a:spLocks noGrp="1"/>
          </p:cNvSpPr>
          <p:nvPr>
            <p:ph type="ftr" sz="quarter" idx="11"/>
          </p:nvPr>
        </p:nvSpPr>
        <p:spPr/>
        <p:txBody>
          <a:bodyPr/>
          <a:lstStyle/>
          <a:p>
            <a:r>
              <a:rPr lang="en-GB"/>
              <a:t>DHIRAJ A PRASAD</a:t>
            </a:r>
          </a:p>
        </p:txBody>
      </p:sp>
      <p:sp>
        <p:nvSpPr>
          <p:cNvPr id="7" name="Slide Number Placeholder 6">
            <a:extLst>
              <a:ext uri="{FF2B5EF4-FFF2-40B4-BE49-F238E27FC236}">
                <a16:creationId xmlns:a16="http://schemas.microsoft.com/office/drawing/2014/main" id="{1AD00039-33DC-0867-C609-07E756DD995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30818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A751-8EF0-2413-0F20-ADD5EB396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ADF690-2205-76AD-CEAC-C970D0A7A1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FF7F89-EC5C-2468-BA07-9C8CDC1F8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12309-2195-EBC1-0C13-10EF91C2A6B4}"/>
              </a:ext>
            </a:extLst>
          </p:cNvPr>
          <p:cNvSpPr>
            <a:spLocks noGrp="1"/>
          </p:cNvSpPr>
          <p:nvPr>
            <p:ph type="dt" sz="half" idx="10"/>
          </p:nvPr>
        </p:nvSpPr>
        <p:spPr/>
        <p:txBody>
          <a:bodyPr/>
          <a:lstStyle/>
          <a:p>
            <a:fld id="{6674C52F-1AB6-4208-9623-CC6F1DDF9C0D}" type="datetime1">
              <a:rPr lang="en-GB" smtClean="0"/>
              <a:t>11/09/2023</a:t>
            </a:fld>
            <a:endParaRPr lang="en-GB"/>
          </a:p>
        </p:txBody>
      </p:sp>
      <p:sp>
        <p:nvSpPr>
          <p:cNvPr id="6" name="Footer Placeholder 5">
            <a:extLst>
              <a:ext uri="{FF2B5EF4-FFF2-40B4-BE49-F238E27FC236}">
                <a16:creationId xmlns:a16="http://schemas.microsoft.com/office/drawing/2014/main" id="{322D5BCD-4260-E094-4830-03ADD650082F}"/>
              </a:ext>
            </a:extLst>
          </p:cNvPr>
          <p:cNvSpPr>
            <a:spLocks noGrp="1"/>
          </p:cNvSpPr>
          <p:nvPr>
            <p:ph type="ftr" sz="quarter" idx="11"/>
          </p:nvPr>
        </p:nvSpPr>
        <p:spPr/>
        <p:txBody>
          <a:bodyPr/>
          <a:lstStyle/>
          <a:p>
            <a:r>
              <a:rPr lang="en-GB"/>
              <a:t>DHIRAJ A PRASAD</a:t>
            </a:r>
          </a:p>
        </p:txBody>
      </p:sp>
      <p:sp>
        <p:nvSpPr>
          <p:cNvPr id="7" name="Slide Number Placeholder 6">
            <a:extLst>
              <a:ext uri="{FF2B5EF4-FFF2-40B4-BE49-F238E27FC236}">
                <a16:creationId xmlns:a16="http://schemas.microsoft.com/office/drawing/2014/main" id="{ED41F687-5CAC-6060-8FAA-3DAA158E15D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58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E7108A-5360-7544-063B-B5888A383E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953E1E-2692-EF0A-C179-C862135E86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13B0E2-C2F8-4F6E-29C3-E63257E23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63F28B-2BF3-4E04-B385-44B1A5B25522}" type="datetime1">
              <a:rPr lang="en-GB" smtClean="0"/>
              <a:t>11/09/2023</a:t>
            </a:fld>
            <a:endParaRPr lang="en-GB"/>
          </a:p>
        </p:txBody>
      </p:sp>
      <p:sp>
        <p:nvSpPr>
          <p:cNvPr id="5" name="Footer Placeholder 4">
            <a:extLst>
              <a:ext uri="{FF2B5EF4-FFF2-40B4-BE49-F238E27FC236}">
                <a16:creationId xmlns:a16="http://schemas.microsoft.com/office/drawing/2014/main" id="{F9C506ED-2109-7663-B57A-25E8506E6B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DHIRAJ A PRASAD</a:t>
            </a:r>
          </a:p>
        </p:txBody>
      </p:sp>
      <p:sp>
        <p:nvSpPr>
          <p:cNvPr id="6" name="Slide Number Placeholder 5">
            <a:extLst>
              <a:ext uri="{FF2B5EF4-FFF2-40B4-BE49-F238E27FC236}">
                <a16:creationId xmlns:a16="http://schemas.microsoft.com/office/drawing/2014/main" id="{B6BD117F-6481-5826-29C6-CC19B9CE9F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220987438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D99E8A-4A91-E1CD-A75B-C2806B96D4AD}"/>
              </a:ext>
            </a:extLst>
          </p:cNvPr>
          <p:cNvPicPr>
            <a:picLocks noChangeAspect="1"/>
          </p:cNvPicPr>
          <p:nvPr/>
        </p:nvPicPr>
        <p:blipFill rotWithShape="1">
          <a:blip r:embed="rId2">
            <a:extLst>
              <a:ext uri="{28A0092B-C50C-407E-A947-70E740481C1C}">
                <a14:useLocalDpi xmlns:a14="http://schemas.microsoft.com/office/drawing/2010/main" val="0"/>
              </a:ext>
            </a:extLst>
          </a:blip>
          <a:srcRect l="260" t="29392" r="2076" b="32045"/>
          <a:stretch/>
        </p:blipFill>
        <p:spPr>
          <a:xfrm>
            <a:off x="599606" y="1662545"/>
            <a:ext cx="10992785" cy="1766455"/>
          </a:xfrm>
          <a:prstGeom prst="rect">
            <a:avLst/>
          </a:prstGeom>
        </p:spPr>
      </p:pic>
      <p:sp>
        <p:nvSpPr>
          <p:cNvPr id="6" name="Rectangle 5">
            <a:extLst>
              <a:ext uri="{FF2B5EF4-FFF2-40B4-BE49-F238E27FC236}">
                <a16:creationId xmlns:a16="http://schemas.microsoft.com/office/drawing/2014/main" id="{77593B18-81D7-923B-000F-894B7F7447BF}"/>
              </a:ext>
            </a:extLst>
          </p:cNvPr>
          <p:cNvSpPr/>
          <p:nvPr/>
        </p:nvSpPr>
        <p:spPr>
          <a:xfrm>
            <a:off x="2912858" y="3429000"/>
            <a:ext cx="6366294" cy="400110"/>
          </a:xfrm>
          <a:prstGeom prst="rect">
            <a:avLst/>
          </a:prstGeom>
          <a:noFill/>
        </p:spPr>
        <p:txBody>
          <a:bodyPr wrap="none" lIns="91440" tIns="45720" rIns="91440" bIns="45720">
            <a:spAutoFit/>
          </a:bodyPr>
          <a:lstStyle/>
          <a:p>
            <a:pPr algn="ctr"/>
            <a:r>
              <a:rPr lang="en-GB" sz="2000" b="1" cap="none" spc="0" dirty="0">
                <a:ln w="10160">
                  <a:solidFill>
                    <a:schemeClr val="accent5"/>
                  </a:solidFill>
                  <a:prstDash val="solid"/>
                </a:ln>
                <a:solidFill>
                  <a:schemeClr val="accent1"/>
                </a:solidFill>
                <a:effectLst>
                  <a:outerShdw blurRad="38100" dist="22860" dir="5400000" algn="tl" rotWithShape="0">
                    <a:srgbClr val="000000">
                      <a:alpha val="30000"/>
                    </a:srgbClr>
                  </a:outerShdw>
                </a:effectLst>
              </a:rPr>
              <a:t>Data Analysis &amp; Data Insights Using Skytrax Airline Review</a:t>
            </a:r>
            <a:endParaRPr lang="en-IN" sz="2000" b="1" cap="none" spc="0" dirty="0">
              <a:ln w="10160">
                <a:solidFill>
                  <a:schemeClr val="accent5"/>
                </a:solidFill>
                <a:prstDash val="solid"/>
              </a:ln>
              <a:solidFill>
                <a:schemeClr val="accent1"/>
              </a:solidFill>
              <a:effectLst>
                <a:outerShdw blurRad="38100" dist="22860" dir="5400000" algn="tl" rotWithShape="0">
                  <a:srgbClr val="000000">
                    <a:alpha val="30000"/>
                  </a:srgbClr>
                </a:outerShdw>
              </a:effectLst>
            </a:endParaRPr>
          </a:p>
        </p:txBody>
      </p:sp>
      <p:sp>
        <p:nvSpPr>
          <p:cNvPr id="8" name="Date Placeholder 7">
            <a:extLst>
              <a:ext uri="{FF2B5EF4-FFF2-40B4-BE49-F238E27FC236}">
                <a16:creationId xmlns:a16="http://schemas.microsoft.com/office/drawing/2014/main" id="{AE721AC1-5B67-F914-CD24-690FAEF12091}"/>
              </a:ext>
            </a:extLst>
          </p:cNvPr>
          <p:cNvSpPr>
            <a:spLocks noGrp="1"/>
          </p:cNvSpPr>
          <p:nvPr>
            <p:ph type="dt" sz="half" idx="10"/>
          </p:nvPr>
        </p:nvSpPr>
        <p:spPr/>
        <p:txBody>
          <a:bodyPr/>
          <a:lstStyle/>
          <a:p>
            <a:fld id="{C5AB8C4E-4B97-452E-AD5E-41804BA1988F}" type="datetime1">
              <a:rPr lang="en-GB" smtClean="0"/>
              <a:t>11/09/2023</a:t>
            </a:fld>
            <a:endParaRPr lang="en-GB" dirty="0"/>
          </a:p>
        </p:txBody>
      </p:sp>
      <p:sp>
        <p:nvSpPr>
          <p:cNvPr id="9" name="Slide Number Placeholder 8">
            <a:extLst>
              <a:ext uri="{FF2B5EF4-FFF2-40B4-BE49-F238E27FC236}">
                <a16:creationId xmlns:a16="http://schemas.microsoft.com/office/drawing/2014/main" id="{F3D177A6-6C1D-B145-40A9-D6D02C2C9320}"/>
              </a:ext>
            </a:extLst>
          </p:cNvPr>
          <p:cNvSpPr>
            <a:spLocks noGrp="1"/>
          </p:cNvSpPr>
          <p:nvPr>
            <p:ph type="sldNum" sz="quarter" idx="12"/>
          </p:nvPr>
        </p:nvSpPr>
        <p:spPr/>
        <p:txBody>
          <a:bodyPr/>
          <a:lstStyle/>
          <a:p>
            <a:fld id="{537AB4F7-4BD9-43F1-95BD-EA19DB6F96FE}" type="slidenum">
              <a:rPr lang="en-GB" smtClean="0"/>
              <a:t>1</a:t>
            </a:fld>
            <a:endParaRPr lang="en-GB" dirty="0"/>
          </a:p>
        </p:txBody>
      </p:sp>
      <p:sp>
        <p:nvSpPr>
          <p:cNvPr id="2" name="Footer Placeholder 1">
            <a:extLst>
              <a:ext uri="{FF2B5EF4-FFF2-40B4-BE49-F238E27FC236}">
                <a16:creationId xmlns:a16="http://schemas.microsoft.com/office/drawing/2014/main" id="{F98B07D2-ADE9-0571-1EC0-0BF74E107E0C}"/>
              </a:ext>
            </a:extLst>
          </p:cNvPr>
          <p:cNvSpPr>
            <a:spLocks noGrp="1"/>
          </p:cNvSpPr>
          <p:nvPr>
            <p:ph type="ftr" sz="quarter" idx="11"/>
          </p:nvPr>
        </p:nvSpPr>
        <p:spPr/>
        <p:txBody>
          <a:bodyPr/>
          <a:lstStyle/>
          <a:p>
            <a:r>
              <a:rPr lang="en-GB"/>
              <a:t>DHIRAJ A PRASAD</a:t>
            </a:r>
            <a:endParaRPr lang="en-GB"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941FFB8-B2EC-5BC8-ECFC-FF3F70699795}"/>
              </a:ext>
            </a:extLst>
          </p:cNvPr>
          <p:cNvSpPr>
            <a:spLocks noGrp="1"/>
          </p:cNvSpPr>
          <p:nvPr>
            <p:ph type="dt" sz="half" idx="10"/>
          </p:nvPr>
        </p:nvSpPr>
        <p:spPr/>
        <p:txBody>
          <a:bodyPr/>
          <a:lstStyle/>
          <a:p>
            <a:fld id="{90907B28-E0DD-439D-8496-9B673283456E}" type="datetime1">
              <a:rPr lang="en-GB" smtClean="0"/>
              <a:t>11/09/2023</a:t>
            </a:fld>
            <a:endParaRPr lang="en-GB"/>
          </a:p>
        </p:txBody>
      </p:sp>
      <p:sp>
        <p:nvSpPr>
          <p:cNvPr id="5" name="Slide Number Placeholder 4">
            <a:extLst>
              <a:ext uri="{FF2B5EF4-FFF2-40B4-BE49-F238E27FC236}">
                <a16:creationId xmlns:a16="http://schemas.microsoft.com/office/drawing/2014/main" id="{429DF990-38B8-4071-D835-1FB8437707A3}"/>
              </a:ext>
            </a:extLst>
          </p:cNvPr>
          <p:cNvSpPr>
            <a:spLocks noGrp="1"/>
          </p:cNvSpPr>
          <p:nvPr>
            <p:ph type="sldNum" sz="quarter" idx="12"/>
          </p:nvPr>
        </p:nvSpPr>
        <p:spPr/>
        <p:txBody>
          <a:bodyPr/>
          <a:lstStyle/>
          <a:p>
            <a:fld id="{537AB4F7-4BD9-43F1-95BD-EA19DB6F96FE}" type="slidenum">
              <a:rPr lang="en-GB" smtClean="0"/>
              <a:t>2</a:t>
            </a:fld>
            <a:endParaRPr lang="en-GB"/>
          </a:p>
        </p:txBody>
      </p:sp>
      <p:sp>
        <p:nvSpPr>
          <p:cNvPr id="6" name="Rectangle 5">
            <a:extLst>
              <a:ext uri="{FF2B5EF4-FFF2-40B4-BE49-F238E27FC236}">
                <a16:creationId xmlns:a16="http://schemas.microsoft.com/office/drawing/2014/main" id="{221FD8D6-453A-C887-AB62-1E21E4CAD412}"/>
              </a:ext>
            </a:extLst>
          </p:cNvPr>
          <p:cNvSpPr/>
          <p:nvPr/>
        </p:nvSpPr>
        <p:spPr>
          <a:xfrm>
            <a:off x="-133350" y="-38388"/>
            <a:ext cx="3009900" cy="5847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GB" sz="3200" b="1" cap="none" spc="0" dirty="0">
                <a:ln/>
                <a:solidFill>
                  <a:schemeClr val="accent1">
                    <a:lumMod val="75000"/>
                  </a:schemeClr>
                </a:solidFill>
                <a:effectLst/>
              </a:rPr>
              <a:t>Data Insights</a:t>
            </a:r>
            <a:endParaRPr lang="en-IN" sz="3200" b="1" cap="none" spc="0" dirty="0">
              <a:ln/>
              <a:solidFill>
                <a:schemeClr val="accent1">
                  <a:lumMod val="75000"/>
                </a:schemeClr>
              </a:solidFill>
              <a:effectLst/>
            </a:endParaRPr>
          </a:p>
        </p:txBody>
      </p:sp>
      <p:pic>
        <p:nvPicPr>
          <p:cNvPr id="10" name="Content Placeholder 9">
            <a:extLst>
              <a:ext uri="{FF2B5EF4-FFF2-40B4-BE49-F238E27FC236}">
                <a16:creationId xmlns:a16="http://schemas.microsoft.com/office/drawing/2014/main" id="{FDD0F716-A5F0-4140-391A-988216B375E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950" t="32470" r="4185" b="33966"/>
          <a:stretch/>
        </p:blipFill>
        <p:spPr>
          <a:xfrm>
            <a:off x="9572483" y="0"/>
            <a:ext cx="2619517" cy="508001"/>
          </a:xfrm>
        </p:spPr>
      </p:pic>
      <p:graphicFrame>
        <p:nvGraphicFramePr>
          <p:cNvPr id="13" name="Chart 12">
            <a:extLst>
              <a:ext uri="{FF2B5EF4-FFF2-40B4-BE49-F238E27FC236}">
                <a16:creationId xmlns:a16="http://schemas.microsoft.com/office/drawing/2014/main" id="{5DBEE4EC-972C-325D-FDFD-B5AD42C50C61}"/>
              </a:ext>
            </a:extLst>
          </p:cNvPr>
          <p:cNvGraphicFramePr>
            <a:graphicFrameLocks/>
          </p:cNvGraphicFramePr>
          <p:nvPr>
            <p:extLst>
              <p:ext uri="{D42A27DB-BD31-4B8C-83A1-F6EECF244321}">
                <p14:modId xmlns:p14="http://schemas.microsoft.com/office/powerpoint/2010/main" val="1410055816"/>
              </p:ext>
            </p:extLst>
          </p:nvPr>
        </p:nvGraphicFramePr>
        <p:xfrm>
          <a:off x="-1" y="596410"/>
          <a:ext cx="2963279" cy="21812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84574F97-79D9-8A3F-F5C2-E079DC65C5EE}"/>
              </a:ext>
            </a:extLst>
          </p:cNvPr>
          <p:cNvGraphicFramePr>
            <a:graphicFrameLocks/>
          </p:cNvGraphicFramePr>
          <p:nvPr>
            <p:extLst>
              <p:ext uri="{D42A27DB-BD31-4B8C-83A1-F6EECF244321}">
                <p14:modId xmlns:p14="http://schemas.microsoft.com/office/powerpoint/2010/main" val="1604409658"/>
              </p:ext>
            </p:extLst>
          </p:nvPr>
        </p:nvGraphicFramePr>
        <p:xfrm>
          <a:off x="0" y="2771531"/>
          <a:ext cx="2963277" cy="3590924"/>
        </p:xfrm>
        <a:graphic>
          <a:graphicData uri="http://schemas.openxmlformats.org/drawingml/2006/chart">
            <c:chart xmlns:c="http://schemas.openxmlformats.org/drawingml/2006/chart" xmlns:r="http://schemas.openxmlformats.org/officeDocument/2006/relationships" r:id="rId4"/>
          </a:graphicData>
        </a:graphic>
      </p:graphicFrame>
      <p:sp>
        <p:nvSpPr>
          <p:cNvPr id="3" name="Footer Placeholder 2">
            <a:extLst>
              <a:ext uri="{FF2B5EF4-FFF2-40B4-BE49-F238E27FC236}">
                <a16:creationId xmlns:a16="http://schemas.microsoft.com/office/drawing/2014/main" id="{0421156B-7C0F-BCF5-AC49-AAF7C4E72078}"/>
              </a:ext>
            </a:extLst>
          </p:cNvPr>
          <p:cNvSpPr>
            <a:spLocks noGrp="1"/>
          </p:cNvSpPr>
          <p:nvPr>
            <p:ph type="ftr" sz="quarter" idx="11"/>
          </p:nvPr>
        </p:nvSpPr>
        <p:spPr/>
        <p:txBody>
          <a:bodyPr/>
          <a:lstStyle/>
          <a:p>
            <a:r>
              <a:rPr lang="en-GB"/>
              <a:t>DHIRAJ A PRASAD</a:t>
            </a:r>
          </a:p>
        </p:txBody>
      </p:sp>
      <p:sp>
        <p:nvSpPr>
          <p:cNvPr id="7" name="Rectangle 6">
            <a:extLst>
              <a:ext uri="{FF2B5EF4-FFF2-40B4-BE49-F238E27FC236}">
                <a16:creationId xmlns:a16="http://schemas.microsoft.com/office/drawing/2014/main" id="{490CDEA7-7FA6-1607-447E-588B1AECAD93}"/>
              </a:ext>
            </a:extLst>
          </p:cNvPr>
          <p:cNvSpPr/>
          <p:nvPr/>
        </p:nvSpPr>
        <p:spPr>
          <a:xfrm>
            <a:off x="4038600" y="20410"/>
            <a:ext cx="4114800" cy="232229"/>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C6F29196-3F7C-1902-7F45-4C47500937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0189" y="546387"/>
            <a:ext cx="5260027" cy="3437967"/>
          </a:xfrm>
          <a:prstGeom prst="rect">
            <a:avLst/>
          </a:prstGeom>
        </p:spPr>
      </p:pic>
      <p:sp>
        <p:nvSpPr>
          <p:cNvPr id="9" name="Content Placeholder 2">
            <a:extLst>
              <a:ext uri="{FF2B5EF4-FFF2-40B4-BE49-F238E27FC236}">
                <a16:creationId xmlns:a16="http://schemas.microsoft.com/office/drawing/2014/main" id="{044730E0-6D04-6028-D8B7-5AD44E7DFC38}"/>
              </a:ext>
            </a:extLst>
          </p:cNvPr>
          <p:cNvSpPr txBox="1"/>
          <p:nvPr/>
        </p:nvSpPr>
        <p:spPr>
          <a:xfrm>
            <a:off x="8320216" y="688858"/>
            <a:ext cx="3871784" cy="1424147"/>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8255" indent="0" algn="l" defTabSz="914400" rtl="0" eaLnBrk="1" latinLnBrk="0" hangingPunct="1">
              <a:lnSpc>
                <a:spcPct val="150000"/>
              </a:lnSpc>
              <a:spcBef>
                <a:spcPts val="500"/>
              </a:spcBef>
              <a:buFont typeface="Arial" panose="020B0604020202020204" pitchFamily="34" charset="0"/>
              <a:buNone/>
              <a:defRPr sz="1400" b="0" i="0" kern="1200">
                <a:solidFill>
                  <a:srgbClr val="0B5574"/>
                </a:solidFill>
                <a:latin typeface="Mylius Modern" panose="020B0504020202020204" pitchFamily="34" charset="0"/>
                <a:ea typeface="+mn-ea"/>
                <a:cs typeface="+mn-cs"/>
              </a:defRPr>
            </a:lvl2pPr>
            <a:lvl3pPr marL="447675" indent="-18923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3pPr>
            <a:lvl4pPr marL="716280" indent="-233680" algn="l" defTabSz="914400" rtl="0" eaLnBrk="1" latinLnBrk="0" hangingPunct="1">
              <a:lnSpc>
                <a:spcPct val="150000"/>
              </a:lnSpc>
              <a:spcBef>
                <a:spcPts val="500"/>
              </a:spcBef>
              <a:buFont typeface="Arial" panose="020B0604020202020204" pitchFamily="34" charset="0"/>
              <a:buChar char="•"/>
              <a:defRPr sz="1100" b="0" i="0" kern="1200">
                <a:solidFill>
                  <a:srgbClr val="0B5574"/>
                </a:solidFill>
                <a:latin typeface="Mylius Modern" panose="020B0504020202020204" pitchFamily="34" charset="0"/>
                <a:ea typeface="+mn-ea"/>
                <a:cs typeface="+mn-cs"/>
              </a:defRPr>
            </a:lvl4pPr>
            <a:lvl5pPr marL="984250" indent="-233680" algn="l" defTabSz="914400" rtl="0" eaLnBrk="1" latinLnBrk="0" hangingPunct="1">
              <a:lnSpc>
                <a:spcPct val="150000"/>
              </a:lnSpc>
              <a:spcBef>
                <a:spcPts val="500"/>
              </a:spcBef>
              <a:buFont typeface="Arial" panose="020B0604020202020204" pitchFamily="34" charset="0"/>
              <a:buChar char="•"/>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900" dirty="0">
                <a:solidFill>
                  <a:schemeClr val="accent2">
                    <a:lumMod val="50000"/>
                  </a:schemeClr>
                </a:solidFill>
              </a:rPr>
              <a:t>Based On Reviews and Ratings</a:t>
            </a:r>
          </a:p>
          <a:p>
            <a:pPr marL="171450" indent="-171450">
              <a:buFontTx/>
              <a:buChar char="-"/>
            </a:pPr>
            <a:r>
              <a:rPr lang="en-GB" sz="900" dirty="0">
                <a:solidFill>
                  <a:srgbClr val="00B050"/>
                </a:solidFill>
              </a:rPr>
              <a:t>7-10</a:t>
            </a:r>
            <a:r>
              <a:rPr lang="en-GB" sz="900" dirty="0"/>
              <a:t> ratings wrote about </a:t>
            </a:r>
            <a:r>
              <a:rPr lang="en-GB" sz="900" dirty="0">
                <a:solidFill>
                  <a:schemeClr val="tx1">
                    <a:lumMod val="60000"/>
                    <a:lumOff val="40000"/>
                  </a:schemeClr>
                </a:solidFill>
              </a:rPr>
              <a:t>value for money, good cabin crew/staff service, decent business class, safety</a:t>
            </a:r>
            <a:r>
              <a:rPr lang="en-GB" sz="900" i="1" dirty="0">
                <a:solidFill>
                  <a:schemeClr val="tx1">
                    <a:lumMod val="60000"/>
                    <a:lumOff val="40000"/>
                  </a:schemeClr>
                </a:solidFill>
              </a:rPr>
              <a:t>.</a:t>
            </a:r>
            <a:endParaRPr lang="en-GB" sz="900" dirty="0"/>
          </a:p>
          <a:p>
            <a:pPr marL="171450" indent="-171450">
              <a:buFontTx/>
              <a:buChar char="-"/>
            </a:pPr>
            <a:r>
              <a:rPr lang="en-GB" sz="900" dirty="0">
                <a:solidFill>
                  <a:srgbClr val="92D050"/>
                </a:solidFill>
              </a:rPr>
              <a:t>4-6</a:t>
            </a:r>
            <a:r>
              <a:rPr lang="en-GB" sz="900" dirty="0"/>
              <a:t> ratings </a:t>
            </a:r>
            <a:r>
              <a:rPr lang="en-GB" sz="900" dirty="0">
                <a:solidFill>
                  <a:schemeClr val="tx1">
                    <a:lumMod val="60000"/>
                    <a:lumOff val="40000"/>
                  </a:schemeClr>
                </a:solidFill>
              </a:rPr>
              <a:t>faced problem </a:t>
            </a:r>
            <a:r>
              <a:rPr lang="en-GB" sz="900" dirty="0"/>
              <a:t>with </a:t>
            </a:r>
            <a:r>
              <a:rPr lang="en-GB" sz="900" dirty="0">
                <a:solidFill>
                  <a:schemeClr val="tx1">
                    <a:lumMod val="60000"/>
                    <a:lumOff val="40000"/>
                  </a:schemeClr>
                </a:solidFill>
              </a:rPr>
              <a:t>return policy, flight cancelling, long passport check queue, poor Wi-Fi connectivity. </a:t>
            </a:r>
          </a:p>
          <a:p>
            <a:pPr marL="171450" indent="-171450">
              <a:buFontTx/>
              <a:buChar char="-"/>
            </a:pPr>
            <a:r>
              <a:rPr lang="en-GB" sz="900" dirty="0">
                <a:solidFill>
                  <a:srgbClr val="FF0000"/>
                </a:solidFill>
              </a:rPr>
              <a:t>1-3</a:t>
            </a:r>
            <a:r>
              <a:rPr lang="en-GB" sz="900" dirty="0"/>
              <a:t> ratings were about </a:t>
            </a:r>
            <a:r>
              <a:rPr lang="en-GB" sz="900" dirty="0">
                <a:solidFill>
                  <a:schemeClr val="bg2">
                    <a:lumMod val="50000"/>
                  </a:schemeClr>
                </a:solidFill>
              </a:rPr>
              <a:t>seat comfort, ground service</a:t>
            </a:r>
            <a:r>
              <a:rPr lang="en-GB" sz="900" dirty="0"/>
              <a:t>,</a:t>
            </a:r>
            <a:r>
              <a:rPr lang="en-GB" sz="900" dirty="0">
                <a:solidFill>
                  <a:schemeClr val="tx1">
                    <a:lumMod val="60000"/>
                    <a:lumOff val="40000"/>
                  </a:schemeClr>
                </a:solidFill>
              </a:rPr>
              <a:t> inflight entertainment, timings, service and food.</a:t>
            </a:r>
          </a:p>
          <a:p>
            <a:endParaRPr lang="en-GB" sz="900" dirty="0"/>
          </a:p>
        </p:txBody>
      </p:sp>
      <p:sp>
        <p:nvSpPr>
          <p:cNvPr id="2" name="TextBox 1">
            <a:extLst>
              <a:ext uri="{FF2B5EF4-FFF2-40B4-BE49-F238E27FC236}">
                <a16:creationId xmlns:a16="http://schemas.microsoft.com/office/drawing/2014/main" id="{644537C6-9A1A-05EE-F195-57D8C28CF0C3}"/>
              </a:ext>
            </a:extLst>
          </p:cNvPr>
          <p:cNvSpPr txBox="1"/>
          <p:nvPr/>
        </p:nvSpPr>
        <p:spPr>
          <a:xfrm>
            <a:off x="2963277" y="4066594"/>
            <a:ext cx="8905958" cy="2400657"/>
          </a:xfrm>
          <a:prstGeom prst="rect">
            <a:avLst/>
          </a:prstGeom>
          <a:noFill/>
        </p:spPr>
        <p:txBody>
          <a:bodyPr wrap="square" rtlCol="0">
            <a:spAutoFit/>
          </a:bodyPr>
          <a:lstStyle/>
          <a:p>
            <a:r>
              <a:rPr lang="en-GB" sz="1000" b="1" dirty="0"/>
              <a:t>Conclusion: </a:t>
            </a:r>
          </a:p>
          <a:p>
            <a:pPr marL="228600" indent="-228600" algn="just">
              <a:buAutoNum type="arabicParenR"/>
            </a:pPr>
            <a:r>
              <a:rPr lang="en-GB" sz="1000" b="1" dirty="0">
                <a:solidFill>
                  <a:srgbClr val="FF0000"/>
                </a:solidFill>
              </a:rPr>
              <a:t>Customer service</a:t>
            </a:r>
            <a:r>
              <a:rPr lang="en-GB" sz="1000" b="1" dirty="0"/>
              <a:t>: Many customers complained about the poor customer service they received from British Airways. They reported long wait times on the phone, rude and unhelpful staff, and a lack of resolution to their problems.</a:t>
            </a:r>
          </a:p>
          <a:p>
            <a:pPr marL="228600" indent="-228600" algn="just">
              <a:buAutoNum type="arabicParenR"/>
            </a:pPr>
            <a:r>
              <a:rPr lang="en-GB" sz="1000" b="1" dirty="0">
                <a:solidFill>
                  <a:srgbClr val="FF0000"/>
                </a:solidFill>
              </a:rPr>
              <a:t>Flight delays and cancellations</a:t>
            </a:r>
            <a:r>
              <a:rPr lang="en-GB" sz="1000" b="1" dirty="0"/>
              <a:t>: British Airways was also criticized for its frequent flight delays and cancellations. Customers reported being stranded at airports for hours, missing connecting flights, and having to rebook their travel at their own expense.</a:t>
            </a:r>
          </a:p>
          <a:p>
            <a:pPr marL="228600" indent="-228600" algn="just">
              <a:buAutoNum type="arabicParenR"/>
            </a:pPr>
            <a:r>
              <a:rPr lang="en-GB" sz="1000" b="1" dirty="0">
                <a:solidFill>
                  <a:srgbClr val="FF0000"/>
                </a:solidFill>
              </a:rPr>
              <a:t>In-flight service</a:t>
            </a:r>
            <a:r>
              <a:rPr lang="en-GB" sz="1000" b="1" dirty="0"/>
              <a:t>: The in-flight service was also criticized by some customers. They reported that the food was subpar, the drinks were overpriced, and the entertainment options were limited.</a:t>
            </a:r>
          </a:p>
          <a:p>
            <a:pPr marL="228600" indent="-228600" algn="just">
              <a:buFontTx/>
              <a:buAutoNum type="arabicParenR"/>
            </a:pPr>
            <a:r>
              <a:rPr lang="en-GB" sz="1000" b="1" dirty="0">
                <a:solidFill>
                  <a:srgbClr val="FF0000"/>
                </a:solidFill>
              </a:rPr>
              <a:t>Offer something that comforts customers</a:t>
            </a:r>
            <a:r>
              <a:rPr lang="en-GB" sz="1000" b="1" dirty="0"/>
              <a:t> in their long journey(Good internet connectivity, wide range of entertainment, complementary drinks or food)</a:t>
            </a:r>
          </a:p>
          <a:p>
            <a:pPr marL="228600" indent="-228600" algn="just">
              <a:buFontTx/>
              <a:buAutoNum type="arabicParenR"/>
            </a:pPr>
            <a:r>
              <a:rPr lang="en-GB" sz="1000" b="1" dirty="0">
                <a:solidFill>
                  <a:srgbClr val="FF0000"/>
                </a:solidFill>
              </a:rPr>
              <a:t>Baggage handling</a:t>
            </a:r>
            <a:r>
              <a:rPr lang="en-GB" sz="1000" b="1" dirty="0"/>
              <a:t>: British Airways also had a number of complaints about its baggage handling. Customers reported lost luggage, damaged luggage, and long delays in getting their luggage back.</a:t>
            </a:r>
          </a:p>
          <a:p>
            <a:pPr marL="228600" indent="-228600" algn="just">
              <a:buFontTx/>
              <a:buAutoNum type="arabicParenR"/>
            </a:pPr>
            <a:r>
              <a:rPr lang="en-GB" sz="1000" b="1" dirty="0">
                <a:solidFill>
                  <a:srgbClr val="FF0000"/>
                </a:solidFill>
              </a:rPr>
              <a:t>Aircraft cleanliness</a:t>
            </a:r>
            <a:r>
              <a:rPr lang="en-GB" sz="1000" b="1" dirty="0"/>
              <a:t>: A few customers also complained about the cleanliness of the aircraft. They reported finding dirty seats, toilets, and galleys. Overall, the customer reviews of British Airways are not positive. The airline needs to improve its customer service, flight reliability, baggage handling, in-flight service, and aircraft cleanliness in order to improve its reputation.</a:t>
            </a:r>
          </a:p>
          <a:p>
            <a:pPr marL="228600" indent="-228600">
              <a:buFontTx/>
              <a:buAutoNum type="arabicParenR"/>
            </a:pPr>
            <a:endParaRPr lang="en-GB" sz="1000" b="1" dirty="0"/>
          </a:p>
          <a:p>
            <a:endParaRPr lang="en-GB" sz="1000" b="1" dirty="0"/>
          </a:p>
        </p:txBody>
      </p:sp>
      <p:sp>
        <p:nvSpPr>
          <p:cNvPr id="11" name="TextBox 10">
            <a:extLst>
              <a:ext uri="{FF2B5EF4-FFF2-40B4-BE49-F238E27FC236}">
                <a16:creationId xmlns:a16="http://schemas.microsoft.com/office/drawing/2014/main" id="{DC6B04EA-2658-975A-D14D-E9402119A52D}"/>
              </a:ext>
            </a:extLst>
          </p:cNvPr>
          <p:cNvSpPr txBox="1"/>
          <p:nvPr/>
        </p:nvSpPr>
        <p:spPr>
          <a:xfrm>
            <a:off x="8320216" y="2193700"/>
            <a:ext cx="3807825" cy="2000548"/>
          </a:xfrm>
          <a:prstGeom prst="rect">
            <a:avLst/>
          </a:prstGeom>
          <a:noFill/>
        </p:spPr>
        <p:txBody>
          <a:bodyPr wrap="square" rtlCol="0">
            <a:spAutoFit/>
          </a:bodyPr>
          <a:lstStyle/>
          <a:p>
            <a:pPr marL="0" algn="just" rtl="0" eaLnBrk="1" latinLnBrk="0" hangingPunct="1">
              <a:spcBef>
                <a:spcPts val="0"/>
              </a:spcBef>
              <a:spcAft>
                <a:spcPts val="0"/>
              </a:spcAft>
            </a:pPr>
            <a:r>
              <a:rPr lang="en-GB" sz="1200" b="1" kern="1200" dirty="0">
                <a:solidFill>
                  <a:srgbClr val="00FF00"/>
                </a:solidFill>
                <a:effectLst/>
                <a:latin typeface="Calibri" panose="020F0502020204030204" pitchFamily="34" charset="0"/>
                <a:ea typeface="+mn-ea"/>
                <a:cs typeface="+mn-cs"/>
              </a:rPr>
              <a:t>Here are some specific things that British Airways can do to improve</a:t>
            </a:r>
            <a:r>
              <a:rPr lang="en-GB" sz="1000" b="1" kern="1200" dirty="0">
                <a:solidFill>
                  <a:srgbClr val="000000"/>
                </a:solidFill>
                <a:effectLst/>
                <a:latin typeface="Calibri" panose="020F0502020204030204" pitchFamily="34" charset="0"/>
                <a:ea typeface="+mn-ea"/>
                <a:cs typeface="+mn-cs"/>
              </a:rPr>
              <a:t>:</a:t>
            </a:r>
            <a:endParaRPr lang="en-IN" sz="1000" dirty="0">
              <a:effectLst/>
            </a:endParaRPr>
          </a:p>
          <a:p>
            <a:pPr marL="228600" indent="-228600" algn="just" rtl="0" eaLnBrk="1" latinLnBrk="0" hangingPunct="1">
              <a:spcBef>
                <a:spcPts val="0"/>
              </a:spcBef>
              <a:spcAft>
                <a:spcPts val="0"/>
              </a:spcAft>
              <a:buFont typeface="+mj-lt"/>
              <a:buAutoNum type="arabicPeriod"/>
            </a:pPr>
            <a:r>
              <a:rPr lang="en-GB" sz="900" b="1" kern="1200" dirty="0">
                <a:solidFill>
                  <a:srgbClr val="000000"/>
                </a:solidFill>
                <a:effectLst/>
                <a:latin typeface="Calibri" panose="020F0502020204030204" pitchFamily="34" charset="0"/>
                <a:ea typeface="+mn-ea"/>
                <a:cs typeface="+mn-cs"/>
              </a:rPr>
              <a:t>Hire more customer service representatives and train them to be more helpful and responsive.</a:t>
            </a:r>
            <a:endParaRPr lang="en-IN" sz="900" dirty="0">
              <a:effectLst/>
            </a:endParaRPr>
          </a:p>
          <a:p>
            <a:pPr marL="228600" indent="-228600" algn="just" rtl="0" eaLnBrk="1" latinLnBrk="0" hangingPunct="1">
              <a:spcBef>
                <a:spcPts val="0"/>
              </a:spcBef>
              <a:spcAft>
                <a:spcPts val="0"/>
              </a:spcAft>
              <a:buFont typeface="+mj-lt"/>
              <a:buAutoNum type="arabicPeriod"/>
            </a:pPr>
            <a:r>
              <a:rPr lang="en-GB" sz="900" b="1" kern="1200" dirty="0">
                <a:solidFill>
                  <a:srgbClr val="000000"/>
                </a:solidFill>
                <a:effectLst/>
                <a:latin typeface="Calibri" panose="020F0502020204030204" pitchFamily="34" charset="0"/>
                <a:ea typeface="+mn-ea"/>
                <a:cs typeface="+mn-cs"/>
              </a:rPr>
              <a:t>Invest in new technology to improve its flight scheduling and operations.</a:t>
            </a:r>
            <a:endParaRPr lang="en-IN" sz="900" dirty="0">
              <a:effectLst/>
            </a:endParaRPr>
          </a:p>
          <a:p>
            <a:pPr marL="228600" indent="-228600" algn="just" rtl="0" eaLnBrk="1" latinLnBrk="0" hangingPunct="1">
              <a:spcBef>
                <a:spcPts val="0"/>
              </a:spcBef>
              <a:spcAft>
                <a:spcPts val="0"/>
              </a:spcAft>
              <a:buFont typeface="+mj-lt"/>
              <a:buAutoNum type="arabicPeriod"/>
            </a:pPr>
            <a:r>
              <a:rPr lang="en-GB" sz="900" b="1" kern="1200" dirty="0">
                <a:solidFill>
                  <a:srgbClr val="000000"/>
                </a:solidFill>
                <a:effectLst/>
                <a:latin typeface="Calibri" panose="020F0502020204030204" pitchFamily="34" charset="0"/>
                <a:ea typeface="+mn-ea"/>
                <a:cs typeface="+mn-cs"/>
              </a:rPr>
              <a:t>Implement a more robust baggage tracking system to prevent lost luggage.</a:t>
            </a:r>
            <a:endParaRPr lang="en-IN" sz="900" dirty="0">
              <a:effectLst/>
            </a:endParaRPr>
          </a:p>
          <a:p>
            <a:pPr marL="228600" indent="-228600" algn="just" rtl="0" eaLnBrk="1" latinLnBrk="0" hangingPunct="1">
              <a:spcBef>
                <a:spcPts val="0"/>
              </a:spcBef>
              <a:spcAft>
                <a:spcPts val="0"/>
              </a:spcAft>
              <a:buFont typeface="+mj-lt"/>
              <a:buAutoNum type="arabicPeriod"/>
            </a:pPr>
            <a:r>
              <a:rPr lang="en-GB" sz="900" b="1" kern="1200" dirty="0">
                <a:solidFill>
                  <a:srgbClr val="000000"/>
                </a:solidFill>
                <a:effectLst/>
                <a:latin typeface="Calibri" panose="020F0502020204030204" pitchFamily="34" charset="0"/>
                <a:ea typeface="+mn-ea"/>
                <a:cs typeface="+mn-cs"/>
              </a:rPr>
              <a:t>Improve the quality of the food and drinks served on board.</a:t>
            </a:r>
            <a:endParaRPr lang="en-IN" sz="900" dirty="0">
              <a:effectLst/>
            </a:endParaRPr>
          </a:p>
          <a:p>
            <a:pPr marL="228600" indent="-228600" algn="just" rtl="0" eaLnBrk="1" latinLnBrk="0" hangingPunct="1">
              <a:spcBef>
                <a:spcPts val="0"/>
              </a:spcBef>
              <a:spcAft>
                <a:spcPts val="0"/>
              </a:spcAft>
              <a:buFont typeface="+mj-lt"/>
              <a:buAutoNum type="arabicPeriod"/>
            </a:pPr>
            <a:r>
              <a:rPr lang="en-GB" sz="900" b="1" kern="1200" dirty="0">
                <a:solidFill>
                  <a:srgbClr val="000000"/>
                </a:solidFill>
                <a:effectLst/>
                <a:latin typeface="Calibri" panose="020F0502020204030204" pitchFamily="34" charset="0"/>
                <a:ea typeface="+mn-ea"/>
                <a:cs typeface="+mn-cs"/>
              </a:rPr>
              <a:t>Add more entertainment options to its in-flight entertainment system.</a:t>
            </a:r>
            <a:endParaRPr lang="en-IN" sz="900" dirty="0">
              <a:effectLst/>
            </a:endParaRPr>
          </a:p>
          <a:p>
            <a:pPr marL="228600" indent="-228600" algn="just" rtl="0" eaLnBrk="1" latinLnBrk="0" hangingPunct="1">
              <a:spcBef>
                <a:spcPts val="0"/>
              </a:spcBef>
              <a:spcAft>
                <a:spcPts val="0"/>
              </a:spcAft>
              <a:buFont typeface="+mj-lt"/>
              <a:buAutoNum type="arabicPeriod"/>
            </a:pPr>
            <a:r>
              <a:rPr lang="en-GB" sz="900" b="1" kern="1200" dirty="0">
                <a:solidFill>
                  <a:srgbClr val="000000"/>
                </a:solidFill>
                <a:effectLst/>
                <a:latin typeface="Calibri" panose="020F0502020204030204" pitchFamily="34" charset="0"/>
                <a:ea typeface="+mn-ea"/>
                <a:cs typeface="+mn-cs"/>
              </a:rPr>
              <a:t>Conduct regular cleanings of its aircraft to ensure that they are clean and sanitary.</a:t>
            </a:r>
            <a:endParaRPr lang="en-IN" sz="900" dirty="0">
              <a:effectLst/>
            </a:endParaRPr>
          </a:p>
          <a:p>
            <a:endParaRPr lang="en-IN" sz="1000" dirty="0"/>
          </a:p>
        </p:txBody>
      </p:sp>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809</TotalTime>
  <Words>447</Words>
  <Application>Microsoft Office PowerPoint</Application>
  <PresentationFormat>Widescreen</PresentationFormat>
  <Paragraphs>43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Mylius Modern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DHIRAJ A PRASAD</cp:lastModifiedBy>
  <cp:revision>9</cp:revision>
  <dcterms:created xsi:type="dcterms:W3CDTF">2022-12-06T11:13:27Z</dcterms:created>
  <dcterms:modified xsi:type="dcterms:W3CDTF">2023-09-11T16:35:12Z</dcterms:modified>
</cp:coreProperties>
</file>