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8E8"/>
    <a:srgbClr val="ED2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5F9-5FD0-701D-3A08-5C635C482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9FF25-24BD-6EA5-C71E-8D0530163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22E9-C9CB-9FB2-2127-C5F4A811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344C-774E-44EA-AF8D-33F2E75132B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B25B-6DE8-8460-AD8B-9A7C120A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D63FE-D53C-6643-9AFF-715B4AD5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7748-369A-4CA6-876A-2386A0DBF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8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D006-F23F-ABF1-9096-BE2A8CFA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79DE5-450B-5FF8-0A52-421916DD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27B04-47B3-F6CD-9F06-1D814956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344C-774E-44EA-AF8D-33F2E75132B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8EE1A-C70E-8F57-FB22-44A51877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19351-5A8A-605C-DBFE-54FC29C1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7748-369A-4CA6-876A-2386A0DBF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68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86BD1-8F3F-C839-424C-66B24DCCA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21DB6-DC0A-9984-6AF6-A2C51A80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CCA2-E4C5-86E9-6FCB-03840EF6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344C-774E-44EA-AF8D-33F2E75132B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0EE7-CB6D-2BB6-C3EC-7D6BB0EB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3B08C-EC9E-81A1-E4E3-F054E584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7748-369A-4CA6-876A-2386A0DBF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0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105C-0310-1CBA-8A8D-E3C07B54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6FE6-D86A-BFDF-8CD3-9077D4F8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D1DB-0EBE-D34B-10CE-76EF9719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344C-774E-44EA-AF8D-33F2E75132B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5B2D8-A82E-E90E-B7F4-738C7EAF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955B-4509-41DF-55DF-3C683E8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7748-369A-4CA6-876A-2386A0DBF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7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FD4A-00DA-B2BE-00B3-0E0C63C2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55889-E5FE-01E8-5701-AF09A8B1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57B0-5778-8A70-684E-2EBC5A58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344C-774E-44EA-AF8D-33F2E75132B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87F4-19EF-11DC-9806-30C452F2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F076-E9B7-40C5-E6EF-742E3E17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7748-369A-4CA6-876A-2386A0DBF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4F3B-DB29-31C4-6573-A0CF92C0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7EC9-6EF3-2B42-CED9-5AD4FEC94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7391-0310-E4C9-4D7C-3DE04E8A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D5FEA-5CB6-ACC0-E94F-E4255F36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344C-774E-44EA-AF8D-33F2E75132B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91357-2C78-4653-0683-0E14B6EA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1142D-8AAA-E981-A8E8-CDAD1374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7748-369A-4CA6-876A-2386A0DBF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8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FFF2-0136-59D6-418C-A956A6D1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A535B-9DE4-1A14-79E9-C178D859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5203B-3162-7F64-E74C-29F9DA4FF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96049-E5CA-BCE0-41D1-ED2BFABA4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807B5-9389-72AA-E559-6AA91E4CE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5AAB1-E8E2-D04B-AD34-B1EB986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344C-774E-44EA-AF8D-33F2E75132B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AE538-EDC5-DAA6-5289-5E9F7F67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F4ECC-6162-38C2-56DE-BACDCADA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7748-369A-4CA6-876A-2386A0DBF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4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E09A-4A2E-68CA-2284-3076E005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9690B-A87B-4DCD-6CCC-63114E6A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344C-774E-44EA-AF8D-33F2E75132B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DF53A-A131-E892-480A-8FD4E188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FB833-285D-52AD-7D35-D742608B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7748-369A-4CA6-876A-2386A0DBF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1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01A8A-836D-8494-2608-CD8649B5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344C-774E-44EA-AF8D-33F2E75132B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3CB1A-1975-15FA-716B-6604F218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29FA4-C367-F4BA-9F5A-53FA9264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7748-369A-4CA6-876A-2386A0DBF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1CD2-B2C5-78A0-992F-4AFAC8B1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33CE-3998-F7E5-3119-42FFF82D8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8FFBE-8413-1A55-C3EF-81E8BCA4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045EE-769D-0471-0B0A-1990CB2E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344C-774E-44EA-AF8D-33F2E75132B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EE273-6204-36B6-8214-19972072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839C1-6177-D447-9212-65EAB455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7748-369A-4CA6-876A-2386A0DBF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1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76EB-2B5C-83CC-6D46-FFA3A216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1A1F1-227B-2016-0BF7-22D3778E8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98AC9-5AAE-1B33-E3CE-D8805C9BA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9F95-E622-8905-1F72-3C929245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344C-774E-44EA-AF8D-33F2E75132B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41ECF-26CC-45CA-6608-D94FFE76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08EA0-2E61-B38E-7949-2695C3F3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7748-369A-4CA6-876A-2386A0DBF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F5618-A0A8-EA9F-CA3D-34BEEAC8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E8B6F-47C2-AC38-8F1F-29B44513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6D24-CE71-C311-82F6-F19BDB912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7344C-774E-44EA-AF8D-33F2E75132B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3790-7984-699A-FC10-A28A2F0F0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4C4C-667B-0085-EDB8-2FEB108A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7748-369A-4CA6-876A-2386A0DBF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3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D99E8A-4A91-E1CD-A75B-C2806B96D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" t="29392" r="2076" b="32045"/>
          <a:stretch/>
        </p:blipFill>
        <p:spPr>
          <a:xfrm>
            <a:off x="599606" y="1662545"/>
            <a:ext cx="10992785" cy="17664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593B18-81D7-923B-000F-894B7F7447BF}"/>
              </a:ext>
            </a:extLst>
          </p:cNvPr>
          <p:cNvSpPr/>
          <p:nvPr/>
        </p:nvSpPr>
        <p:spPr>
          <a:xfrm>
            <a:off x="5671751" y="3429000"/>
            <a:ext cx="36529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PREDICTIVE MODEL OUTPUT</a:t>
            </a:r>
            <a:endParaRPr lang="en-IN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E721AC1-5B67-F914-CD24-690FAEF1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8C4E-4B97-452E-AD5E-41804BA1988F}" type="datetime1">
              <a:rPr lang="en-GB" smtClean="0"/>
              <a:t>02/11/2023</a:t>
            </a:fld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177A6-6C1D-B145-40A9-D6D02C2C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1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8B07D2-ADE9-0571-1EC0-0BF74E10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DHIRAJ A PRASAD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FFB8-B2EC-5BC8-ECFC-FF3F7069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7B28-E0DD-439D-8496-9B673283456E}" type="datetime1">
              <a:rPr lang="en-GB" smtClean="0"/>
              <a:t>02/11/2023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DF990-38B8-4071-D835-1FB84377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2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FD8D6-453A-C887-AB62-1E21E4CAD412}"/>
              </a:ext>
            </a:extLst>
          </p:cNvPr>
          <p:cNvSpPr/>
          <p:nvPr/>
        </p:nvSpPr>
        <p:spPr>
          <a:xfrm>
            <a:off x="-41761" y="136524"/>
            <a:ext cx="33708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2000" b="1" dirty="0">
                <a:ln/>
                <a:solidFill>
                  <a:schemeClr val="accent1">
                    <a:lumMod val="75000"/>
                  </a:schemeClr>
                </a:solidFill>
              </a:rPr>
              <a:t>PREDICTIVE MODE OUTPUT</a:t>
            </a:r>
            <a:endParaRPr lang="en-IN" sz="2000" b="1" cap="none" spc="0" dirty="0">
              <a:ln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DD0F716-A5F0-4140-391A-988216B37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32470" r="4185" b="33966"/>
          <a:stretch/>
        </p:blipFill>
        <p:spPr>
          <a:xfrm>
            <a:off x="9572483" y="0"/>
            <a:ext cx="2619517" cy="50800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1156B-7C0F-BCF5-AC49-AAF7C4E7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DHIRAJ A PRASAD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CDEA7-7FA6-1607-447E-588B1AECAD93}"/>
              </a:ext>
            </a:extLst>
          </p:cNvPr>
          <p:cNvSpPr/>
          <p:nvPr/>
        </p:nvSpPr>
        <p:spPr>
          <a:xfrm>
            <a:off x="4038600" y="20410"/>
            <a:ext cx="4114800" cy="232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BE3AA3-3204-113B-5157-6E25C7913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481"/>
            <a:ext cx="5783283" cy="5306027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FD2360-BBF0-D37C-6DA9-2639459208E1}"/>
              </a:ext>
            </a:extLst>
          </p:cNvPr>
          <p:cNvSpPr/>
          <p:nvPr/>
        </p:nvSpPr>
        <p:spPr>
          <a:xfrm>
            <a:off x="6096000" y="2146861"/>
            <a:ext cx="1635722" cy="973777"/>
          </a:xfrm>
          <a:prstGeom prst="roundRect">
            <a:avLst/>
          </a:prstGeom>
          <a:effectLst>
            <a:glow rad="190500">
              <a:srgbClr val="B6C8E8"/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ACCURACY</a:t>
            </a:r>
          </a:p>
          <a:p>
            <a:pPr algn="ctr"/>
            <a:r>
              <a:rPr lang="en-GB" b="1" dirty="0"/>
              <a:t>85%</a:t>
            </a:r>
            <a:endParaRPr lang="en-IN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3A1663-F758-2033-1BC4-845036954DCA}"/>
              </a:ext>
            </a:extLst>
          </p:cNvPr>
          <p:cNvSpPr/>
          <p:nvPr/>
        </p:nvSpPr>
        <p:spPr>
          <a:xfrm>
            <a:off x="8193517" y="2146861"/>
            <a:ext cx="1635722" cy="973777"/>
          </a:xfrm>
          <a:prstGeom prst="roundRect">
            <a:avLst/>
          </a:prstGeom>
          <a:effectLst>
            <a:glow rad="1905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PRECISION</a:t>
            </a:r>
          </a:p>
          <a:p>
            <a:pPr algn="ctr"/>
            <a:r>
              <a:rPr lang="en-GB" b="1" dirty="0"/>
              <a:t>85%</a:t>
            </a:r>
            <a:endParaRPr lang="en-IN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C5856F-DC8D-1E45-3E30-1C4AD7A50889}"/>
              </a:ext>
            </a:extLst>
          </p:cNvPr>
          <p:cNvSpPr/>
          <p:nvPr/>
        </p:nvSpPr>
        <p:spPr>
          <a:xfrm>
            <a:off x="10291035" y="2146861"/>
            <a:ext cx="1635723" cy="973777"/>
          </a:xfrm>
          <a:prstGeom prst="roundRect">
            <a:avLst/>
          </a:prstGeom>
          <a:effectLst>
            <a:glow rad="1905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RECALL RATE</a:t>
            </a:r>
          </a:p>
          <a:p>
            <a:pPr algn="ctr"/>
            <a:r>
              <a:rPr lang="en-GB" b="1" dirty="0"/>
              <a:t>85%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9ABA1-E7E4-BB96-DC0E-B538FE0AA2CA}"/>
              </a:ext>
            </a:extLst>
          </p:cNvPr>
          <p:cNvSpPr txBox="1"/>
          <p:nvPr/>
        </p:nvSpPr>
        <p:spPr>
          <a:xfrm>
            <a:off x="6096000" y="870222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>
                <a:effectLst/>
                <a:latin typeface="Google Sans"/>
              </a:rPr>
              <a:t>The graph shows the importance of various factors in predicting whether a customer will purchase a flight ticket. The most important factor is the purchase lead, followed by the length of stay. Other important factors include the flight hour, flight duration, and flight day.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087FD5-9FA6-6464-921C-842415853A12}"/>
              </a:ext>
            </a:extLst>
          </p:cNvPr>
          <p:cNvSpPr txBox="1"/>
          <p:nvPr/>
        </p:nvSpPr>
        <p:spPr>
          <a:xfrm>
            <a:off x="6096000" y="3320059"/>
            <a:ext cx="609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Google Sans"/>
              </a:rPr>
              <a:t> The accuracy of the model on the training data is 85%, which means that the model correctly classified 85% of the instances in the training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Google Sans"/>
              </a:rPr>
              <a:t> The precision of the model is 85%, which means that 85% of the instances that the model classified as positive were actually positive.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Google Sans"/>
              </a:rPr>
              <a:t> The recall of the model is 85%, which means that the model correctly classified 85% of the positive instances in the training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Google Sans"/>
              </a:rPr>
              <a:t> The F1 score of the model is 85%, which is a weighted average of the precision and recall scores.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A PRASAD</dc:creator>
  <cp:lastModifiedBy>DHIRAJ A PRASAD</cp:lastModifiedBy>
  <cp:revision>2</cp:revision>
  <dcterms:created xsi:type="dcterms:W3CDTF">2023-09-12T09:56:45Z</dcterms:created>
  <dcterms:modified xsi:type="dcterms:W3CDTF">2023-11-02T15:12:45Z</dcterms:modified>
</cp:coreProperties>
</file>