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5"/>
  </p:notesMasterIdLst>
  <p:sldIdLst>
    <p:sldId id="257" r:id="rId2"/>
    <p:sldId id="472" r:id="rId3"/>
    <p:sldId id="1462" r:id="rId4"/>
    <p:sldId id="1482" r:id="rId5"/>
    <p:sldId id="1094" r:id="rId6"/>
    <p:sldId id="1123" r:id="rId7"/>
    <p:sldId id="1124" r:id="rId8"/>
    <p:sldId id="1231" r:id="rId9"/>
    <p:sldId id="1232" r:id="rId10"/>
    <p:sldId id="1282" r:id="rId11"/>
    <p:sldId id="1221" r:id="rId12"/>
    <p:sldId id="1222" r:id="rId13"/>
    <p:sldId id="1277" r:id="rId14"/>
    <p:sldId id="1235" r:id="rId15"/>
    <p:sldId id="579" r:id="rId16"/>
    <p:sldId id="1344" r:id="rId17"/>
    <p:sldId id="1121" r:id="rId18"/>
    <p:sldId id="1122" r:id="rId19"/>
    <p:sldId id="599" r:id="rId20"/>
    <p:sldId id="271" r:id="rId21"/>
    <p:sldId id="315" r:id="rId22"/>
    <p:sldId id="314" r:id="rId23"/>
    <p:sldId id="600" r:id="rId24"/>
    <p:sldId id="1416" r:id="rId25"/>
    <p:sldId id="601" r:id="rId26"/>
    <p:sldId id="500" r:id="rId27"/>
    <p:sldId id="321" r:id="rId28"/>
    <p:sldId id="1286" r:id="rId29"/>
    <p:sldId id="901" r:id="rId30"/>
    <p:sldId id="902" r:id="rId31"/>
    <p:sldId id="603" r:id="rId32"/>
    <p:sldId id="499" r:id="rId33"/>
    <p:sldId id="604" r:id="rId34"/>
    <p:sldId id="489" r:id="rId35"/>
    <p:sldId id="1483" r:id="rId36"/>
    <p:sldId id="1284" r:id="rId37"/>
    <p:sldId id="1485" r:id="rId38"/>
    <p:sldId id="501" r:id="rId39"/>
    <p:sldId id="1486" r:id="rId40"/>
    <p:sldId id="955" r:id="rId41"/>
    <p:sldId id="1487" r:id="rId42"/>
    <p:sldId id="1278" r:id="rId43"/>
    <p:sldId id="1098" r:id="rId44"/>
    <p:sldId id="538" r:id="rId45"/>
    <p:sldId id="1236" r:id="rId46"/>
    <p:sldId id="842" r:id="rId47"/>
    <p:sldId id="1354" r:id="rId48"/>
    <p:sldId id="1171" r:id="rId49"/>
    <p:sldId id="1192" r:id="rId50"/>
    <p:sldId id="1237" r:id="rId51"/>
    <p:sldId id="843" r:id="rId52"/>
    <p:sldId id="1366" r:id="rId53"/>
    <p:sldId id="1172" r:id="rId54"/>
    <p:sldId id="1193" r:id="rId55"/>
    <p:sldId id="1238" r:id="rId56"/>
    <p:sldId id="844" r:id="rId57"/>
    <p:sldId id="1239" r:id="rId58"/>
    <p:sldId id="845" r:id="rId59"/>
    <p:sldId id="1173" r:id="rId60"/>
    <p:sldId id="1276" r:id="rId61"/>
    <p:sldId id="267" r:id="rId62"/>
    <p:sldId id="272" r:id="rId63"/>
    <p:sldId id="273" r:id="rId64"/>
    <p:sldId id="1178" r:id="rId65"/>
    <p:sldId id="580" r:id="rId66"/>
    <p:sldId id="1040" r:id="rId67"/>
    <p:sldId id="285" r:id="rId68"/>
    <p:sldId id="286" r:id="rId69"/>
    <p:sldId id="1406" r:id="rId70"/>
    <p:sldId id="1287" r:id="rId71"/>
    <p:sldId id="290" r:id="rId72"/>
    <p:sldId id="673" r:id="rId73"/>
    <p:sldId id="1470" r:id="rId74"/>
    <p:sldId id="674" r:id="rId75"/>
    <p:sldId id="1148" r:id="rId76"/>
    <p:sldId id="1149" r:id="rId77"/>
    <p:sldId id="1288" r:id="rId78"/>
    <p:sldId id="1464" r:id="rId79"/>
    <p:sldId id="1126" r:id="rId80"/>
    <p:sldId id="379" r:id="rId81"/>
    <p:sldId id="953" r:id="rId82"/>
    <p:sldId id="373" r:id="rId83"/>
    <p:sldId id="640" r:id="rId84"/>
    <p:sldId id="641" r:id="rId85"/>
    <p:sldId id="1474" r:id="rId86"/>
    <p:sldId id="1475" r:id="rId87"/>
    <p:sldId id="1476" r:id="rId88"/>
    <p:sldId id="1477" r:id="rId89"/>
    <p:sldId id="1478" r:id="rId90"/>
    <p:sldId id="1479" r:id="rId91"/>
    <p:sldId id="1480" r:id="rId92"/>
    <p:sldId id="1481" r:id="rId93"/>
    <p:sldId id="386" r:id="rId94"/>
    <p:sldId id="654" r:id="rId95"/>
    <p:sldId id="397" r:id="rId96"/>
    <p:sldId id="657" r:id="rId97"/>
    <p:sldId id="851" r:id="rId98"/>
    <p:sldId id="331" r:id="rId99"/>
    <p:sldId id="1245" r:id="rId100"/>
    <p:sldId id="1394" r:id="rId101"/>
    <p:sldId id="1395" r:id="rId102"/>
    <p:sldId id="1401" r:id="rId103"/>
    <p:sldId id="1402" r:id="rId104"/>
    <p:sldId id="686" r:id="rId105"/>
    <p:sldId id="1207" r:id="rId106"/>
    <p:sldId id="1356" r:id="rId107"/>
    <p:sldId id="1357" r:id="rId108"/>
    <p:sldId id="302" r:id="rId109"/>
    <p:sldId id="1421" r:id="rId110"/>
    <p:sldId id="1130" r:id="rId111"/>
    <p:sldId id="1203" r:id="rId112"/>
    <p:sldId id="1263" r:id="rId113"/>
    <p:sldId id="1265" r:id="rId114"/>
    <p:sldId id="305" r:id="rId115"/>
    <p:sldId id="1266" r:id="rId116"/>
    <p:sldId id="306" r:id="rId117"/>
    <p:sldId id="308" r:id="rId118"/>
    <p:sldId id="1131" r:id="rId119"/>
    <p:sldId id="1267" r:id="rId120"/>
    <p:sldId id="1132" r:id="rId121"/>
    <p:sldId id="1268" r:id="rId122"/>
    <p:sldId id="1133" r:id="rId123"/>
    <p:sldId id="313" r:id="rId124"/>
    <p:sldId id="1204" r:id="rId125"/>
    <p:sldId id="1134" r:id="rId126"/>
    <p:sldId id="1242" r:id="rId127"/>
    <p:sldId id="1289" r:id="rId128"/>
    <p:sldId id="1135" r:id="rId129"/>
    <p:sldId id="1136" r:id="rId130"/>
    <p:sldId id="1209" r:id="rId131"/>
    <p:sldId id="1269" r:id="rId132"/>
    <p:sldId id="1137" r:id="rId133"/>
    <p:sldId id="1270" r:id="rId134"/>
    <p:sldId id="1138" r:id="rId135"/>
    <p:sldId id="1139" r:id="rId136"/>
    <p:sldId id="1140" r:id="rId137"/>
    <p:sldId id="1078" r:id="rId138"/>
    <p:sldId id="1141" r:id="rId139"/>
    <p:sldId id="1142" r:id="rId140"/>
    <p:sldId id="1143" r:id="rId141"/>
    <p:sldId id="1388" r:id="rId142"/>
    <p:sldId id="1154" r:id="rId143"/>
    <p:sldId id="1144" r:id="rId144"/>
    <p:sldId id="1155" r:id="rId145"/>
    <p:sldId id="1145" r:id="rId146"/>
    <p:sldId id="1146" r:id="rId147"/>
    <p:sldId id="1147" r:id="rId148"/>
    <p:sldId id="1061" r:id="rId149"/>
    <p:sldId id="1062" r:id="rId150"/>
    <p:sldId id="1063" r:id="rId151"/>
    <p:sldId id="1253" r:id="rId152"/>
    <p:sldId id="1254" r:id="rId153"/>
    <p:sldId id="1255" r:id="rId154"/>
    <p:sldId id="1256" r:id="rId155"/>
    <p:sldId id="1257" r:id="rId156"/>
    <p:sldId id="1258" r:id="rId157"/>
    <p:sldId id="1259" r:id="rId158"/>
    <p:sldId id="1260" r:id="rId159"/>
    <p:sldId id="1261" r:id="rId160"/>
    <p:sldId id="1170" r:id="rId161"/>
    <p:sldId id="1064" r:id="rId162"/>
    <p:sldId id="1065" r:id="rId163"/>
    <p:sldId id="788"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63122"/>
    <a:srgbClr val="39AE0A"/>
    <a:srgbClr val="FD8603"/>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94" autoAdjust="0"/>
  </p:normalViewPr>
  <p:slideViewPr>
    <p:cSldViewPr>
      <p:cViewPr varScale="1">
        <p:scale>
          <a:sx n="47" d="100"/>
          <a:sy n="47" d="100"/>
        </p:scale>
        <p:origin x="-162" y="-10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a:t>
            </a:fld>
            <a:endParaRPr lang="en-IN"/>
          </a:p>
        </p:txBody>
      </p:sp>
    </p:spTree>
    <p:extLst>
      <p:ext uri="{BB962C8B-B14F-4D97-AF65-F5344CB8AC3E}">
        <p14:creationId xmlns:p14="http://schemas.microsoft.com/office/powerpoint/2010/main" val="1633581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131</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133</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142</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144</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109</a:t>
            </a:fld>
            <a:endParaRPr lang="en-IN"/>
          </a:p>
        </p:txBody>
      </p:sp>
    </p:spTree>
    <p:extLst>
      <p:ext uri="{BB962C8B-B14F-4D97-AF65-F5344CB8AC3E}">
        <p14:creationId xmlns:p14="http://schemas.microsoft.com/office/powerpoint/2010/main" val="233197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119</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121</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129</a:t>
            </a:fld>
            <a:endParaRPr lang="en-US"/>
          </a:p>
        </p:txBody>
      </p:sp>
    </p:spTree>
    <p:extLst>
      <p:ext uri="{BB962C8B-B14F-4D97-AF65-F5344CB8AC3E}">
        <p14:creationId xmlns:p14="http://schemas.microsoft.com/office/powerpoint/2010/main" val="170459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xmlns=""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xmlns=""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pic>
        <p:nvPicPr>
          <p:cNvPr id="1026" name="Picture 2">
            <a:extLst>
              <a:ext uri="{FF2B5EF4-FFF2-40B4-BE49-F238E27FC236}">
                <a16:creationId xmlns:a16="http://schemas.microsoft.com/office/drawing/2014/main" xmlns=""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xmlns=""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4" name="Group 3">
            <a:extLst>
              <a:ext uri="{FF2B5EF4-FFF2-40B4-BE49-F238E27FC236}">
                <a16:creationId xmlns:a16="http://schemas.microsoft.com/office/drawing/2014/main" xmlns="" id="{E1AE1DE9-7612-1194-0AA6-EBAE91C96028}"/>
              </a:ext>
            </a:extLst>
          </p:cNvPr>
          <p:cNvGrpSpPr/>
          <p:nvPr/>
        </p:nvGrpSpPr>
        <p:grpSpPr>
          <a:xfrm>
            <a:off x="119335" y="1909490"/>
            <a:ext cx="11863904" cy="3508653"/>
            <a:chOff x="119335" y="1909490"/>
            <a:chExt cx="11863904" cy="3508653"/>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0"/>
              <a:ext cx="9559646" cy="3508653"/>
              <a:chOff x="2423593" y="1909490"/>
              <a:chExt cx="9559646" cy="3508653"/>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0"/>
                <a:ext cx="9559646" cy="1292661"/>
                <a:chOff x="2567609" y="1979531"/>
                <a:chExt cx="9559646" cy="1292661"/>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1"/>
                  <a:ext cx="9559646" cy="1292661"/>
                  <a:chOff x="2423592" y="2484894"/>
                  <a:chExt cx="9559646" cy="1111152"/>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xmlns=""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xmlns=""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xmlns=""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xmlns=""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xmlns=""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xmlns=""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338278413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xmlns=""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xmlns=""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xmlns=""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xmlns=""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xmlns=""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xmlns=""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xmlns=""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xmlns=""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xmlns=""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xmlns=""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275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797152"/>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xmlns=""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xmlns="" id="{633FFDEC-1624-4FAE-B1DB-5A9EDC93FC69}"/>
              </a:ext>
            </a:extLst>
          </p:cNvPr>
          <p:cNvSpPr txBox="1"/>
          <p:nvPr/>
        </p:nvSpPr>
        <p:spPr>
          <a:xfrm>
            <a:off x="224450" y="2996952"/>
            <a:ext cx="11704197" cy="2616101"/>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 SELECT statement) and DML operations like INSERT, UPDATE, and DELETE command. </a:t>
            </a:r>
            <a:r>
              <a:rPr lang="en-US" dirty="0">
                <a:solidFill>
                  <a:srgbClr val="333333"/>
                </a:solidFill>
                <a:latin typeface="Palatino Linotype" panose="02040502050505030304" pitchFamily="18" charset="0"/>
              </a:rPr>
              <a:t>Clustered indexes sort and store the data rows in the table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(i.e.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F768E62-2BD0-17EA-6D45-34CA257EC614}"/>
              </a:ext>
            </a:extLst>
          </p:cNvPr>
          <p:cNvSpPr txBox="1"/>
          <p:nvPr/>
        </p:nvSpPr>
        <p:spPr>
          <a:xfrm>
            <a:off x="191343" y="5733256"/>
            <a:ext cx="1173730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test</a:t>
            </a:r>
            <a:r>
              <a:rPr lang="en-IN" dirty="0">
                <a:solidFill>
                  <a:schemeClr val="bg1">
                    <a:lumMod val="50000"/>
                  </a:schemeClr>
                </a:solidFill>
                <a:latin typeface="Liberation Mono"/>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a:t>
            </a:r>
            <a:r>
              <a:rPr lang="en-IN" dirty="0">
                <a:latin typeface="Liberation Mono"/>
              </a:rPr>
              <a:t>, 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 c11 </a:t>
            </a:r>
            <a:r>
              <a:rPr lang="en-IN" dirty="0">
                <a:solidFill>
                  <a:srgbClr val="834689"/>
                </a:solidFill>
                <a:latin typeface="Liberation Mono"/>
                <a:cs typeface="Arial" panose="020B0604020202020204" pitchFamily="34" charset="0"/>
              </a:rPr>
              <a:t>INT</a:t>
            </a:r>
            <a:r>
              <a:rPr lang="en-IN" dirty="0">
                <a:latin typeface="Liberation Mono"/>
              </a:rPr>
              <a:t>, 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 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rPr>
              <a:t> </a:t>
            </a:r>
            <a:r>
              <a:rPr lang="en-IN" dirty="0">
                <a:solidFill>
                  <a:schemeClr val="bg1">
                    <a:lumMod val="50000"/>
                  </a:schemeClr>
                </a:solidFill>
                <a:latin typeface="Liberation Mono"/>
              </a:rPr>
              <a:t>(</a:t>
            </a:r>
            <a:r>
              <a:rPr lang="en-IN" dirty="0">
                <a:latin typeface="Liberation Mono"/>
              </a:rPr>
              <a:t>c1, c2, c3, c4, c5, c6, c7, c8, c9, c10, c11, c12, c13, c14, c15, c16, c17, c18 </a:t>
            </a:r>
            <a:r>
              <a:rPr lang="en-IN" dirty="0">
                <a:solidFill>
                  <a:schemeClr val="bg1">
                    <a:lumMod val="50000"/>
                  </a:schemeClr>
                </a:solidFill>
                <a:latin typeface="Liberation Mono"/>
              </a:rPr>
              <a:t>))</a:t>
            </a:r>
            <a:r>
              <a:rPr lang="en-IN" dirty="0">
                <a:latin typeface="Liberation Mono"/>
              </a:rPr>
              <a:t>; </a:t>
            </a:r>
            <a:r>
              <a:rPr lang="en-IN" dirty="0">
                <a:solidFill>
                  <a:srgbClr val="C00000"/>
                </a:solidFill>
                <a:latin typeface="Liberation Mono"/>
                <a:cs typeface="Arial" panose="020B0604020202020204" pitchFamily="34" charset="0"/>
              </a:rPr>
              <a:t>// error</a:t>
            </a:r>
          </a:p>
        </p:txBody>
      </p:sp>
    </p:spTree>
    <p:extLst>
      <p:ext uri="{BB962C8B-B14F-4D97-AF65-F5344CB8AC3E}">
        <p14:creationId xmlns:p14="http://schemas.microsoft.com/office/powerpoint/2010/main" val="11854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a:t>
            </a:r>
            <a:r>
              <a:rPr lang="en-US" b="1" dirty="0">
                <a:solidFill>
                  <a:srgbClr val="00B0F0"/>
                </a:solidFill>
                <a:latin typeface="Palatino Linotype" pitchFamily="18" charset="0"/>
              </a:rPr>
              <a:t>  *.tsv</a:t>
            </a:r>
            <a:r>
              <a:rPr lang="en-US" b="1" dirty="0">
                <a:latin typeface="Palatino Linotype" pitchFamily="18" charset="0"/>
              </a:rPr>
              <a:t> etc.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xmlns=""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xmlns=""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xmlns=""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xmlns=""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xmlns=""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a16="http://schemas.microsoft.com/office/drawing/2014/main" xmlns=""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 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a16="http://schemas.microsoft.com/office/drawing/2014/main" xmlns=""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customerID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customerID , productID, timeID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a16="http://schemas.microsoft.com/office/drawing/2014/main" xmlns=""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a16="http://schemas.microsoft.com/office/drawing/2014/main" xmlns="" val="2946014459"/>
                    </a:ext>
                  </a:extLst>
                </a:gridCol>
                <a:gridCol w="1884209">
                  <a:extLst>
                    <a:ext uri="{9D8B030D-6E8A-4147-A177-3AD203B41FA5}">
                      <a16:colId xmlns:a16="http://schemas.microsoft.com/office/drawing/2014/main" xmlns="" val="2449853468"/>
                    </a:ext>
                  </a:extLst>
                </a:gridCol>
                <a:gridCol w="1884209">
                  <a:extLst>
                    <a:ext uri="{9D8B030D-6E8A-4147-A177-3AD203B41FA5}">
                      <a16:colId xmlns:a16="http://schemas.microsoft.com/office/drawing/2014/main" xmlns="" val="2433386357"/>
                    </a:ext>
                  </a:extLst>
                </a:gridCol>
                <a:gridCol w="1884209">
                  <a:extLst>
                    <a:ext uri="{9D8B030D-6E8A-4147-A177-3AD203B41FA5}">
                      <a16:colId xmlns:a16="http://schemas.microsoft.com/office/drawing/2014/main" xmlns="" val="2438442059"/>
                    </a:ext>
                  </a:extLst>
                </a:gridCol>
                <a:gridCol w="1884209">
                  <a:extLst>
                    <a:ext uri="{9D8B030D-6E8A-4147-A177-3AD203B41FA5}">
                      <a16:colId xmlns:a16="http://schemas.microsoft.com/office/drawing/2014/main" xmlns="" val="206918280"/>
                    </a:ext>
                  </a:extLst>
                </a:gridCol>
                <a:gridCol w="1884209">
                  <a:extLst>
                    <a:ext uri="{9D8B030D-6E8A-4147-A177-3AD203B41FA5}">
                      <a16:colId xmlns:a16="http://schemas.microsoft.com/office/drawing/2014/main" xmlns="" val="3050868127"/>
                    </a:ext>
                  </a:extLst>
                </a:gridCol>
              </a:tblGrid>
              <a:tr h="370840">
                <a:tc>
                  <a:txBody>
                    <a:bodyPr/>
                    <a:lstStyle/>
                    <a:p>
                      <a:pPr algn="l"/>
                      <a:r>
                        <a:rPr lang="en-IN" b="1" dirty="0">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a16="http://schemas.microsoft.com/office/drawing/2014/main" xmlns=""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xmlns=""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xmlns=""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xmlns="" val="2790322774"/>
                  </a:ext>
                </a:extLst>
              </a:tr>
            </a:tbl>
          </a:graphicData>
        </a:graphic>
      </p:graphicFrame>
    </p:spTree>
    <p:extLst>
      <p:ext uri="{BB962C8B-B14F-4D97-AF65-F5344CB8AC3E}">
        <p14:creationId xmlns:p14="http://schemas.microsoft.com/office/powerpoint/2010/main" val="22908158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a16="http://schemas.microsoft.com/office/drawing/2014/main" xmlns=""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Tree>
    <p:extLst>
      <p:ext uri="{BB962C8B-B14F-4D97-AF65-F5344CB8AC3E}">
        <p14:creationId xmlns:p14="http://schemas.microsoft.com/office/powerpoint/2010/main" val="313282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xmlns=""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xmlns=""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xmlns=""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xmlns=""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xmlns=""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xmlns=""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xmlns=""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xmlns=""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xmlns=""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a:latin typeface="Palatino Linotype" panose="02040502050505030304" pitchFamily="18" charset="0"/>
              </a:rPr>
              <a:t>: </a:t>
            </a:r>
            <a:r>
              <a:rPr lang="en-US">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xmlns=""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xmlns=""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xmlns=""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xmlns=""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xmlns=""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xmlns=""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xmlns=""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xmlns=""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xmlns=""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xmlns=""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xmlns=""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xmlns=""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xmlns=""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xmlns=""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xmlns=""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xmlns=""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xmlns="" val="335185449"/>
                    </a:ext>
                  </a:extLst>
                </a:gridCol>
                <a:gridCol w="1163359">
                  <a:extLst>
                    <a:ext uri="{9D8B030D-6E8A-4147-A177-3AD203B41FA5}">
                      <a16:colId xmlns:a16="http://schemas.microsoft.com/office/drawing/2014/main" xmlns="" val="410791785"/>
                    </a:ext>
                  </a:extLst>
                </a:gridCol>
                <a:gridCol w="1095179">
                  <a:extLst>
                    <a:ext uri="{9D8B030D-6E8A-4147-A177-3AD203B41FA5}">
                      <a16:colId xmlns:a16="http://schemas.microsoft.com/office/drawing/2014/main" xmlns="" val="1178793827"/>
                    </a:ext>
                  </a:extLst>
                </a:gridCol>
                <a:gridCol w="921311">
                  <a:extLst>
                    <a:ext uri="{9D8B030D-6E8A-4147-A177-3AD203B41FA5}">
                      <a16:colId xmlns:a16="http://schemas.microsoft.com/office/drawing/2014/main" xmlns="" val="831646229"/>
                    </a:ext>
                  </a:extLst>
                </a:gridCol>
                <a:gridCol w="775572">
                  <a:extLst>
                    <a:ext uri="{9D8B030D-6E8A-4147-A177-3AD203B41FA5}">
                      <a16:colId xmlns:a16="http://schemas.microsoft.com/office/drawing/2014/main" xmlns="" val="3072107594"/>
                    </a:ext>
                  </a:extLst>
                </a:gridCol>
                <a:gridCol w="1396032">
                  <a:extLst>
                    <a:ext uri="{9D8B030D-6E8A-4147-A177-3AD203B41FA5}">
                      <a16:colId xmlns:a16="http://schemas.microsoft.com/office/drawing/2014/main" xmlns=""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45314860"/>
                  </a:ext>
                </a:extLst>
              </a:tr>
            </a:tbl>
          </a:graphicData>
        </a:graphic>
      </p:graphicFrame>
      <p:graphicFrame>
        <p:nvGraphicFramePr>
          <p:cNvPr id="5" name="Table 4">
            <a:extLst>
              <a:ext uri="{FF2B5EF4-FFF2-40B4-BE49-F238E27FC236}">
                <a16:creationId xmlns:a16="http://schemas.microsoft.com/office/drawing/2014/main" xmlns=""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xmlns="" val="335185449"/>
                    </a:ext>
                  </a:extLst>
                </a:gridCol>
                <a:gridCol w="1954619">
                  <a:extLst>
                    <a:ext uri="{9D8B030D-6E8A-4147-A177-3AD203B41FA5}">
                      <a16:colId xmlns:a16="http://schemas.microsoft.com/office/drawing/2014/main" xmlns="" val="410791785"/>
                    </a:ext>
                  </a:extLst>
                </a:gridCol>
                <a:gridCol w="1983989">
                  <a:extLst>
                    <a:ext uri="{9D8B030D-6E8A-4147-A177-3AD203B41FA5}">
                      <a16:colId xmlns:a16="http://schemas.microsoft.com/office/drawing/2014/main" xmlns=""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xmlns=""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xmlns="" val="45314860"/>
                  </a:ext>
                </a:extLst>
              </a:tr>
            </a:tbl>
          </a:graphicData>
        </a:graphic>
      </p:graphicFrame>
      <p:sp>
        <p:nvSpPr>
          <p:cNvPr id="11" name="Rectangle 10">
            <a:extLst>
              <a:ext uri="{FF2B5EF4-FFF2-40B4-BE49-F238E27FC236}">
                <a16:creationId xmlns:a16="http://schemas.microsoft.com/office/drawing/2014/main" xmlns=""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xmlns=""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xmlns=""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xmlns=""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xmlns=""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xmlns=""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xmlns=""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xmlns=""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xmlns=""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xmlns=""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xmlns=""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xmlns=""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xmlns=""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xmlns=""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fk_userID;</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xmlns=""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xmlns=""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xmlns=""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xmlns=""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xmlns=""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xmlns=""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xmlns=""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xmlns=""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xmlns=""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xmlns=""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xmlns=""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xmlns=""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xmlns=""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xmlns=""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xmlns=""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xmlns=""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xmlns=""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xmlns=""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7" name="TextBox 6">
            <a:extLst>
              <a:ext uri="{FF2B5EF4-FFF2-40B4-BE49-F238E27FC236}">
                <a16:creationId xmlns:a16="http://schemas.microsoft.com/office/drawing/2014/main" xmlns="" id="{A74AAC0A-0715-4110-85DB-E3C3BABB78E1}"/>
              </a:ext>
            </a:extLst>
          </p:cNvPr>
          <p:cNvSpPr txBox="1"/>
          <p:nvPr/>
        </p:nvSpPr>
        <p:spPr>
          <a:xfrm>
            <a:off x="335360" y="5589240"/>
            <a:ext cx="5184576" cy="830997"/>
          </a:xfrm>
          <a:prstGeom prst="rect">
            <a:avLst/>
          </a:prstGeom>
          <a:solidFill>
            <a:schemeClr val="bg1">
              <a:lumMod val="95000"/>
            </a:schemeClr>
          </a:solidFill>
        </p:spPr>
        <p:txBody>
          <a:bodyPr wrap="square">
            <a:spAutoFit/>
          </a:bodyPr>
          <a:lstStyle/>
          <a:p>
            <a:r>
              <a:rPr lang="en-US" sz="2400" b="0" i="0" dirty="0">
                <a:effectLst/>
                <a:latin typeface="OracleSansVF"/>
              </a:rPr>
              <a:t>A database is an organized collection of structured data.</a:t>
            </a:r>
            <a:endParaRPr lang="en-IN" sz="2400" dirty="0"/>
          </a:p>
        </p:txBody>
      </p:sp>
    </p:spTree>
    <p:extLst>
      <p:ext uri="{BB962C8B-B14F-4D97-AF65-F5344CB8AC3E}">
        <p14:creationId xmlns:p14="http://schemas.microsoft.com/office/powerpoint/2010/main" val="339515949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xmlns=""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xmlns=""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xmlns=""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xmlns=""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xmlns=""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xmlns=""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xmlns=""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xmlns=""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xmlns=""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xmlns=""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xmlns=""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xmlns=""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xmlns=""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xmlns=""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CONSTRAINT</a:t>
            </a:r>
            <a:r>
              <a:rPr lang="en-IN" sz="2000" dirty="0">
                <a:latin typeface="Liberation Mono"/>
                <a:ea typeface="Verdana" panose="020B0604030504040204" pitchFamily="34" charset="0"/>
                <a:cs typeface="Arial" panose="020B0604020202020204" pitchFamily="34" charset="0"/>
              </a:rPr>
              <a:t> ] constraint_name</a:t>
            </a:r>
          </a:p>
        </p:txBody>
      </p:sp>
    </p:spTree>
    <p:extLst>
      <p:ext uri="{BB962C8B-B14F-4D97-AF65-F5344CB8AC3E}">
        <p14:creationId xmlns:p14="http://schemas.microsoft.com/office/powerpoint/2010/main" val="2614263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xmlns=""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xmlns=""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xmlns=""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xmlns=""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xmlns=""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xmlns=""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xmlns=""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xmlns=""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xmlns=""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927884"/>
            <a:ext cx="11593288" cy="5324535"/>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a:t>
            </a:r>
            <a:r>
              <a:rPr lang="en-IN" dirty="0">
                <a:solidFill>
                  <a:srgbClr val="A67F59"/>
                </a:solidFill>
                <a:latin typeface="Liberation Mono"/>
              </a:rPr>
              <a:t>=</a:t>
            </a:r>
            <a:r>
              <a:rPr lang="en-IN" dirty="0">
                <a:solidFill>
                  <a:srgbClr val="0077AA"/>
                </a:solidFill>
                <a:latin typeface="Liberation Mono"/>
              </a:rPr>
              <a:t>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xmlns=""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121629" y="404664"/>
            <a:ext cx="4104456"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9C420836-D8CD-4F71-A79B-91FCD953E67D}"/>
              </a:ext>
            </a:extLst>
          </p:cNvPr>
          <p:cNvSpPr/>
          <p:nvPr/>
        </p:nvSpPr>
        <p:spPr>
          <a:xfrm>
            <a:off x="5719541" y="702277"/>
            <a:ext cx="5614892"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first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1" name="Picture 10">
            <a:extLst>
              <a:ext uri="{FF2B5EF4-FFF2-40B4-BE49-F238E27FC236}">
                <a16:creationId xmlns:a16="http://schemas.microsoft.com/office/drawing/2014/main" xmlns="" id="{6F5DDCE9-A337-467E-86AA-227E3F74F068}"/>
              </a:ext>
            </a:extLst>
          </p:cNvPr>
          <p:cNvPicPr>
            <a:picLocks noChangeAspect="1"/>
          </p:cNvPicPr>
          <p:nvPr/>
        </p:nvPicPr>
        <p:blipFill>
          <a:blip r:embed="rId2" cstate="print"/>
          <a:stretch>
            <a:fillRect/>
          </a:stretch>
        </p:blipFill>
        <p:spPr>
          <a:xfrm>
            <a:off x="140436" y="1886808"/>
            <a:ext cx="5163476" cy="1243301"/>
          </a:xfrm>
          <a:prstGeom prst="rect">
            <a:avLst/>
          </a:prstGeom>
        </p:spPr>
      </p:pic>
      <p:sp>
        <p:nvSpPr>
          <p:cNvPr id="22" name="Rectangle 21">
            <a:extLst>
              <a:ext uri="{FF2B5EF4-FFF2-40B4-BE49-F238E27FC236}">
                <a16:creationId xmlns:a16="http://schemas.microsoft.com/office/drawing/2014/main" xmlns="" id="{423CE2D1-04FE-47E8-A991-4A6450E30CD3}"/>
              </a:ext>
            </a:extLst>
          </p:cNvPr>
          <p:cNvSpPr/>
          <p:nvPr/>
        </p:nvSpPr>
        <p:spPr>
          <a:xfrm>
            <a:off x="121629" y="3297458"/>
            <a:ext cx="5470315"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114</a:t>
            </a:r>
            <a:r>
              <a:rPr lang="en-IN" dirty="0">
                <a:latin typeface="Liberation Mono"/>
                <a:cs typeface="Arial" panose="020B0604020202020204" pitchFamily="34" charset="0"/>
              </a:rPr>
              <a:t>, </a:t>
            </a:r>
            <a:r>
              <a:rPr lang="en-IN" dirty="0">
                <a:solidFill>
                  <a:srgbClr val="990055"/>
                </a:solidFill>
                <a:latin typeface="Liberation Mono"/>
              </a:rPr>
              <a:t>2005</a:t>
            </a:r>
            <a:r>
              <a:rPr lang="en-IN" dirty="0">
                <a:latin typeface="Liberation Mono"/>
                <a:cs typeface="Arial" panose="020B0604020202020204" pitchFamily="34" charset="0"/>
              </a:rPr>
              <a:t>, 'Toyota');</a:t>
            </a:r>
          </a:p>
        </p:txBody>
      </p:sp>
      <p:pic>
        <p:nvPicPr>
          <p:cNvPr id="23" name="Picture 22">
            <a:extLst>
              <a:ext uri="{FF2B5EF4-FFF2-40B4-BE49-F238E27FC236}">
                <a16:creationId xmlns:a16="http://schemas.microsoft.com/office/drawing/2014/main" xmlns="" id="{F8E6C826-5389-4897-9BF7-D9C740A29E69}"/>
              </a:ext>
            </a:extLst>
          </p:cNvPr>
          <p:cNvPicPr>
            <a:picLocks noChangeAspect="1"/>
          </p:cNvPicPr>
          <p:nvPr/>
        </p:nvPicPr>
        <p:blipFill>
          <a:blip r:embed="rId3" cstate="print"/>
          <a:stretch>
            <a:fillRect/>
          </a:stretch>
        </p:blipFill>
        <p:spPr>
          <a:xfrm>
            <a:off x="5719541" y="2235548"/>
            <a:ext cx="5837023" cy="1980131"/>
          </a:xfrm>
          <a:prstGeom prst="rect">
            <a:avLst/>
          </a:prstGeom>
        </p:spPr>
      </p:pic>
      <p:pic>
        <p:nvPicPr>
          <p:cNvPr id="2" name="Picture 1">
            <a:extLst>
              <a:ext uri="{FF2B5EF4-FFF2-40B4-BE49-F238E27FC236}">
                <a16:creationId xmlns:a16="http://schemas.microsoft.com/office/drawing/2014/main" xmlns="" id="{12069576-892D-4AB4-8C8D-597DB382DBB1}"/>
              </a:ext>
            </a:extLst>
          </p:cNvPr>
          <p:cNvPicPr>
            <a:picLocks noChangeAspect="1"/>
          </p:cNvPicPr>
          <p:nvPr/>
        </p:nvPicPr>
        <p:blipFill>
          <a:blip r:embed="rId4"/>
          <a:stretch>
            <a:fillRect/>
          </a:stretch>
        </p:blipFill>
        <p:spPr>
          <a:xfrm>
            <a:off x="5719540" y="4678396"/>
            <a:ext cx="5837023" cy="1980131"/>
          </a:xfrm>
          <a:prstGeom prst="rect">
            <a:avLst/>
          </a:prstGeom>
        </p:spPr>
      </p:pic>
      <p:sp>
        <p:nvSpPr>
          <p:cNvPr id="5" name="Rectangle 4">
            <a:extLst>
              <a:ext uri="{FF2B5EF4-FFF2-40B4-BE49-F238E27FC236}">
                <a16:creationId xmlns:a16="http://schemas.microsoft.com/office/drawing/2014/main" xmlns="" id="{93B36CBE-D3C5-4187-8225-4E8ED4E49DC1}"/>
              </a:ext>
            </a:extLst>
          </p:cNvPr>
          <p:cNvSpPr/>
          <p:nvPr/>
        </p:nvSpPr>
        <p:spPr>
          <a:xfrm>
            <a:off x="5719541" y="3446639"/>
            <a:ext cx="5837023" cy="715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EC72E33-C85B-4CC7-A4A8-0154FF625758}"/>
              </a:ext>
            </a:extLst>
          </p:cNvPr>
          <p:cNvSpPr/>
          <p:nvPr/>
        </p:nvSpPr>
        <p:spPr>
          <a:xfrm>
            <a:off x="5719541" y="2526041"/>
            <a:ext cx="5837023" cy="254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27441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xmlns=""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modify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291661" y="116632"/>
            <a:ext cx="4104456"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xmlns="" id="{68F718D7-3FDC-412A-B390-B6F4313E9964}"/>
              </a:ext>
            </a:extLst>
          </p:cNvPr>
          <p:cNvSpPr/>
          <p:nvPr/>
        </p:nvSpPr>
        <p:spPr>
          <a:xfrm>
            <a:off x="6092952" y="620689"/>
            <a:ext cx="47525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a:t>
            </a:r>
            <a:endParaRPr lang="en-IN" dirty="0">
              <a:solidFill>
                <a:schemeClr val="tx1">
                  <a:lumMod val="95000"/>
                  <a:lumOff val="5000"/>
                </a:schemeClr>
              </a:solidFill>
              <a:latin typeface="Liberation Mono"/>
              <a:cs typeface="Arial" panose="020B0604020202020204" pitchFamily="34" charset="0"/>
            </a:endParaRPr>
          </a:p>
        </p:txBody>
      </p:sp>
      <p:pic>
        <p:nvPicPr>
          <p:cNvPr id="5" name="Picture 4">
            <a:extLst>
              <a:ext uri="{FF2B5EF4-FFF2-40B4-BE49-F238E27FC236}">
                <a16:creationId xmlns:a16="http://schemas.microsoft.com/office/drawing/2014/main" xmlns="" id="{336D0B7D-7744-4271-8EF0-3B9347550C97}"/>
              </a:ext>
            </a:extLst>
          </p:cNvPr>
          <p:cNvPicPr>
            <a:picLocks noChangeAspect="1"/>
          </p:cNvPicPr>
          <p:nvPr/>
        </p:nvPicPr>
        <p:blipFill>
          <a:blip r:embed="rId2" cstate="print"/>
          <a:stretch>
            <a:fillRect/>
          </a:stretch>
        </p:blipFill>
        <p:spPr>
          <a:xfrm>
            <a:off x="124311" y="2410889"/>
            <a:ext cx="5531754" cy="1942540"/>
          </a:xfrm>
          <a:prstGeom prst="rect">
            <a:avLst/>
          </a:prstGeom>
        </p:spPr>
      </p:pic>
      <p:pic>
        <p:nvPicPr>
          <p:cNvPr id="7" name="Picture 6">
            <a:extLst>
              <a:ext uri="{FF2B5EF4-FFF2-40B4-BE49-F238E27FC236}">
                <a16:creationId xmlns:a16="http://schemas.microsoft.com/office/drawing/2014/main" xmlns="" id="{1510B635-7B34-40C6-9858-8BFD3853945A}"/>
              </a:ext>
            </a:extLst>
          </p:cNvPr>
          <p:cNvPicPr>
            <a:picLocks noChangeAspect="1"/>
          </p:cNvPicPr>
          <p:nvPr/>
        </p:nvPicPr>
        <p:blipFill>
          <a:blip r:embed="rId3" cstate="print"/>
          <a:stretch>
            <a:fillRect/>
          </a:stretch>
        </p:blipFill>
        <p:spPr>
          <a:xfrm>
            <a:off x="5883228" y="2348880"/>
            <a:ext cx="5773502" cy="2052861"/>
          </a:xfrm>
          <a:prstGeom prst="rect">
            <a:avLst/>
          </a:prstGeom>
        </p:spPr>
      </p:pic>
      <p:sp>
        <p:nvSpPr>
          <p:cNvPr id="2" name="Rectangle 1">
            <a:extLst>
              <a:ext uri="{FF2B5EF4-FFF2-40B4-BE49-F238E27FC236}">
                <a16:creationId xmlns:a16="http://schemas.microsoft.com/office/drawing/2014/main" xmlns="" id="{D75D8687-FA3F-4EE2-8D68-4908FC546C75}"/>
              </a:ext>
            </a:extLst>
          </p:cNvPr>
          <p:cNvSpPr/>
          <p:nvPr/>
        </p:nvSpPr>
        <p:spPr>
          <a:xfrm>
            <a:off x="114170" y="4509120"/>
            <a:ext cx="11742471"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 'A1', 'silver', '</a:t>
            </a:r>
            <a:r>
              <a:rPr lang="en-US" dirty="0">
                <a:latin typeface="Liberation Mono"/>
                <a:cs typeface="Arial" panose="020B0604020202020204" pitchFamily="34" charset="0"/>
              </a:rPr>
              <a:t> Honda was the first Japanese automobile manufacturer to release a dedicated luxury brand, Acura, in </a:t>
            </a:r>
            <a:r>
              <a:rPr lang="en-US" dirty="0">
                <a:solidFill>
                  <a:srgbClr val="990055"/>
                </a:solidFill>
                <a:latin typeface="Liberation Mono"/>
              </a:rPr>
              <a:t>1986</a:t>
            </a:r>
            <a:r>
              <a:rPr lang="en-US" dirty="0">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 'AC1', 'white', '</a:t>
            </a:r>
            <a:r>
              <a:rPr lang="en-US" dirty="0">
                <a:latin typeface="Liberation Mono"/>
                <a:cs typeface="Arial" panose="020B0604020202020204" pitchFamily="34" charset="0"/>
              </a:rPr>
              <a:t> Hyundai operates the world's largest integrated automobile manufacturing facility in Ulsan, South Korea which has an annual production capacity of 1.6 million units.</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 'D2', 'black', '</a:t>
            </a:r>
            <a:r>
              <a:rPr lang="en-US" dirty="0">
                <a:latin typeface="Liberation Mono"/>
                <a:cs typeface="Arial" panose="020B0604020202020204" pitchFamily="34" charset="0"/>
              </a:rPr>
              <a:t> Fiat Chrysler Automobiles has owned Jeep since 2014. Previous owners include the Kaiser Jeep Corporation and American Motors Corporation. Most Jeeps are American-made, except for a select few models. The Toledo Assembly Complex in Ohio manufactures the Jeep Wrangler.</a:t>
            </a:r>
            <a:r>
              <a:rPr lang="en-IN" dirty="0">
                <a:latin typeface="Liberation Mono"/>
                <a:cs typeface="Arial" panose="020B0604020202020204" pitchFamily="34" charset="0"/>
              </a:rPr>
              <a:t>');</a:t>
            </a:r>
          </a:p>
        </p:txBody>
      </p:sp>
      <p:sp>
        <p:nvSpPr>
          <p:cNvPr id="6" name="Rectangle 5">
            <a:extLst>
              <a:ext uri="{FF2B5EF4-FFF2-40B4-BE49-F238E27FC236}">
                <a16:creationId xmlns:a16="http://schemas.microsoft.com/office/drawing/2014/main" xmlns="" id="{5D1ECD4E-F3CB-4EB9-B5CF-F73961B96C72}"/>
              </a:ext>
            </a:extLst>
          </p:cNvPr>
          <p:cNvSpPr/>
          <p:nvPr/>
        </p:nvSpPr>
        <p:spPr>
          <a:xfrm>
            <a:off x="5985405" y="2942877"/>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76230247-0B12-49C3-B107-03CAFDE62D32}"/>
              </a:ext>
            </a:extLst>
          </p:cNvPr>
          <p:cNvSpPr/>
          <p:nvPr/>
        </p:nvSpPr>
        <p:spPr>
          <a:xfrm>
            <a:off x="5985405" y="3758682"/>
            <a:ext cx="5837023" cy="252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91067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xmlns=""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F68E6F47-849A-46C3-B711-548DAEDCBE91}"/>
              </a:ext>
            </a:extLst>
          </p:cNvPr>
          <p:cNvSpPr/>
          <p:nvPr/>
        </p:nvSpPr>
        <p:spPr>
          <a:xfrm>
            <a:off x="5614490" y="764705"/>
            <a:ext cx="5472607"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xmlns="" id="{A10F3ABF-BEAB-4314-B313-D4ECC60C9CF2}"/>
              </a:ext>
            </a:extLst>
          </p:cNvPr>
          <p:cNvSpPr/>
          <p:nvPr/>
        </p:nvSpPr>
        <p:spPr>
          <a:xfrm>
            <a:off x="335361" y="764704"/>
            <a:ext cx="4752528"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xmlns="" id="{02988A29-3B10-4032-90D1-54926B12DDD1}"/>
              </a:ext>
            </a:extLst>
          </p:cNvPr>
          <p:cNvPicPr>
            <a:picLocks noChangeAspect="1"/>
          </p:cNvPicPr>
          <p:nvPr/>
        </p:nvPicPr>
        <p:blipFill>
          <a:blip r:embed="rId2" cstate="print"/>
          <a:stretch>
            <a:fillRect/>
          </a:stretch>
        </p:blipFill>
        <p:spPr>
          <a:xfrm>
            <a:off x="119337" y="3239190"/>
            <a:ext cx="5603491" cy="1940267"/>
          </a:xfrm>
          <a:prstGeom prst="rect">
            <a:avLst/>
          </a:prstGeom>
        </p:spPr>
      </p:pic>
      <p:grpSp>
        <p:nvGrpSpPr>
          <p:cNvPr id="11" name="Group 10">
            <a:extLst>
              <a:ext uri="{FF2B5EF4-FFF2-40B4-BE49-F238E27FC236}">
                <a16:creationId xmlns:a16="http://schemas.microsoft.com/office/drawing/2014/main" xmlns="" id="{3EDF8705-4824-4A05-B025-C7F186D424AB}"/>
              </a:ext>
            </a:extLst>
          </p:cNvPr>
          <p:cNvGrpSpPr/>
          <p:nvPr/>
        </p:nvGrpSpPr>
        <p:grpSpPr>
          <a:xfrm>
            <a:off x="5807968" y="3212976"/>
            <a:ext cx="5877872" cy="1966480"/>
            <a:chOff x="5807968" y="3622760"/>
            <a:chExt cx="5877872" cy="1966480"/>
          </a:xfrm>
        </p:grpSpPr>
        <p:pic>
          <p:nvPicPr>
            <p:cNvPr id="5" name="Picture 4">
              <a:extLst>
                <a:ext uri="{FF2B5EF4-FFF2-40B4-BE49-F238E27FC236}">
                  <a16:creationId xmlns:a16="http://schemas.microsoft.com/office/drawing/2014/main" xmlns="" id="{D3A6B9A4-8457-4214-B0CA-9EF385456877}"/>
                </a:ext>
              </a:extLst>
            </p:cNvPr>
            <p:cNvPicPr>
              <a:picLocks noChangeAspect="1"/>
            </p:cNvPicPr>
            <p:nvPr/>
          </p:nvPicPr>
          <p:blipFill>
            <a:blip r:embed="rId3" cstate="print"/>
            <a:stretch>
              <a:fillRect/>
            </a:stretch>
          </p:blipFill>
          <p:spPr>
            <a:xfrm>
              <a:off x="5807968" y="3622760"/>
              <a:ext cx="5792732" cy="1966480"/>
            </a:xfrm>
            <a:prstGeom prst="rect">
              <a:avLst/>
            </a:prstGeom>
          </p:spPr>
        </p:pic>
        <p:sp>
          <p:nvSpPr>
            <p:cNvPr id="6" name="Rectangle 5">
              <a:extLst>
                <a:ext uri="{FF2B5EF4-FFF2-40B4-BE49-F238E27FC236}">
                  <a16:creationId xmlns:a16="http://schemas.microsoft.com/office/drawing/2014/main" xmlns="" id="{8B249A37-C674-4753-9382-30BB58C8EBB6}"/>
                </a:ext>
              </a:extLst>
            </p:cNvPr>
            <p:cNvSpPr/>
            <p:nvPr/>
          </p:nvSpPr>
          <p:spPr>
            <a:xfrm>
              <a:off x="5848817" y="5038279"/>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6944048-8E53-4143-BCAE-632B913E2E2D}"/>
                </a:ext>
              </a:extLst>
            </p:cNvPr>
            <p:cNvSpPr/>
            <p:nvPr/>
          </p:nvSpPr>
          <p:spPr>
            <a:xfrm>
              <a:off x="5848817" y="4224856"/>
              <a:ext cx="5837023" cy="306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2490143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F68E6F47-849A-46C3-B711-548DAEDCBE91}"/>
              </a:ext>
            </a:extLst>
          </p:cNvPr>
          <p:cNvSpPr/>
          <p:nvPr/>
        </p:nvSpPr>
        <p:spPr>
          <a:xfrm>
            <a:off x="241045" y="5191964"/>
            <a:ext cx="8717865"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users</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ID userID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login</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userID UID</a:t>
            </a:r>
            <a:r>
              <a:rPr lang="en-US" dirty="0">
                <a:solidFill>
                  <a:schemeClr val="tx1">
                    <a:lumMod val="95000"/>
                    <a:lumOff val="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FB128184-D43F-43F2-8DD6-75DFE1D4ED10}"/>
              </a:ext>
            </a:extLst>
          </p:cNvPr>
          <p:cNvSpPr/>
          <p:nvPr/>
        </p:nvSpPr>
        <p:spPr>
          <a:xfrm>
            <a:off x="330463" y="76470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xmlns="" id="{7976CFD7-B211-4D0A-B1CC-410271A611C7}"/>
              </a:ext>
            </a:extLst>
          </p:cNvPr>
          <p:cNvSpPr/>
          <p:nvPr/>
        </p:nvSpPr>
        <p:spPr>
          <a:xfrm>
            <a:off x="5087887" y="764704"/>
            <a:ext cx="677365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pPr marL="952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pPr marL="9525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pPr marL="952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8" name="Rectangle 7">
            <a:extLst>
              <a:ext uri="{FF2B5EF4-FFF2-40B4-BE49-F238E27FC236}">
                <a16:creationId xmlns:a16="http://schemas.microsoft.com/office/drawing/2014/main" xmlns="" id="{924AE722-0A8B-4956-A504-93003B78D7A5}"/>
              </a:ext>
            </a:extLst>
          </p:cNvPr>
          <p:cNvSpPr/>
          <p:nvPr/>
        </p:nvSpPr>
        <p:spPr>
          <a:xfrm>
            <a:off x="241044" y="3018364"/>
            <a:ext cx="1170991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'rajan', 'ranaj123', 'rajan447.gmail.com');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'raj', 'raj', 'raj.gmail.com');</a:t>
            </a:r>
          </a:p>
          <a:p>
            <a:pPr marL="285750" indent="-285750">
              <a:buFont typeface="Arial" panose="020B0604020202020204" pitchFamily="34" charset="0"/>
              <a:buChar char="•"/>
            </a:pP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4</a:t>
            </a:r>
            <a:r>
              <a:rPr lang="en-IN" dirty="0">
                <a:latin typeface="Liberation Mono"/>
                <a:cs typeface="Arial" panose="020B0604020202020204" pitchFamily="34" charset="0"/>
              </a:rPr>
              <a:t>, NULL, curdate(), curtime());</a:t>
            </a:r>
          </a:p>
        </p:txBody>
      </p:sp>
      <p:sp>
        <p:nvSpPr>
          <p:cNvPr id="2" name="Rectangle 1">
            <a:extLst>
              <a:ext uri="{FF2B5EF4-FFF2-40B4-BE49-F238E27FC236}">
                <a16:creationId xmlns:a16="http://schemas.microsoft.com/office/drawing/2014/main" xmlns="" id="{D9F57E22-E103-4ABA-A332-F34C7B179A0D}"/>
              </a:ext>
            </a:extLst>
          </p:cNvPr>
          <p:cNvSpPr/>
          <p:nvPr/>
        </p:nvSpPr>
        <p:spPr>
          <a:xfrm>
            <a:off x="241045" y="6011996"/>
            <a:ext cx="11586197"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 NULL, curdate(), curtime());</a:t>
            </a:r>
            <a:endParaRPr lang="en-IN" dirty="0">
              <a:latin typeface="Liberation Mono"/>
            </a:endParaRPr>
          </a:p>
        </p:txBody>
      </p:sp>
    </p:spTree>
    <p:extLst>
      <p:ext uri="{BB962C8B-B14F-4D97-AF65-F5344CB8AC3E}">
        <p14:creationId xmlns:p14="http://schemas.microsoft.com/office/powerpoint/2010/main" val="17785964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xmlns=""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xmlns="" id="{67252642-683F-4838-92AA-6D492EB23B05}"/>
              </a:ext>
            </a:extLst>
          </p:cNvPr>
          <p:cNvSpPr/>
          <p:nvPr/>
        </p:nvSpPr>
        <p:spPr>
          <a:xfrm>
            <a:off x="5735961" y="1182247"/>
            <a:ext cx="547260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pPr marL="450850"/>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p>
        </p:txBody>
      </p:sp>
      <p:sp>
        <p:nvSpPr>
          <p:cNvPr id="7" name="Rectangle 6">
            <a:extLst>
              <a:ext uri="{FF2B5EF4-FFF2-40B4-BE49-F238E27FC236}">
                <a16:creationId xmlns:a16="http://schemas.microsoft.com/office/drawing/2014/main" xmlns="" id="{3D46B735-BFDA-47BE-A6C4-A64E4224796A}"/>
              </a:ext>
            </a:extLst>
          </p:cNvPr>
          <p:cNvSpPr/>
          <p:nvPr/>
        </p:nvSpPr>
        <p:spPr>
          <a:xfrm>
            <a:off x="335361" y="1182247"/>
            <a:ext cx="446402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vehicleCondition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8" name="Picture 7">
            <a:extLst>
              <a:ext uri="{FF2B5EF4-FFF2-40B4-BE49-F238E27FC236}">
                <a16:creationId xmlns:a16="http://schemas.microsoft.com/office/drawing/2014/main" xmlns="" id="{07FB3DA7-537D-4E5C-8DC8-7D3B69816BF9}"/>
              </a:ext>
            </a:extLst>
          </p:cNvPr>
          <p:cNvPicPr>
            <a:picLocks noChangeAspect="1"/>
          </p:cNvPicPr>
          <p:nvPr/>
        </p:nvPicPr>
        <p:blipFill>
          <a:blip r:embed="rId2" cstate="print"/>
          <a:stretch>
            <a:fillRect/>
          </a:stretch>
        </p:blipFill>
        <p:spPr>
          <a:xfrm>
            <a:off x="119337" y="3591470"/>
            <a:ext cx="5390953" cy="1811246"/>
          </a:xfrm>
          <a:prstGeom prst="rect">
            <a:avLst/>
          </a:prstGeom>
        </p:spPr>
      </p:pic>
      <p:pic>
        <p:nvPicPr>
          <p:cNvPr id="11" name="Picture 10">
            <a:extLst>
              <a:ext uri="{FF2B5EF4-FFF2-40B4-BE49-F238E27FC236}">
                <a16:creationId xmlns:a16="http://schemas.microsoft.com/office/drawing/2014/main" xmlns="" id="{DF9BB43D-53AF-4E3C-A9EE-435CAD677AD1}"/>
              </a:ext>
            </a:extLst>
          </p:cNvPr>
          <p:cNvPicPr>
            <a:picLocks noChangeAspect="1"/>
          </p:cNvPicPr>
          <p:nvPr/>
        </p:nvPicPr>
        <p:blipFill>
          <a:blip r:embed="rId3" cstate="print"/>
          <a:stretch>
            <a:fillRect/>
          </a:stretch>
        </p:blipFill>
        <p:spPr>
          <a:xfrm>
            <a:off x="5864526" y="3600118"/>
            <a:ext cx="5293038" cy="1250266"/>
          </a:xfrm>
          <a:prstGeom prst="rect">
            <a:avLst/>
          </a:prstGeom>
        </p:spPr>
      </p:pic>
    </p:spTree>
    <p:extLst>
      <p:ext uri="{BB962C8B-B14F-4D97-AF65-F5344CB8AC3E}">
        <p14:creationId xmlns:p14="http://schemas.microsoft.com/office/powerpoint/2010/main" val="108938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xmlns="" id="{014E1D01-2FA6-4420-9FF5-0FE188DCAFAD}"/>
              </a:ext>
            </a:extLst>
          </p:cNvPr>
          <p:cNvSpPr/>
          <p:nvPr/>
        </p:nvSpPr>
        <p:spPr>
          <a:xfrm>
            <a:off x="623393" y="1159584"/>
            <a:ext cx="4104456"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a16="http://schemas.microsoft.com/office/drawing/2014/main" xmlns="" id="{9C420836-D8CD-4F71-A79B-91FCD953E67D}"/>
              </a:ext>
            </a:extLst>
          </p:cNvPr>
          <p:cNvSpPr/>
          <p:nvPr/>
        </p:nvSpPr>
        <p:spPr>
          <a:xfrm>
            <a:off x="619440" y="3308791"/>
            <a:ext cx="4715422"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xmlns="" id="{E7AB57DD-572C-454A-903F-80485BB73574}"/>
              </a:ext>
            </a:extLst>
          </p:cNvPr>
          <p:cNvSpPr/>
          <p:nvPr/>
        </p:nvSpPr>
        <p:spPr>
          <a:xfrm>
            <a:off x="619440" y="2912947"/>
            <a:ext cx="3018775"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Add new columns to a table</a:t>
            </a:r>
          </a:p>
        </p:txBody>
      </p:sp>
      <p:sp>
        <p:nvSpPr>
          <p:cNvPr id="12" name="Rectangle 11">
            <a:extLst>
              <a:ext uri="{FF2B5EF4-FFF2-40B4-BE49-F238E27FC236}">
                <a16:creationId xmlns:a16="http://schemas.microsoft.com/office/drawing/2014/main" xmlns="" id="{68F718D7-3FDC-412A-B390-B6F4313E9964}"/>
              </a:ext>
            </a:extLst>
          </p:cNvPr>
          <p:cNvSpPr/>
          <p:nvPr/>
        </p:nvSpPr>
        <p:spPr>
          <a:xfrm>
            <a:off x="619440" y="5098251"/>
            <a:ext cx="4752528"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endParaRPr lang="en-IN" dirty="0">
              <a:solidFill>
                <a:schemeClr val="tx1">
                  <a:lumMod val="95000"/>
                  <a:lumOff val="5000"/>
                </a:schemeClr>
              </a:solidFill>
              <a:latin typeface="Liberation Mono"/>
              <a:cs typeface="Arial" panose="020B0604020202020204" pitchFamily="34" charset="0"/>
            </a:endParaRPr>
          </a:p>
        </p:txBody>
      </p:sp>
      <p:sp>
        <p:nvSpPr>
          <p:cNvPr id="13" name="Rectangle 12">
            <a:extLst>
              <a:ext uri="{FF2B5EF4-FFF2-40B4-BE49-F238E27FC236}">
                <a16:creationId xmlns:a16="http://schemas.microsoft.com/office/drawing/2014/main" xmlns="" id="{0B858F24-67F2-4A2C-B740-4926683E8242}"/>
              </a:ext>
            </a:extLst>
          </p:cNvPr>
          <p:cNvSpPr/>
          <p:nvPr/>
        </p:nvSpPr>
        <p:spPr>
          <a:xfrm>
            <a:off x="623394" y="763314"/>
            <a:ext cx="153118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Sample table</a:t>
            </a:r>
          </a:p>
        </p:txBody>
      </p:sp>
      <p:sp>
        <p:nvSpPr>
          <p:cNvPr id="14" name="Rectangle 13">
            <a:extLst>
              <a:ext uri="{FF2B5EF4-FFF2-40B4-BE49-F238E27FC236}">
                <a16:creationId xmlns:a16="http://schemas.microsoft.com/office/drawing/2014/main" xmlns="" id="{EF103474-AC0F-485B-9462-F6E5F7ADE9A4}"/>
              </a:ext>
            </a:extLst>
          </p:cNvPr>
          <p:cNvSpPr/>
          <p:nvPr/>
        </p:nvSpPr>
        <p:spPr>
          <a:xfrm>
            <a:off x="619441" y="4676228"/>
            <a:ext cx="178766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Modify columns</a:t>
            </a:r>
          </a:p>
        </p:txBody>
      </p:sp>
      <p:sp>
        <p:nvSpPr>
          <p:cNvPr id="15" name="Rectangle 14">
            <a:extLst>
              <a:ext uri="{FF2B5EF4-FFF2-40B4-BE49-F238E27FC236}">
                <a16:creationId xmlns:a16="http://schemas.microsoft.com/office/drawing/2014/main" xmlns="" id="{F68E6F47-849A-46C3-B711-548DAEDCBE91}"/>
              </a:ext>
            </a:extLst>
          </p:cNvPr>
          <p:cNvSpPr/>
          <p:nvPr/>
        </p:nvSpPr>
        <p:spPr>
          <a:xfrm>
            <a:off x="6095999" y="1173624"/>
            <a:ext cx="5472607"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16" name="Rectangle 15">
            <a:extLst>
              <a:ext uri="{FF2B5EF4-FFF2-40B4-BE49-F238E27FC236}">
                <a16:creationId xmlns:a16="http://schemas.microsoft.com/office/drawing/2014/main" xmlns="" id="{C803E911-9FE2-49CA-A177-DA73490D2E15}"/>
              </a:ext>
            </a:extLst>
          </p:cNvPr>
          <p:cNvSpPr/>
          <p:nvPr/>
        </p:nvSpPr>
        <p:spPr>
          <a:xfrm>
            <a:off x="6105775" y="766075"/>
            <a:ext cx="198002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Rename columns</a:t>
            </a:r>
          </a:p>
        </p:txBody>
      </p:sp>
      <p:sp>
        <p:nvSpPr>
          <p:cNvPr id="17" name="Rectangle 16">
            <a:extLst>
              <a:ext uri="{FF2B5EF4-FFF2-40B4-BE49-F238E27FC236}">
                <a16:creationId xmlns:a16="http://schemas.microsoft.com/office/drawing/2014/main" xmlns="" id="{67252642-683F-4838-92AA-6D492EB23B05}"/>
              </a:ext>
            </a:extLst>
          </p:cNvPr>
          <p:cNvSpPr/>
          <p:nvPr/>
        </p:nvSpPr>
        <p:spPr>
          <a:xfrm>
            <a:off x="6093914" y="3307561"/>
            <a:ext cx="5472607"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r>
              <a:rPr lang="en-US" dirty="0">
                <a:solidFill>
                  <a:schemeClr val="tx1">
                    <a:lumMod val="95000"/>
                    <a:lumOff val="5000"/>
                  </a:schemeClr>
                </a:solidFill>
                <a:latin typeface="Liberation Mono"/>
                <a:cs typeface="Arial" panose="020B0604020202020204" pitchFamily="34" charset="0"/>
              </a:rPr>
              <a:t>;</a:t>
            </a:r>
            <a:endParaRPr lang="en-IN" dirty="0">
              <a:latin typeface="Liberation Mono"/>
            </a:endParaRPr>
          </a:p>
        </p:txBody>
      </p:sp>
      <p:sp>
        <p:nvSpPr>
          <p:cNvPr id="18" name="Rectangle 17">
            <a:extLst>
              <a:ext uri="{FF2B5EF4-FFF2-40B4-BE49-F238E27FC236}">
                <a16:creationId xmlns:a16="http://schemas.microsoft.com/office/drawing/2014/main" xmlns="" id="{93FD1A32-1F80-4437-B196-5E645FC50866}"/>
              </a:ext>
            </a:extLst>
          </p:cNvPr>
          <p:cNvSpPr/>
          <p:nvPr/>
        </p:nvSpPr>
        <p:spPr>
          <a:xfrm>
            <a:off x="6093914" y="2885539"/>
            <a:ext cx="177067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DROP columns</a:t>
            </a:r>
          </a:p>
        </p:txBody>
      </p:sp>
    </p:spTree>
    <p:extLst>
      <p:ext uri="{BB962C8B-B14F-4D97-AF65-F5344CB8AC3E}">
        <p14:creationId xmlns:p14="http://schemas.microsoft.com/office/powerpoint/2010/main" val="193389282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xmlns=""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xmlns="" id="{3BDB371A-6717-4095-8EA3-B38830E723E1}"/>
              </a:ext>
            </a:extLst>
          </p:cNvPr>
          <p:cNvSpPr/>
          <p:nvPr/>
        </p:nvSpPr>
        <p:spPr>
          <a:xfrm>
            <a:off x="208484" y="2204864"/>
            <a:ext cx="6174754"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a:t>
            </a:r>
            <a:endParaRPr lang="en-IN" dirty="0"/>
          </a:p>
        </p:txBody>
      </p:sp>
      <p:sp>
        <p:nvSpPr>
          <p:cNvPr id="6" name="Rectangle 5">
            <a:extLst>
              <a:ext uri="{FF2B5EF4-FFF2-40B4-BE49-F238E27FC236}">
                <a16:creationId xmlns:a16="http://schemas.microsoft.com/office/drawing/2014/main" xmlns="" id="{86428B25-F35A-4167-BD6E-227051F91E2B}"/>
              </a:ext>
            </a:extLst>
          </p:cNvPr>
          <p:cNvSpPr/>
          <p:nvPr/>
        </p:nvSpPr>
        <p:spPr>
          <a:xfrm>
            <a:off x="329600" y="3648456"/>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latin typeface="Palatino Linotype" panose="02040502050505030304" pitchFamily="18" charset="0"/>
              </a:rPr>
              <a:t>Relation</a:t>
            </a:r>
            <a:r>
              <a:rPr lang="en-US" dirty="0">
                <a:latin typeface="Palatino Linotype" panose="02040502050505030304" pitchFamily="18" charset="0"/>
              </a:rPr>
              <a:t> </a:t>
            </a:r>
            <a:r>
              <a:rPr lang="en-US" b="1" dirty="0">
                <a:latin typeface="Palatino Linotype" panose="02040502050505030304" pitchFamily="18" charset="0"/>
              </a:rPr>
              <a:t>key</a:t>
            </a:r>
            <a:r>
              <a:rPr lang="en-US" dirty="0">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val="385836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xmlns=""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002" y="34290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8749896"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xmlns="" val="20000"/>
                    </a:ext>
                  </a:extLst>
                </a:gridCol>
                <a:gridCol w="2117035">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577008">
                  <a:extLst>
                    <a:ext uri="{9D8B030D-6E8A-4147-A177-3AD203B41FA5}">
                      <a16:colId xmlns:a16="http://schemas.microsoft.com/office/drawing/2014/main" xmlns="" val="20003"/>
                    </a:ext>
                  </a:extLst>
                </a:gridCol>
                <a:gridCol w="1089991">
                  <a:extLst>
                    <a:ext uri="{9D8B030D-6E8A-4147-A177-3AD203B41FA5}">
                      <a16:colId xmlns:a16="http://schemas.microsoft.com/office/drawing/2014/main" xmlns=""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xmlns=""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xmlns=""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xmlns="" val="10004"/>
                  </a:ext>
                </a:extLst>
              </a:tr>
            </a:tbl>
          </a:graphicData>
        </a:graphic>
      </p:graphicFrame>
      <p:grpSp>
        <p:nvGrpSpPr>
          <p:cNvPr id="14" name="Group 13">
            <a:extLst>
              <a:ext uri="{FF2B5EF4-FFF2-40B4-BE49-F238E27FC236}">
                <a16:creationId xmlns:a16="http://schemas.microsoft.com/office/drawing/2014/main" xmlns=""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xmlns=""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xmlns=""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xmlns=""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xmlns=""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xmlns=""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xmlns=""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467820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r>
              <a:rPr lang="en-US" sz="2000" dirty="0">
                <a:latin typeface="Arial" panose="020B0604020202020204" pitchFamily="34" charset="0"/>
                <a:cs typeface="Arial" pitchFamily="34" charset="0"/>
              </a:rPr>
              <a:t>       </a:t>
            </a:r>
            <a:endParaRPr lang="en-US" sz="1000" dirty="0">
              <a:latin typeface="Arial" panose="020B0604020202020204" pitchFamily="34" charset="0"/>
              <a:cs typeface="Arial" pitchFamily="34" charset="0"/>
            </a:endParaRPr>
          </a:p>
          <a:p>
            <a:pPr marL="914400" lvl="1" indent="-457200">
              <a:lnSpc>
                <a:spcPct val="150000"/>
              </a:lnSpc>
              <a:buFont typeface="+mj-lt"/>
              <a:buAutoNum type="arabicPeriod"/>
            </a:pPr>
            <a:r>
              <a:rPr lang="en-IN" sz="2000" dirty="0">
                <a:latin typeface="Gill Sans MT (Body)"/>
              </a:rPr>
              <a:t>Presentation </a:t>
            </a:r>
            <a:r>
              <a:rPr lang="en-US" sz="2000" dirty="0">
                <a:latin typeface="Gill Sans MT (Body)"/>
              </a:rPr>
              <a:t>Tier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914400" lvl="1" indent="-457200">
              <a:lnSpc>
                <a:spcPct val="150000"/>
              </a:lnSpc>
              <a:buFont typeface="+mj-lt"/>
              <a:buAutoNum type="arabicPeriod"/>
            </a:pPr>
            <a:r>
              <a:rPr lang="en-IN" sz="2000" dirty="0">
                <a:latin typeface="Gill Sans MT (Body)"/>
              </a:rPr>
              <a:t>Application </a:t>
            </a:r>
            <a:r>
              <a:rPr lang="en-US" sz="2000" dirty="0">
                <a:latin typeface="Gill Sans MT (Body)"/>
              </a:rPr>
              <a:t>Tier</a:t>
            </a:r>
            <a:r>
              <a:rPr lang="en-IN" sz="2000" dirty="0">
                <a:latin typeface="Gill Sans MT (Body)"/>
              </a:rPr>
              <a:t> [ Server Application and Client Application ] </a:t>
            </a:r>
            <a:endParaRPr lang="en-US" sz="2000" dirty="0">
              <a:latin typeface="Gill Sans MT (Body)"/>
              <a:cs typeface="Arial" pitchFamily="34" charset="0"/>
            </a:endParaRPr>
          </a:p>
          <a:p>
            <a:pPr marL="914400" lvl="1" indent="-457200">
              <a:lnSpc>
                <a:spcPct val="150000"/>
              </a:lnSpc>
              <a:buFont typeface="+mj-lt"/>
              <a:buAutoNum type="arabicPeriod"/>
            </a:pPr>
            <a:r>
              <a:rPr lang="en-IN" sz="2000" dirty="0">
                <a:solidFill>
                  <a:srgbClr val="F63122"/>
                </a:solidFill>
                <a:latin typeface="Gill Sans MT (Body)"/>
              </a:rPr>
              <a:t>Data </a:t>
            </a:r>
            <a:r>
              <a:rPr lang="en-US" sz="2000" dirty="0">
                <a:solidFill>
                  <a:srgbClr val="F63122"/>
                </a:solidFill>
                <a:latin typeface="Gill Sans MT (Body)"/>
              </a:rPr>
              <a:t>Tier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 RDBMS | NoSQL</a:t>
            </a:r>
            <a:r>
              <a:rPr lang="en-US" sz="2000" dirty="0">
                <a:latin typeface="Gill Sans MT (Body)"/>
              </a:rPr>
              <a:t> } </a:t>
            </a:r>
            <a:endParaRPr lang="en-US" sz="2000" dirty="0">
              <a:latin typeface="Gill Sans MT (Body)"/>
              <a:cs typeface="Arial" pitchFamily="34" charset="0"/>
            </a:endParaRPr>
          </a:p>
          <a:p>
            <a:endParaRPr lang="en-US" sz="1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3293209"/>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An entity may participate in a relation either totally or partially.</a:t>
            </a:r>
          </a:p>
          <a:p>
            <a:endParaRPr lang="en-IN" sz="2000" dirty="0">
              <a:latin typeface="Palatino Linotype" panose="02040502050505030304" pitchFamily="18" charset="0"/>
              <a:cs typeface="Arial" panose="020B0604020202020204" pitchFamily="34" charset="0"/>
            </a:endParaRPr>
          </a:p>
          <a:p>
            <a:r>
              <a:rPr lang="en-IN" sz="2400" dirty="0"/>
              <a:t>Strong Entity: </a:t>
            </a:r>
            <a:r>
              <a:rPr lang="en-IN" sz="2000" b="1" dirty="0">
                <a:latin typeface="Palatino Linotype" panose="02040502050505030304" pitchFamily="18" charset="0"/>
                <a:cs typeface="Arial" panose="020B0604020202020204" pitchFamily="34" charset="0"/>
              </a:rPr>
              <a:t> </a:t>
            </a:r>
            <a:r>
              <a:rPr lang="en-IN" sz="2000"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sz="2000" dirty="0">
              <a:latin typeface="Palatino Linotype" panose="02040502050505030304" pitchFamily="18" charset="0"/>
              <a:cs typeface="Arial" panose="020B0604020202020204" pitchFamily="34" charset="0"/>
            </a:endParaRPr>
          </a:p>
          <a:p>
            <a:endParaRPr lang="en-IN" sz="2000" dirty="0">
              <a:latin typeface="Palatino Linotype" panose="02040502050505030304" pitchFamily="18" charset="0"/>
              <a:cs typeface="Arial" panose="020B0604020202020204" pitchFamily="34" charset="0"/>
            </a:endParaRPr>
          </a:p>
          <a:p>
            <a:r>
              <a:rPr lang="en-IN" sz="2400" dirty="0"/>
              <a:t>Weak Entity</a:t>
            </a:r>
            <a:r>
              <a:rPr lang="en-IN" sz="2000"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Tree>
    <p:extLst>
      <p:ext uri="{BB962C8B-B14F-4D97-AF65-F5344CB8AC3E}">
        <p14:creationId xmlns:p14="http://schemas.microsoft.com/office/powerpoint/2010/main" val="88548573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A layer refers to pieces of software that are logically separated, but typically live within the same process and machine.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instead, refers to pieces of software that live in distinct processes or </a:t>
            </a:r>
            <a:r>
              <a:rPr lang="en-US" sz="2000" dirty="0" err="1">
                <a:latin typeface="Arial" panose="020B0604020202020204" pitchFamily="34" charset="0"/>
                <a:cs typeface="Arial" pitchFamily="34" charset="0"/>
              </a:rPr>
              <a:t>AppDomains</a:t>
            </a:r>
            <a:r>
              <a:rPr lang="en-US" sz="2000" dirty="0">
                <a:latin typeface="Arial" panose="020B0604020202020204" pitchFamily="34" charset="0"/>
                <a:cs typeface="Arial" pitchFamily="34" charset="0"/>
              </a:rPr>
              <a:t> or machines.</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refers to physical separation; a layer is about logical separation.</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711710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types of Keys</a:t>
            </a:r>
            <a:r>
              <a:rPr lang="en-IN" sz="4800" dirty="0">
                <a:solidFill>
                  <a:srgbClr val="DC525C"/>
                </a:solidFill>
                <a:latin typeface="Segoe UI Light" panose="020B0502040204020203" pitchFamily="34" charset="0"/>
                <a:cs typeface="Segoe UI Light" panose="020B0502040204020203" pitchFamily="34" charset="0"/>
              </a:rPr>
              <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7801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xmlns=""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xmlns=""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xmlns=""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2810628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xmlns=""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xmlns=""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xmlns=""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xmlns=""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xmlns=""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xmlns=""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xmlns=""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xmlns=""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xmlns=""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xmlns=""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xmlns=""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xmlns=""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xmlns=""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xmlns=""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xmlns=""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xmlns=""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xmlns=""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xmlns=""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a:extLst>
              <a:ext uri="{FF2B5EF4-FFF2-40B4-BE49-F238E27FC236}">
                <a16:creationId xmlns:a16="http://schemas.microsoft.com/office/drawing/2014/main" xmlns=""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8D01DEB1-6941-4DC8-9B8D-37C0F1059586}"/>
              </a:ext>
            </a:extLst>
          </p:cNvPr>
          <p:cNvSpPr/>
          <p:nvPr/>
        </p:nvSpPr>
        <p:spPr>
          <a:xfrm>
            <a:off x="231412" y="692696"/>
            <a:ext cx="4928483"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xmlns=""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xmlns="" id="{45F8953D-24B5-42CE-950A-FB7EC0831A68}"/>
              </a:ext>
            </a:extLst>
          </p:cNvPr>
          <p:cNvPicPr>
            <a:picLocks noChangeAspect="1"/>
          </p:cNvPicPr>
          <p:nvPr/>
        </p:nvPicPr>
        <p:blipFill>
          <a:blip r:embed="rId3"/>
          <a:stretch>
            <a:fillRect/>
          </a:stretch>
        </p:blipFill>
        <p:spPr>
          <a:xfrm>
            <a:off x="5895478" y="533986"/>
            <a:ext cx="5773426" cy="4221911"/>
          </a:xfrm>
          <a:prstGeom prst="rect">
            <a:avLst/>
          </a:prstGeom>
        </p:spPr>
      </p:pic>
      <p:pic>
        <p:nvPicPr>
          <p:cNvPr id="10" name="Picture 9">
            <a:extLst>
              <a:ext uri="{FF2B5EF4-FFF2-40B4-BE49-F238E27FC236}">
                <a16:creationId xmlns:a16="http://schemas.microsoft.com/office/drawing/2014/main" xmlns=""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Tree>
    <p:extLst>
      <p:ext uri="{BB962C8B-B14F-4D97-AF65-F5344CB8AC3E}">
        <p14:creationId xmlns:p14="http://schemas.microsoft.com/office/powerpoint/2010/main" val="2621613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xmlns=""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xmlns=""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xmlns=""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xmlns=""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xmlns=""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xmlns=""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xmlns=""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xmlns=""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xmlns=""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 name="Rectangle 9"/>
          <p:cNvSpPr/>
          <p:nvPr/>
        </p:nvSpPr>
        <p:spPr>
          <a:xfrm>
            <a:off x="5354642" y="629363"/>
            <a:ext cx="6092825" cy="2585323"/>
          </a:xfrm>
          <a:prstGeom prst="rect">
            <a:avLst/>
          </a:prstGeom>
        </p:spPr>
        <p:txBody>
          <a:bodyPr>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invoice_items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NOT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NULL</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itemNumber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itenName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itemQuantity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itemRate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invoice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xmlns=""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5" name="Picture 4">
            <a:extLst>
              <a:ext uri="{FF2B5EF4-FFF2-40B4-BE49-F238E27FC236}">
                <a16:creationId xmlns:a16="http://schemas.microsoft.com/office/drawing/2014/main" xmlns="" id="{5189124E-710F-4FEC-A478-4861511D7C53}"/>
              </a:ext>
            </a:extLst>
          </p:cNvPr>
          <p:cNvPicPr>
            <a:picLocks noChangeAspect="1"/>
          </p:cNvPicPr>
          <p:nvPr/>
        </p:nvPicPr>
        <p:blipFill>
          <a:blip r:embed="rId3"/>
          <a:stretch>
            <a:fillRect/>
          </a:stretch>
        </p:blipFill>
        <p:spPr>
          <a:xfrm>
            <a:off x="5951984" y="3214686"/>
            <a:ext cx="5136102" cy="2258875"/>
          </a:xfrm>
          <a:prstGeom prst="rect">
            <a:avLst/>
          </a:prstGeom>
        </p:spPr>
      </p:pic>
      <p:pic>
        <p:nvPicPr>
          <p:cNvPr id="6" name="Picture 5">
            <a:extLst>
              <a:ext uri="{FF2B5EF4-FFF2-40B4-BE49-F238E27FC236}">
                <a16:creationId xmlns:a16="http://schemas.microsoft.com/office/drawing/2014/main" xmlns="" id="{8DAEBAA2-3D0F-407E-9778-0A95E177AA07}"/>
              </a:ext>
            </a:extLst>
          </p:cNvPr>
          <p:cNvPicPr>
            <a:picLocks noChangeAspect="1"/>
          </p:cNvPicPr>
          <p:nvPr/>
        </p:nvPicPr>
        <p:blipFill>
          <a:blip r:embed="rId4"/>
          <a:stretch>
            <a:fillRect/>
          </a:stretch>
        </p:blipFill>
        <p:spPr>
          <a:xfrm>
            <a:off x="1103914" y="3573016"/>
            <a:ext cx="3839958" cy="3273892"/>
          </a:xfrm>
          <a:prstGeom prst="rect">
            <a:avLst/>
          </a:prstGeom>
        </p:spPr>
      </p:pic>
    </p:spTree>
    <p:extLst>
      <p:ext uri="{BB962C8B-B14F-4D97-AF65-F5344CB8AC3E}">
        <p14:creationId xmlns:p14="http://schemas.microsoft.com/office/powerpoint/2010/main" val="1564077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xmlns="" id="{9E736947-440E-4A07-82C2-2AD04F98D4FA}"/>
              </a:ext>
            </a:extLst>
          </p:cNvPr>
          <p:cNvSpPr txBox="1"/>
          <p:nvPr/>
        </p:nvSpPr>
        <p:spPr>
          <a:xfrm>
            <a:off x="191344" y="781746"/>
            <a:ext cx="8839199" cy="3539430"/>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6" name="Picture 5">
            <a:extLst>
              <a:ext uri="{FF2B5EF4-FFF2-40B4-BE49-F238E27FC236}">
                <a16:creationId xmlns:a16="http://schemas.microsoft.com/office/drawing/2014/main" xmlns="" id="{A64F7749-1BCD-4EE4-805A-7C5EFF49D9AE}"/>
              </a:ext>
            </a:extLst>
          </p:cNvPr>
          <p:cNvPicPr>
            <a:picLocks noChangeAspect="1"/>
          </p:cNvPicPr>
          <p:nvPr/>
        </p:nvPicPr>
        <p:blipFill>
          <a:blip r:embed="rId2"/>
          <a:stretch>
            <a:fillRect/>
          </a:stretch>
        </p:blipFill>
        <p:spPr>
          <a:xfrm>
            <a:off x="5375920" y="2176590"/>
            <a:ext cx="5760640" cy="4289172"/>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xmlns=""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xmlns=""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2324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xmlns=""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xmlns=""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xmlns=""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942944"/>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116632"/>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a:t>
            </a:r>
            <a:r>
              <a:rPr lang="en-US" b="1">
                <a:latin typeface="Palatino Linotype" panose="02040502050505030304" pitchFamily="18" charset="0"/>
                <a:ea typeface="Segoe UI Symbol" panose="020B0502040204020203" pitchFamily="34" charset="0"/>
                <a:cs typeface="Segoe UI Semilight" panose="020B0402040204020203" pitchFamily="34" charset="0"/>
              </a:rPr>
              <a:t>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1200081691"/>
              </p:ext>
            </p:extLst>
          </p:nvPr>
        </p:nvGraphicFramePr>
        <p:xfrm>
          <a:off x="407368" y="4092486"/>
          <a:ext cx="6264696" cy="1280160"/>
        </p:xfrm>
        <a:graphic>
          <a:graphicData uri="http://schemas.openxmlformats.org/drawingml/2006/table">
            <a:tbl>
              <a:tblPr firstRow="1" bandRow="1">
                <a:tableStyleId>{5940675A-B579-460E-94D1-54222C63F5DA}</a:tableStyleId>
              </a:tblPr>
              <a:tblGrid>
                <a:gridCol w="4680520">
                  <a:extLst>
                    <a:ext uri="{9D8B030D-6E8A-4147-A177-3AD203B41FA5}">
                      <a16:colId xmlns:a16="http://schemas.microsoft.com/office/drawing/2014/main" xmlns="" val="1085403226"/>
                    </a:ext>
                  </a:extLst>
                </a:gridCol>
                <a:gridCol w="1584176">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595272220"/>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PAD_CHAR_TO_FULL_LENGTHSQL</a:t>
            </a:r>
            <a:r>
              <a:rPr lang="en-IN" dirty="0">
                <a:solidFill>
                  <a:srgbClr val="006C86"/>
                </a:solidFill>
                <a:latin typeface="arial" panose="020B0604020202020204" pitchFamily="34" charset="0"/>
              </a:rPr>
              <a:t> mode is enabled)</a:t>
            </a:r>
          </a:p>
        </p:txBody>
      </p:sp>
      <p:sp>
        <p:nvSpPr>
          <p:cNvPr id="5" name="Rectangle 4">
            <a:extLst>
              <a:ext uri="{FF2B5EF4-FFF2-40B4-BE49-F238E27FC236}">
                <a16:creationId xmlns:a16="http://schemas.microsoft.com/office/drawing/2014/main" xmlns=""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2147424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bl>
          </a:graphicData>
        </a:graphic>
      </p:graphicFrame>
      <p:grpSp>
        <p:nvGrpSpPr>
          <p:cNvPr id="6" name="Group 5">
            <a:extLst>
              <a:ext uri="{FF2B5EF4-FFF2-40B4-BE49-F238E27FC236}">
                <a16:creationId xmlns:a16="http://schemas.microsoft.com/office/drawing/2014/main" xmlns=""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xmlns=""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xmlns=""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xmlns="" id="{DE611490-F9AA-433E-9E68-9AAF7CB4899C}"/>
              </a:ext>
            </a:extLst>
          </p:cNvPr>
          <p:cNvSpPr txBox="1"/>
          <p:nvPr/>
        </p:nvSpPr>
        <p:spPr>
          <a:xfrm>
            <a:off x="5663953" y="2069763"/>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xmlns=""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FD8F9865-BD77-4090-9C88-BCFC65A38614}"/>
              </a:ext>
            </a:extLst>
          </p:cNvPr>
          <p:cNvSpPr txBox="1"/>
          <p:nvPr/>
        </p:nvSpPr>
        <p:spPr>
          <a:xfrm>
            <a:off x="6071818" y="2988821"/>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xmlns="" id="{82F88ECD-26D4-4310-962E-8A746600593B}"/>
              </a:ext>
            </a:extLst>
          </p:cNvPr>
          <p:cNvSpPr txBox="1"/>
          <p:nvPr/>
        </p:nvSpPr>
        <p:spPr>
          <a:xfrm>
            <a:off x="6071818" y="4542800"/>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xmlns="" id="{B0505020-0953-4175-B1C6-7DD3CED3C409}"/>
              </a:ext>
            </a:extLst>
          </p:cNvPr>
          <p:cNvCxnSpPr/>
          <p:nvPr/>
        </p:nvCxnSpPr>
        <p:spPr>
          <a:xfrm>
            <a:off x="5768351" y="4293096"/>
            <a:ext cx="62323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1628800"/>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19336" y="2924944"/>
            <a:ext cx="5760640"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5120605"/>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xmlns=""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xmlns=""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chemeClr val="accent4">
                    <a:lumMod val="50000"/>
                  </a:schemeClr>
                </a:solidFill>
                <a:latin typeface="Liberation Mono"/>
              </a:rPr>
              <a:t>create_defineation</a:t>
            </a:r>
            <a:r>
              <a:rPr lang="en-IN" sz="2000" dirty="0">
                <a:solidFill>
                  <a:schemeClr val="tx1">
                    <a:lumMod val="75000"/>
                    <a:lumOff val="25000"/>
                  </a:schemeClr>
                </a:solidFill>
                <a:latin typeface="Liberation Mono"/>
              </a:rPr>
              <a:t>, </a:t>
            </a:r>
            <a:r>
              <a:rPr lang="en-IN" sz="2000"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dirty="0">
                <a:solidFill>
                  <a:schemeClr val="accent4">
                    <a:lumMod val="50000"/>
                  </a:schemeClr>
                </a:solidFill>
                <a:latin typeface="Liberation Mono"/>
              </a:rPr>
              <a:t>create_definition</a:t>
            </a:r>
            <a:r>
              <a:rPr lang="en-US" sz="2000"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dirty="0">
                <a:solidFill>
                  <a:schemeClr val="bg2">
                    <a:lumMod val="50000"/>
                  </a:schemeClr>
                </a:solidFill>
                <a:latin typeface="Liberation Mono"/>
              </a:rPr>
              <a:t>column_definition</a:t>
            </a:r>
            <a:r>
              <a:rPr lang="en-US" sz="2000"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xmlns=""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xmlns=""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xmlns=""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xmlns=""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xmlns=""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xmlns=""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257620"/>
            <a:ext cx="10889706" cy="420435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100,</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200,</a:t>
            </a:r>
          </a:p>
          <a:p>
            <a:pPr marL="273050"/>
            <a:r>
              <a:rPr lang="en-IN" dirty="0">
                <a:latin typeface="Liberation Mono"/>
                <a:cs typeface="Arial" panose="020B0604020202020204" pitchFamily="34" charset="0"/>
              </a:rPr>
              <a:t>   c4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c5</a:t>
            </a:r>
            <a:r>
              <a:rPr lang="en-IN" dirty="0">
                <a:solidFill>
                  <a:srgbClr val="834689"/>
                </a:solidFill>
                <a:latin typeface="Liberation Mono"/>
                <a:cs typeface="Arial" panose="020B0604020202020204" pitchFamily="34" charset="0"/>
              </a:rPr>
              <a:t> INT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 c5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 c5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 c5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3" name="Picture 12">
            <a:extLst>
              <a:ext uri="{FF2B5EF4-FFF2-40B4-BE49-F238E27FC236}">
                <a16:creationId xmlns:a16="http://schemas.microsoft.com/office/drawing/2014/main" xmlns="" id="{D3D943BD-2AE6-4F49-9C89-17FF2511A864}"/>
              </a:ext>
            </a:extLst>
          </p:cNvPr>
          <p:cNvPicPr>
            <a:picLocks noChangeAspect="1"/>
          </p:cNvPicPr>
          <p:nvPr/>
        </p:nvPicPr>
        <p:blipFill>
          <a:blip r:embed="rId2"/>
          <a:stretch>
            <a:fillRect/>
          </a:stretch>
        </p:blipFill>
        <p:spPr>
          <a:xfrm>
            <a:off x="4237135" y="1257620"/>
            <a:ext cx="7115449" cy="1739332"/>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xmlns=""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a16="http://schemas.microsoft.com/office/drawing/2014/main" xmlns=""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611376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3058951" y="3276600"/>
            <a:ext cx="6074099" cy="369332"/>
          </a:xfrm>
          <a:prstGeom prst="rect">
            <a:avLst/>
          </a:prstGeom>
        </p:spPr>
        <p:txBody>
          <a:bodyPr wrap="none">
            <a:spAutoFit/>
          </a:bodyPr>
          <a:lstStyle/>
          <a:p>
            <a:r>
              <a:rPr lang="en-IN" dirty="0">
                <a:latin typeface="Palatino Linotype" panose="02040502050505030304" pitchFamily="18" charset="0"/>
              </a:rPr>
              <a:t>INSERT command inserts new rows into an existing table.</a:t>
            </a: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059069"/>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8" name="Rectangle 7">
            <a:extLst>
              <a:ext uri="{FF2B5EF4-FFF2-40B4-BE49-F238E27FC236}">
                <a16:creationId xmlns:a16="http://schemas.microsoft.com/office/drawing/2014/main" xmlns="" id="{8179B2D0-24EE-455B-8988-B44950E43A0B}"/>
              </a:ext>
            </a:extLst>
          </p:cNvPr>
          <p:cNvSpPr/>
          <p:nvPr/>
        </p:nvSpPr>
        <p:spPr>
          <a:xfrm>
            <a:off x="406573" y="193261"/>
            <a:ext cx="11449272" cy="178510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(CHAR, VARCHAR, TEXT, or BLOB)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The value is truncated to the column maximum length.</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57272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xmlns=""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xmlns=""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xmlns=""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xmlns=""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xmlns=""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14251110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select</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38201"/>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362210" y="1563469"/>
            <a:ext cx="10486318" cy="400110"/>
          </a:xfrm>
          <a:prstGeom prst="rect">
            <a:avLst/>
          </a:prstGeom>
        </p:spPr>
        <p:txBody>
          <a:bodyPr wrap="square">
            <a:spAutoFit/>
          </a:bodyPr>
          <a:lstStyle/>
          <a:p>
            <a:r>
              <a:rPr lang="en-IN" sz="2000" dirty="0">
                <a:solidFill>
                  <a:srgbClr val="0077AA"/>
                </a:solidFill>
                <a:latin typeface="Liberation Mono"/>
              </a:rPr>
              <a:t>INSERT [INTO] </a:t>
            </a:r>
            <a:r>
              <a:rPr lang="en-IN" sz="2000" dirty="0">
                <a:latin typeface="Liberation Mono"/>
              </a:rPr>
              <a:t>tbl_name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SELECT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solidFill>
                <a:srgbClr val="0077AA"/>
              </a:solidFill>
              <a:latin typeface="Liberation Mono"/>
            </a:endParaRPr>
          </a:p>
        </p:txBody>
      </p:sp>
      <p:sp>
        <p:nvSpPr>
          <p:cNvPr id="8" name="Rectangle 7"/>
          <p:cNvSpPr/>
          <p:nvPr/>
        </p:nvSpPr>
        <p:spPr>
          <a:xfrm>
            <a:off x="263352" y="2416076"/>
            <a:ext cx="10328448" cy="3693319"/>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MAX</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40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@x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C74C49"/>
                </a:solidFill>
                <a:latin typeface="Liberation Mono"/>
                <a:cs typeface="Arial" panose="020B0604020202020204" pitchFamily="34" charset="0"/>
              </a:rPr>
              <a:t>MAX</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deptno</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810257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437646"/>
              <a:ext cx="2174424"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437646"/>
              <a:ext cx="203476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437646"/>
              <a:ext cx="203476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9806756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31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780928"/>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91344" y="75080"/>
            <a:ext cx="11449272" cy="923330"/>
          </a:xfrm>
          <a:prstGeom prst="rect">
            <a:avLst/>
          </a:prstGeom>
          <a:noFill/>
        </p:spPr>
        <p:txBody>
          <a:bodyPr wrap="square">
            <a:spAutoFit/>
          </a:bodyPr>
          <a:lstStyle/>
          <a:p>
            <a:r>
              <a:rPr lang="en-IN" u="sng" dirty="0">
                <a:solidFill>
                  <a:schemeClr val="tx2">
                    <a:lumMod val="75000"/>
                  </a:schemeClr>
                </a:solidFill>
                <a:latin typeface="Arial" panose="020B0604020202020204" pitchFamily="34" charset="0"/>
                <a:cs typeface="Arial" panose="020B0604020202020204" pitchFamily="34" charset="0"/>
              </a:rPr>
              <a:t>ORDER BY in UPDATE</a:t>
            </a:r>
            <a:r>
              <a:rPr lang="en-IN" dirty="0">
                <a:latin typeface="Arial" panose="020B0604020202020204" pitchFamily="34" charset="0"/>
                <a:cs typeface="Arial" panose="020B0604020202020204" pitchFamily="34" charset="0"/>
              </a:rPr>
              <a:t>: if the table contains two values 1 and 2 in the id column and 1 is updated to 2 before 2 is updated to 3, an error occurs. To avoid this problem, add an ORDER BY clause to cause the rows with larger id values to be updated before those with smaller values.</a:t>
            </a:r>
          </a:p>
        </p:txBody>
      </p:sp>
      <p:sp>
        <p:nvSpPr>
          <p:cNvPr id="3" name="Rectangle 2"/>
          <p:cNvSpPr/>
          <p:nvPr/>
        </p:nvSpPr>
        <p:spPr>
          <a:xfrm>
            <a:off x="220468" y="908720"/>
            <a:ext cx="8839200" cy="1803699"/>
          </a:xfrm>
          <a:prstGeom prst="rect">
            <a:avLst/>
          </a:prstGeom>
        </p:spPr>
        <p:txBody>
          <a:bodyPr wrap="square">
            <a:spAutoFit/>
          </a:bodyPr>
          <a:lstStyle/>
          <a:p>
            <a:pPr>
              <a:lnSpc>
                <a:spcPct val="150000"/>
              </a:lnSpc>
            </a:pPr>
            <a:r>
              <a:rPr lang="en-US" sz="2200" dirty="0">
                <a:solidFill>
                  <a:srgbClr val="E01E1E"/>
                </a:solidFill>
                <a:latin typeface="Arial" panose="020B0604020202020204" pitchFamily="34" charset="0"/>
                <a:cs typeface="Arial" panose="020B0604020202020204" pitchFamily="34" charset="0"/>
              </a:rPr>
              <a:t>Note:</a:t>
            </a:r>
            <a:r>
              <a:rPr lang="en-US" dirty="0">
                <a:solidFill>
                  <a:srgbClr val="E01E1E"/>
                </a:solidFill>
                <a:latin typeface="Arial" panose="020B0604020202020204" pitchFamily="34" charset="0"/>
                <a:cs typeface="Arial" panose="020B0604020202020204" pitchFamily="34" charset="0"/>
              </a:rPr>
              <a:t> </a:t>
            </a:r>
          </a:p>
          <a:p>
            <a:pPr>
              <a:lnSpc>
                <a:spcPct val="150000"/>
              </a:lnSpc>
            </a:pPr>
            <a:r>
              <a:rPr lang="en-US" dirty="0">
                <a:latin typeface="Arial" panose="020B0604020202020204" pitchFamily="34" charset="0"/>
                <a:cs typeface="Arial" panose="020B0604020202020204" pitchFamily="34" charset="0"/>
              </a:rPr>
              <a:t>Here c1 column is a </a:t>
            </a:r>
            <a:r>
              <a:rPr lang="en-US" dirty="0">
                <a:solidFill>
                  <a:srgbClr val="2658E6"/>
                </a:solidFill>
                <a:latin typeface="Arial" panose="020B0604020202020204" pitchFamily="34" charset="0"/>
                <a:cs typeface="Arial" panose="020B0604020202020204" pitchFamily="34" charset="0"/>
              </a:rPr>
              <a:t>Primary Key</a:t>
            </a:r>
            <a:endParaRPr lang="en-IN" dirty="0">
              <a:solidFill>
                <a:srgbClr val="2658E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In case of decrement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ea typeface="Times New Roman" panose="02020603050405020304" pitchFamily="18" charset="0"/>
                <a:cs typeface="Arial" panose="020B0604020202020204" pitchFamily="34" charset="0"/>
              </a:rPr>
              <a:t>SET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c1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latin typeface="Liberation Mono"/>
                <a:cs typeface="Arial" panose="020B0604020202020204" pitchFamily="34" charset="0"/>
              </a:rPr>
              <a:t> c1 </a:t>
            </a:r>
            <a:r>
              <a:rPr lang="en-IN" dirty="0">
                <a:solidFill>
                  <a:srgbClr val="0077AA"/>
                </a:solidFill>
                <a:latin typeface="Liberation Mono"/>
                <a:ea typeface="Times New Roman" panose="02020603050405020304" pitchFamily="18" charset="0"/>
                <a:cs typeface="Arial" panose="020B0604020202020204" pitchFamily="34" charset="0"/>
              </a:rPr>
              <a:t>DESC</a:t>
            </a:r>
            <a:r>
              <a:rPr lang="en-IN" dirty="0">
                <a:latin typeface="Liberation Mono"/>
                <a:cs typeface="Arial" panose="020B0604020202020204" pitchFamily="34" charset="0"/>
              </a:rPr>
              <a:t>;</a:t>
            </a:r>
            <a:r>
              <a:rPr lang="en-IN" dirty="0">
                <a:solidFill>
                  <a:srgbClr val="00B050"/>
                </a:solidFill>
                <a:latin typeface="Liberation Mono"/>
                <a:cs typeface="Arial" panose="020B0604020202020204" pitchFamily="34" charset="0"/>
              </a:rPr>
              <a:t>   # In case of increment</a:t>
            </a:r>
            <a:endParaRPr lang="en-IN" dirty="0">
              <a:latin typeface="Liberation Mono"/>
              <a:cs typeface="Arial" panose="020B0604020202020204" pitchFamily="34" charset="0"/>
            </a:endParaRPr>
          </a:p>
        </p:txBody>
      </p:sp>
      <p:sp>
        <p:nvSpPr>
          <p:cNvPr id="7" name="TextBox 6">
            <a:extLst>
              <a:ext uri="{FF2B5EF4-FFF2-40B4-BE49-F238E27FC236}">
                <a16:creationId xmlns:a16="http://schemas.microsoft.com/office/drawing/2014/main" xmlns="" id="{01940667-7188-4672-B7C2-EF95A106A555}"/>
              </a:ext>
            </a:extLst>
          </p:cNvPr>
          <p:cNvSpPr txBox="1"/>
          <p:nvPr/>
        </p:nvSpPr>
        <p:spPr>
          <a:xfrm>
            <a:off x="224244" y="3318664"/>
            <a:ext cx="11848420"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SET </a:t>
            </a:r>
            <a:r>
              <a:rPr lang="en-IN" dirty="0">
                <a:solidFill>
                  <a:schemeClr val="tx2">
                    <a:lumMod val="75000"/>
                  </a:schemeClr>
                </a:solidFill>
                <a:latin typeface="Liberation Mono"/>
                <a:ea typeface="Times New Roman" panose="02020603050405020304" pitchFamily="18" charset="0"/>
              </a:rPr>
              <a:t>@x </a:t>
            </a:r>
            <a:r>
              <a:rPr lang="en-IN" dirty="0">
                <a:solidFill>
                  <a:schemeClr val="accent5">
                    <a:lumMod val="75000"/>
                  </a:schemeClr>
                </a:solidFill>
                <a:latin typeface="Liberation Mono"/>
              </a:rPr>
              <a:t>:=</a:t>
            </a:r>
            <a:r>
              <a:rPr lang="en-IN" dirty="0">
                <a:solidFill>
                  <a:schemeClr val="tx2">
                    <a:lumMod val="75000"/>
                  </a:schemeClr>
                </a:solidFill>
                <a:latin typeface="Liberation Mono"/>
                <a:ea typeface="Times New Roman" panose="02020603050405020304" pitchFamily="18" charset="0"/>
              </a:rPr>
              <a:t> </a:t>
            </a:r>
            <a:r>
              <a:rPr lang="en-IN" dirty="0">
                <a:solidFill>
                  <a:srgbClr val="990055"/>
                </a:solidFill>
                <a:latin typeface="Liberation Mono"/>
              </a:rPr>
              <a:t>0</a:t>
            </a:r>
            <a:r>
              <a:rPr lang="en-IN" dirty="0">
                <a:solidFill>
                  <a:schemeClr val="tx2">
                    <a:lumMod val="75000"/>
                  </a:schemeClr>
                </a:solidFill>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rPr>
              <a:t> emp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@x </a:t>
            </a:r>
            <a:r>
              <a:rPr lang="en-IN" dirty="0">
                <a:solidFill>
                  <a:schemeClr val="accent5">
                    <a:lumMod val="75000"/>
                  </a:schemeClr>
                </a:solidFill>
                <a:latin typeface="Liberation Mono"/>
              </a:rPr>
              <a:t>:=</a:t>
            </a:r>
            <a:r>
              <a:rPr lang="en-IN" dirty="0">
                <a:latin typeface="Liberation Mono"/>
              </a:rPr>
              <a:t> @x </a:t>
            </a:r>
            <a:r>
              <a:rPr lang="en-IN" dirty="0">
                <a:solidFill>
                  <a:srgbClr val="A67F59"/>
                </a:solidFill>
                <a:latin typeface="Liberation Mono"/>
                <a:cs typeface="Arial" panose="020B0604020202020204" pitchFamily="34" charset="0"/>
              </a:rPr>
              <a:t>+ </a:t>
            </a:r>
            <a:r>
              <a:rPr lang="en-IN" dirty="0">
                <a:latin typeface="Liberation Mono"/>
              </a:rPr>
              <a:t>1;</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US" dirty="0">
                <a:latin typeface="Liberation Mono"/>
              </a:rPr>
              <a:t> t, </a:t>
            </a:r>
            <a:r>
              <a:rPr lang="en-US" dirty="0">
                <a:solidFill>
                  <a:schemeClr val="bg1">
                    <a:lumMod val="65000"/>
                  </a:schemeClr>
                </a:solidFill>
                <a:latin typeface="Liberation Mono"/>
              </a:rPr>
              <a:t>(</a:t>
            </a:r>
            <a:r>
              <a:rPr lang="en-US" dirty="0">
                <a:solidFill>
                  <a:srgbClr val="0077AA"/>
                </a:solidFill>
                <a:latin typeface="Liberation Mono"/>
              </a:rPr>
              <a:t>SELECT</a:t>
            </a:r>
            <a:r>
              <a:rPr lang="en-US" dirty="0">
                <a:latin typeface="Liberation Mono"/>
              </a:rPr>
              <a:t> isactive, </a:t>
            </a:r>
            <a:r>
              <a:rPr lang="en-US" dirty="0">
                <a:solidFill>
                  <a:srgbClr val="C74C49"/>
                </a:solidFill>
                <a:latin typeface="Liberation Mono"/>
                <a:cs typeface="Arial" panose="020B0604020202020204" pitchFamily="34" charset="0"/>
              </a:rPr>
              <a:t>COUNT</a:t>
            </a:r>
            <a:r>
              <a:rPr lang="en-US" dirty="0">
                <a:solidFill>
                  <a:schemeClr val="bg1">
                    <a:lumMod val="65000"/>
                  </a:schemeClr>
                </a:solidFill>
                <a:latin typeface="Liberation Mono"/>
              </a:rPr>
              <a:t>(</a:t>
            </a:r>
            <a:r>
              <a:rPr lang="en-US" dirty="0">
                <a:latin typeface="Liberation Mono"/>
              </a:rPr>
              <a:t>isactive</a:t>
            </a:r>
            <a:r>
              <a:rPr lang="en-US" dirty="0">
                <a:solidFill>
                  <a:schemeClr val="bg1">
                    <a:lumMod val="65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isactive</a:t>
            </a:r>
            <a:r>
              <a:rPr lang="en-US" dirty="0">
                <a:solidFill>
                  <a:schemeClr val="bg1">
                    <a:lumMod val="65000"/>
                  </a:schemeClr>
                </a:solidFill>
                <a:latin typeface="Liberation Mono"/>
              </a:rPr>
              <a:t>)</a:t>
            </a:r>
            <a:r>
              <a:rPr lang="en-US" dirty="0">
                <a:latin typeface="Liberation Mono"/>
              </a:rPr>
              <a:t> a </a:t>
            </a:r>
            <a:r>
              <a:rPr lang="en-US" dirty="0">
                <a:solidFill>
                  <a:srgbClr val="0077AA"/>
                </a:solidFill>
                <a:latin typeface="Liberation Mono"/>
              </a:rPr>
              <a:t>SET</a:t>
            </a:r>
            <a:r>
              <a:rPr lang="en-US" dirty="0">
                <a:latin typeface="Liberation Mono"/>
              </a:rPr>
              <a:t> t.c2 </a:t>
            </a:r>
            <a:r>
              <a:rPr lang="en-US" dirty="0">
                <a:solidFill>
                  <a:schemeClr val="accent5">
                    <a:lumMod val="75000"/>
                  </a:schemeClr>
                </a:solidFill>
                <a:latin typeface="Liberation Mono"/>
              </a:rPr>
              <a:t>=</a:t>
            </a:r>
            <a:r>
              <a:rPr lang="en-US" dirty="0">
                <a:latin typeface="Liberation Mono"/>
              </a:rPr>
              <a:t> a.r1 </a:t>
            </a:r>
            <a:r>
              <a:rPr lang="en-US" dirty="0">
                <a:solidFill>
                  <a:srgbClr val="0077AA"/>
                </a:solidFill>
                <a:latin typeface="Liberation Mono"/>
              </a:rPr>
              <a:t>WHERE</a:t>
            </a:r>
            <a:r>
              <a:rPr lang="en-US" dirty="0">
                <a:latin typeface="Liberation Mono"/>
              </a:rPr>
              <a:t> t.c1 </a:t>
            </a:r>
            <a:r>
              <a:rPr lang="en-US" dirty="0">
                <a:solidFill>
                  <a:schemeClr val="accent5">
                    <a:lumMod val="75000"/>
                  </a:schemeClr>
                </a:solidFill>
                <a:latin typeface="Liberation Mono"/>
              </a:rPr>
              <a:t>=</a:t>
            </a:r>
            <a:r>
              <a:rPr lang="en-US" dirty="0">
                <a:latin typeface="Liberation Mono"/>
              </a:rPr>
              <a:t> a.isactive;</a:t>
            </a:r>
            <a:endParaRPr lang="en-IN" dirty="0">
              <a:latin typeface="Liberation Mono"/>
            </a:endParaRPr>
          </a:p>
        </p:txBody>
      </p:sp>
      <p:grpSp>
        <p:nvGrpSpPr>
          <p:cNvPr id="5" name="Group 4">
            <a:extLst>
              <a:ext uri="{FF2B5EF4-FFF2-40B4-BE49-F238E27FC236}">
                <a16:creationId xmlns:a16="http://schemas.microsoft.com/office/drawing/2014/main" xmlns="" id="{F0378169-90BA-465D-9A07-A3FD5887C926}"/>
              </a:ext>
            </a:extLst>
          </p:cNvPr>
          <p:cNvGrpSpPr/>
          <p:nvPr/>
        </p:nvGrpSpPr>
        <p:grpSpPr>
          <a:xfrm>
            <a:off x="385277" y="4841044"/>
            <a:ext cx="3456384" cy="1756308"/>
            <a:chOff x="407368" y="5083202"/>
            <a:chExt cx="3456384" cy="1756308"/>
          </a:xfrm>
        </p:grpSpPr>
        <p:sp>
          <p:nvSpPr>
            <p:cNvPr id="11" name="TextBox 10">
              <a:extLst>
                <a:ext uri="{FF2B5EF4-FFF2-40B4-BE49-F238E27FC236}">
                  <a16:creationId xmlns:a16="http://schemas.microsoft.com/office/drawing/2014/main" xmlns="" id="{01FCD091-A010-4419-9CCC-8B7EC01BEF8E}"/>
                </a:ext>
              </a:extLst>
            </p:cNvPr>
            <p:cNvSpPr txBox="1"/>
            <p:nvPr/>
          </p:nvSpPr>
          <p:spPr>
            <a:xfrm>
              <a:off x="2292319" y="5083202"/>
              <a:ext cx="1571433"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6   |</a:t>
              </a:r>
            </a:p>
            <a:p>
              <a:r>
                <a:rPr lang="en-IN" dirty="0">
                  <a:latin typeface="Liberation Mono"/>
                  <a:cs typeface="Arial" panose="020B0604020202020204" pitchFamily="34" charset="0"/>
                </a:rPr>
                <a:t>|    1   |   14  |</a:t>
              </a:r>
            </a:p>
            <a:p>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xmlns="" id="{A72CAEA9-E87E-4EC6-BB9B-91F18E9CFAA7}"/>
                </a:ext>
              </a:extLst>
            </p:cNvPr>
            <p:cNvSpPr txBox="1"/>
            <p:nvPr/>
          </p:nvSpPr>
          <p:spPr>
            <a:xfrm>
              <a:off x="407368" y="5085184"/>
              <a:ext cx="1701640" cy="1754326"/>
            </a:xfrm>
            <a:prstGeom prst="rect">
              <a:avLst/>
            </a:prstGeom>
            <a:noFill/>
          </p:spPr>
          <p:txBody>
            <a:bodyPr wrap="square">
              <a:spAutoFit/>
            </a:bodyPr>
            <a:lstStyle/>
            <a:p>
              <a:r>
                <a:rPr lang="en-IN" dirty="0">
                  <a:latin typeface="Liberation Mono"/>
                  <a:cs typeface="Arial" panose="020B0604020202020204" pitchFamily="34" charset="0"/>
                </a:rPr>
                <a:t>+-------+--------+</a:t>
              </a:r>
            </a:p>
            <a:p>
              <a:r>
                <a:rPr lang="en-IN" dirty="0">
                  <a:latin typeface="Liberation Mono"/>
                  <a:cs typeface="Arial" panose="020B0604020202020204" pitchFamily="34" charset="0"/>
                </a:rPr>
                <a:t>| c1    | c2      |</a:t>
              </a:r>
            </a:p>
            <a:p>
              <a:r>
                <a:rPr lang="en-IN" dirty="0">
                  <a:latin typeface="Liberation Mono"/>
                  <a:cs typeface="Arial" panose="020B0604020202020204" pitchFamily="34" charset="0"/>
                </a:rPr>
                <a:t>+-------+--------+</a:t>
              </a:r>
            </a:p>
            <a:p>
              <a:r>
                <a:rPr lang="en-IN" dirty="0">
                  <a:latin typeface="Liberation Mono"/>
                  <a:cs typeface="Arial" panose="020B0604020202020204" pitchFamily="34" charset="0"/>
                </a:rPr>
                <a:t>|    0   | NULL |</a:t>
              </a:r>
            </a:p>
            <a:p>
              <a:r>
                <a:rPr lang="en-IN" dirty="0">
                  <a:latin typeface="Liberation Mono"/>
                  <a:cs typeface="Arial" panose="020B0604020202020204" pitchFamily="34" charset="0"/>
                </a:rPr>
                <a:t>|    1   | NULL |</a:t>
              </a:r>
            </a:p>
            <a:p>
              <a:r>
                <a:rPr lang="en-IN" dirty="0">
                  <a:latin typeface="Liberation Mono"/>
                  <a:cs typeface="Arial" panose="020B0604020202020204" pitchFamily="34" charset="0"/>
                </a:rPr>
                <a:t>+-------+--------+</a:t>
              </a:r>
            </a:p>
          </p:txBody>
        </p:sp>
      </p:grpSp>
      <p:sp>
        <p:nvSpPr>
          <p:cNvPr id="15" name="TextBox 14">
            <a:extLst>
              <a:ext uri="{FF2B5EF4-FFF2-40B4-BE49-F238E27FC236}">
                <a16:creationId xmlns:a16="http://schemas.microsoft.com/office/drawing/2014/main" xmlns="" id="{780F891F-99C0-426C-B87F-B050AEFE239E}"/>
              </a:ext>
            </a:extLst>
          </p:cNvPr>
          <p:cNvSpPr txBox="1"/>
          <p:nvPr/>
        </p:nvSpPr>
        <p:spPr>
          <a:xfrm>
            <a:off x="407368" y="4581128"/>
            <a:ext cx="3312368" cy="369332"/>
          </a:xfrm>
          <a:prstGeom prst="rect">
            <a:avLst/>
          </a:prstGeom>
          <a:noFill/>
        </p:spPr>
        <p:txBody>
          <a:bodyPr wrap="square">
            <a:spAutoFit/>
          </a:bodyPr>
          <a:lstStyle/>
          <a:p>
            <a:r>
              <a:rPr lang="en-IN" dirty="0">
                <a:latin typeface="Liberation Mono"/>
                <a:cs typeface="Arial" panose="020B0604020202020204" pitchFamily="34" charset="0"/>
              </a:rPr>
              <a:t>mysql&gt; </a:t>
            </a:r>
            <a:r>
              <a:rPr lang="en-IN" dirty="0">
                <a:solidFill>
                  <a:srgbClr val="0077AA"/>
                </a:solidFill>
                <a:latin typeface="Liberation Mono"/>
              </a:rPr>
              <a:t>SELECT</a:t>
            </a:r>
            <a:r>
              <a:rPr lang="en-IN" dirty="0">
                <a:latin typeface="Liberation Mono"/>
                <a:cs typeface="Arial" panose="020B0604020202020204" pitchFamily="34" charset="0"/>
              </a:rPr>
              <a:t> * </a:t>
            </a:r>
            <a:r>
              <a:rPr lang="en-IN" dirty="0">
                <a:solidFill>
                  <a:srgbClr val="0077AA"/>
                </a:solidFill>
                <a:latin typeface="Liberation Mono"/>
              </a:rPr>
              <a:t>FROM</a:t>
            </a:r>
            <a:r>
              <a:rPr lang="en-IN" dirty="0">
                <a:latin typeface="Liberation Mono"/>
                <a:cs typeface="Arial" panose="020B0604020202020204" pitchFamily="34" charset="0"/>
              </a:rPr>
              <a:t> t;</a:t>
            </a:r>
          </a:p>
        </p:txBody>
      </p:sp>
      <p:sp>
        <p:nvSpPr>
          <p:cNvPr id="10" name="Rectangle 9">
            <a:extLst>
              <a:ext uri="{FF2B5EF4-FFF2-40B4-BE49-F238E27FC236}">
                <a16:creationId xmlns:a16="http://schemas.microsoft.com/office/drawing/2014/main" xmlns="" id="{F3FF3732-5877-491C-BE36-CD858B0733F9}"/>
              </a:ext>
            </a:extLst>
          </p:cNvPr>
          <p:cNvSpPr/>
          <p:nvPr/>
        </p:nvSpPr>
        <p:spPr>
          <a:xfrm>
            <a:off x="6255610" y="5760723"/>
            <a:ext cx="5732722" cy="830997"/>
          </a:xfrm>
          <a:prstGeom prst="rect">
            <a:avLst/>
          </a:prstGeom>
        </p:spPr>
        <p:txBody>
          <a:bodyPr wrap="square">
            <a:spAutoFit/>
          </a:bodyPr>
          <a:lstStyle/>
          <a:p>
            <a:r>
              <a:rPr lang="en-IN" sz="1600" dirty="0">
                <a:solidFill>
                  <a:srgbClr val="00B0F0"/>
                </a:solidFill>
                <a:latin typeface="Arial" panose="020B0604020202020204" pitchFamily="34" charset="0"/>
                <a:cs typeface="Arial" panose="020B0604020202020204" pitchFamily="34" charset="0"/>
              </a:rPr>
              <a:t>e.g. </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top 2 rows.</a:t>
            </a:r>
          </a:p>
          <a:p>
            <a:pPr marL="342900" indent="-342900">
              <a:buFont typeface="+mj-lt"/>
              <a:buAutoNum type="arabicPeriod"/>
            </a:pPr>
            <a:r>
              <a:rPr lang="en-IN" sz="1600" dirty="0">
                <a:solidFill>
                  <a:srgbClr val="00B0F0"/>
                </a:solidFill>
                <a:latin typeface="Arial" panose="020B0604020202020204" pitchFamily="34" charset="0"/>
                <a:cs typeface="Arial" panose="020B0604020202020204" pitchFamily="34" charset="0"/>
              </a:rPr>
              <a:t>Update UnitPrice for the top 5 most expensive products.</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930972" y="1142990"/>
            <a:ext cx="5040560" cy="461665"/>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SET statement, </a:t>
            </a:r>
            <a:r>
              <a:rPr lang="en-IN" sz="24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4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Tree>
    <p:extLst>
      <p:ext uri="{BB962C8B-B14F-4D97-AF65-F5344CB8AC3E}">
        <p14:creationId xmlns:p14="http://schemas.microsoft.com/office/powerpoint/2010/main" val="5593389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548680"/>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263352" y="2131368"/>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
        <p:nvSpPr>
          <p:cNvPr id="8" name="Rectangle 7"/>
          <p:cNvSpPr/>
          <p:nvPr/>
        </p:nvSpPr>
        <p:spPr>
          <a:xfrm>
            <a:off x="263351" y="3557915"/>
            <a:ext cx="11809313" cy="31393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dname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a:t>
            </a:r>
            <a:r>
              <a:rPr lang="en-IN" dirty="0">
                <a:latin typeface="Liberation Mono"/>
                <a:ea typeface="Times New Roman" panose="02020603050405020304" pitchFamily="18"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dept </a:t>
            </a:r>
            <a:r>
              <a:rPr lang="en-US" dirty="0">
                <a:solidFill>
                  <a:srgbClr val="0077AA"/>
                </a:solidFill>
                <a:latin typeface="Liberation Mono"/>
              </a:rPr>
              <a:t>ADD</a:t>
            </a:r>
            <a:r>
              <a:rPr lang="en-US" dirty="0">
                <a:latin typeface="Liberation Mono"/>
              </a:rPr>
              <a:t> SUMSALARY INT;</a:t>
            </a:r>
          </a:p>
          <a:p>
            <a:pPr marL="342900" indent="-342900">
              <a:lnSpc>
                <a:spcPct val="150000"/>
              </a:lnSpc>
              <a:buFont typeface="Arial" panose="020B0604020202020204" pitchFamily="34" charset="0"/>
              <a:buChar char="•"/>
            </a:pPr>
            <a:r>
              <a:rPr lang="en-IN" dirty="0">
                <a:solidFill>
                  <a:srgbClr val="0077AA"/>
                </a:solidFill>
                <a:latin typeface="Liberation Mono"/>
              </a:rPr>
              <a:t>UPDATE</a:t>
            </a:r>
            <a:r>
              <a:rPr lang="en-IN" dirty="0">
                <a:latin typeface="Liberation Mono"/>
              </a:rPr>
              <a:t> dept </a:t>
            </a:r>
            <a:r>
              <a:rPr lang="en-IN" dirty="0">
                <a:solidFill>
                  <a:srgbClr val="0077AA"/>
                </a:solidFill>
                <a:latin typeface="Liberation Mono"/>
              </a:rPr>
              <a:t>SET</a:t>
            </a:r>
            <a:r>
              <a:rPr lang="en-IN" dirty="0">
                <a:latin typeface="Liberation Mono"/>
              </a:rPr>
              <a:t> sumsalary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solidFill>
                  <a:srgbClr val="0077AA"/>
                </a:solidFill>
                <a:latin typeface="Liberation Mono"/>
              </a:rPr>
              <a:t>SELECT</a:t>
            </a:r>
            <a:r>
              <a:rPr lang="en-IN" dirty="0">
                <a:latin typeface="Liberation Mono"/>
              </a:rPr>
              <a:t> </a:t>
            </a:r>
            <a:r>
              <a:rPr lang="en-IN" dirty="0">
                <a:solidFill>
                  <a:srgbClr val="C74C49"/>
                </a:solidFill>
                <a:latin typeface="Liberation Mono"/>
                <a:cs typeface="Arial" panose="020B0604020202020204" pitchFamily="34" charset="0"/>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0077AA"/>
                </a:solidFill>
                <a:latin typeface="Liberation Mono"/>
              </a:rPr>
              <a:t>GROUP</a:t>
            </a:r>
            <a:r>
              <a:rPr lang="en-IN" dirty="0">
                <a:latin typeface="Liberation Mono"/>
              </a:rPr>
              <a:t> </a:t>
            </a:r>
            <a:r>
              <a:rPr lang="en-IN" dirty="0">
                <a:solidFill>
                  <a:srgbClr val="0077AA"/>
                </a:solidFill>
                <a:latin typeface="Liberation Mono"/>
              </a:rPr>
              <a:t>BY</a:t>
            </a:r>
            <a:r>
              <a:rPr lang="en-IN" dirty="0">
                <a:latin typeface="Liberation Mono"/>
              </a:rPr>
              <a:t> emp.deptno</a:t>
            </a:r>
            <a:r>
              <a:rPr lang="en-IN" dirty="0">
                <a:solidFill>
                  <a:schemeClr val="bg1">
                    <a:lumMod val="50000"/>
                  </a:schemeClr>
                </a:solidFill>
                <a:latin typeface="Liberation Mono"/>
              </a:rPr>
              <a:t>)</a:t>
            </a:r>
            <a:r>
              <a:rPr lang="en-IN" dirty="0">
                <a:latin typeface="Liberation Mono"/>
              </a:rPr>
              <a:t>;</a:t>
            </a:r>
          </a:p>
          <a:p>
            <a:pPr marL="342900" indent="-342900">
              <a:buFont typeface="Arial" panose="020B0604020202020204" pitchFamily="34" charset="0"/>
              <a:buChar char="•"/>
            </a:pPr>
            <a:r>
              <a:rPr lang="en-US" dirty="0">
                <a:solidFill>
                  <a:srgbClr val="0077AA"/>
                </a:solidFill>
                <a:latin typeface="Liberation Mono"/>
              </a:rPr>
              <a:t>UPDATE</a:t>
            </a:r>
            <a:r>
              <a:rPr lang="en-US" dirty="0">
                <a:latin typeface="Liberation Mono"/>
              </a:rPr>
              <a:t> candidate </a:t>
            </a:r>
            <a:r>
              <a:rPr lang="en-US" dirty="0">
                <a:solidFill>
                  <a:srgbClr val="0077AA"/>
                </a:solidFill>
                <a:latin typeface="Liberation Mono"/>
              </a:rPr>
              <a:t>SET</a:t>
            </a:r>
            <a:r>
              <a:rPr lang="en-US" dirty="0">
                <a:latin typeface="Liberation Mono"/>
              </a:rPr>
              <a:t> totalvotes </a:t>
            </a:r>
            <a:r>
              <a:rPr lang="en-US" dirty="0">
                <a:solidFill>
                  <a:schemeClr val="accent5">
                    <a:lumMod val="75000"/>
                  </a:schemeClr>
                </a:solidFill>
                <a:latin typeface="Liberation Mono"/>
              </a:rPr>
              <a:t>=</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C74C49"/>
                </a:solidFill>
                <a:latin typeface="Liberation Mono"/>
                <a:cs typeface="Arial" panose="020B0604020202020204" pitchFamily="34" charset="0"/>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votes </a:t>
            </a:r>
            <a:r>
              <a:rPr lang="en-US" dirty="0">
                <a:solidFill>
                  <a:srgbClr val="0077AA"/>
                </a:solidFill>
                <a:latin typeface="Liberation Mono"/>
              </a:rPr>
              <a:t>WHERE</a:t>
            </a:r>
            <a:r>
              <a:rPr lang="en-US" dirty="0">
                <a:latin typeface="Liberation Mono"/>
              </a:rPr>
              <a:t> candidate.id </a:t>
            </a:r>
            <a:r>
              <a:rPr lang="en-US" dirty="0">
                <a:solidFill>
                  <a:schemeClr val="accent5">
                    <a:lumMod val="75000"/>
                  </a:schemeClr>
                </a:solidFill>
                <a:latin typeface="Liberation Mono"/>
              </a:rPr>
              <a:t>=</a:t>
            </a:r>
            <a:r>
              <a:rPr lang="en-US" dirty="0">
                <a:latin typeface="Liberation Mono"/>
              </a:rPr>
              <a:t> votes.candidateID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votes.candidateID</a:t>
            </a:r>
            <a:r>
              <a:rPr lang="en-US" dirty="0">
                <a:solidFill>
                  <a:schemeClr val="bg1">
                    <a:lumMod val="50000"/>
                  </a:schemeClr>
                </a:solidFill>
                <a:latin typeface="Liberation Mono"/>
              </a:rPr>
              <a:t>)</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xmlns="" id="{DF1C8AD1-836C-4200-9572-0675CC616EB7}"/>
              </a:ext>
            </a:extLst>
          </p:cNvPr>
          <p:cNvSpPr txBox="1"/>
          <p:nvPr/>
        </p:nvSpPr>
        <p:spPr>
          <a:xfrm>
            <a:off x="6412362" y="3558726"/>
            <a:ext cx="568863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UPDATE</a:t>
            </a:r>
            <a:r>
              <a:rPr lang="en-IN" dirty="0">
                <a:latin typeface="Liberation Mono"/>
              </a:rPr>
              <a:t> duplicate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6392501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13645197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06917"/>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a:t>
            </a:r>
            <a:r>
              <a:rPr lang="en-IN" i="1" dirty="0">
                <a:solidFill>
                  <a:srgbClr val="2658E6"/>
                </a:solidFill>
                <a:latin typeface="Arial" panose="020B0604020202020204" pitchFamily="34" charset="0"/>
                <a:cs typeface="Arial" panose="020B0604020202020204" pitchFamily="34" charset="0"/>
              </a:rPr>
              <a:t>ROW_COUNT() </a:t>
            </a:r>
            <a:r>
              <a:rPr lang="en-IN" dirty="0">
                <a:latin typeface="Arial" panose="020B0604020202020204" pitchFamily="34" charset="0"/>
                <a:cs typeface="Arial" panose="020B0604020202020204" pitchFamily="34" charset="0"/>
              </a:rPr>
              <a:t>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6" name="Rectangle 5"/>
          <p:cNvSpPr/>
          <p:nvPr/>
        </p:nvSpPr>
        <p:spPr>
          <a:xfrm>
            <a:off x="407368" y="4110171"/>
            <a:ext cx="11305256"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LIMIT clauses apply to single-table deletes, but not multi-table deletes.</a:t>
            </a:r>
          </a:p>
        </p:txBody>
      </p:sp>
      <p:sp>
        <p:nvSpPr>
          <p:cNvPr id="9" name="Rectangle 8"/>
          <p:cNvSpPr/>
          <p:nvPr/>
        </p:nvSpPr>
        <p:spPr>
          <a:xfrm>
            <a:off x="407368" y="4941168"/>
            <a:ext cx="11305256" cy="171136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DELETE FROM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xmlns="" id="{97ED902F-F659-4F64-A8C8-FDDF7CC73350}"/>
              </a:ext>
            </a:extLst>
          </p:cNvPr>
          <p:cNvSpPr/>
          <p:nvPr/>
        </p:nvSpPr>
        <p:spPr>
          <a:xfrm>
            <a:off x="263352" y="2484060"/>
            <a:ext cx="8839200" cy="163121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[PARTITION (</a:t>
            </a:r>
            <a:r>
              <a:rPr lang="fr-FR" sz="2000" dirty="0">
                <a:latin typeface="Liberation Mono"/>
              </a:rPr>
              <a:t>partition_name </a:t>
            </a:r>
            <a:r>
              <a:rPr lang="fr-FR" sz="2000" dirty="0">
                <a:solidFill>
                  <a:srgbClr val="0077AA"/>
                </a:solidFill>
                <a:latin typeface="Liberation Mono"/>
              </a:rPr>
              <a:t>[</a:t>
            </a:r>
            <a:r>
              <a:rPr lang="fr-FR" sz="2000" dirty="0">
                <a:latin typeface="Liberation Mono"/>
              </a:rPr>
              <a:t>,</a:t>
            </a:r>
            <a:r>
              <a:rPr lang="fr-FR" sz="2000" dirty="0">
                <a:solidFill>
                  <a:srgbClr val="0077AA"/>
                </a:solidFill>
                <a:latin typeface="Liberation Mono"/>
              </a:rPr>
              <a:t> </a:t>
            </a:r>
            <a:r>
              <a:rPr lang="fr-FR" sz="2000" dirty="0">
                <a:latin typeface="Liberation Mono"/>
              </a:rPr>
              <a:t>partition_name</a:t>
            </a:r>
            <a:r>
              <a:rPr lang="fr-FR" sz="2000" dirty="0">
                <a:solidFill>
                  <a:srgbClr val="0077AA"/>
                </a:solidFill>
                <a:latin typeface="Liberation Mono"/>
              </a:rPr>
              <a:t>] </a:t>
            </a:r>
            <a:r>
              <a:rPr lang="fr-FR" sz="2000" dirty="0">
                <a:solidFill>
                  <a:schemeClr val="bg1">
                    <a:lumMod val="50000"/>
                  </a:schemeClr>
                </a:solidFill>
                <a:latin typeface="Liberation Mono"/>
              </a:rPr>
              <a:t>. . .</a:t>
            </a:r>
            <a:r>
              <a:rPr lang="fr-FR" sz="2000" dirty="0">
                <a:solidFill>
                  <a:srgbClr val="0077AA"/>
                </a:solidFill>
                <a:latin typeface="Liberation Mono"/>
              </a:rPr>
              <a:t>)]</a:t>
            </a:r>
            <a:r>
              <a:rPr lang="en-IN" sz="2000" dirty="0">
                <a:solidFill>
                  <a:srgbClr val="0077AA"/>
                </a:solidFill>
                <a:latin typeface="Liberation Mono"/>
              </a:rPr>
              <a:t> </a:t>
            </a:r>
            <a:endParaRPr lang="en-IN" sz="2000" dirty="0">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xmlns=""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xmlns=""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xmlns=""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xmlns=""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a16="http://schemas.microsoft.com/office/drawing/2014/main" xmlns=""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45221</TotalTime>
  <Words>12991</Words>
  <Application>Microsoft Office PowerPoint</Application>
  <PresentationFormat>Custom</PresentationFormat>
  <Paragraphs>2280</Paragraphs>
  <Slides>163</Slides>
  <Notes>13</Notes>
  <HiddenSlides>7</HiddenSlides>
  <MMClips>0</MMClip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10474</cp:revision>
  <dcterms:created xsi:type="dcterms:W3CDTF">2015-10-09T06:09:34Z</dcterms:created>
  <dcterms:modified xsi:type="dcterms:W3CDTF">2022-10-18T17:34:48Z</dcterms:modified>
</cp:coreProperties>
</file>