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ank-you-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blancfg.com/getting-started-with-python-and-jupyter-notebooks-2.html" TargetMode="External"/><Relationship Id="rId7" Type="http://schemas.openxmlformats.org/officeDocument/2006/relationships/hyperlink" Target="https://geo-python.github.io/2017/lessons/L5/pandas-overview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superlevin.ifengyuan.tw/%E8%AE%93delphi%E8%88%87python%E7%B5%90%E5%90%88%E7%9A%84python4delphi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vatar-boy-cartoon-comic-human-2027366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D48B-12A5-307A-4DC1-6EEA79E56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59975"/>
            <a:ext cx="9649106" cy="584498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-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PYTHON LIBRARY NUMPY</a:t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DHIRAJ SHENDE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E4CC6-4AC0-F1DB-4FE4-6B758BF7D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876424" y="7001434"/>
            <a:ext cx="8791575" cy="79785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41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DE7EE80-8C6E-7B84-2552-4F981DFE5B1E}"/>
              </a:ext>
            </a:extLst>
          </p:cNvPr>
          <p:cNvSpPr/>
          <p:nvPr/>
        </p:nvSpPr>
        <p:spPr>
          <a:xfrm>
            <a:off x="1192302" y="582705"/>
            <a:ext cx="3541062" cy="385483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NumPy Array Mathematics </a:t>
            </a:r>
            <a:endParaRPr lang="en-IN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FD2459-271F-E349-CF01-1DE7019112FB}"/>
              </a:ext>
            </a:extLst>
          </p:cNvPr>
          <p:cNvSpPr/>
          <p:nvPr/>
        </p:nvSpPr>
        <p:spPr>
          <a:xfrm>
            <a:off x="1712259" y="1290914"/>
            <a:ext cx="8435788" cy="618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Addition of NumPy Arrays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A74C17A3-8AC7-C449-C579-7039518820A6}"/>
              </a:ext>
            </a:extLst>
          </p:cNvPr>
          <p:cNvSpPr/>
          <p:nvPr/>
        </p:nvSpPr>
        <p:spPr>
          <a:xfrm>
            <a:off x="3756212" y="2061876"/>
            <a:ext cx="4204448" cy="1990165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In [13] : 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r>
              <a:rPr lang="en-US" dirty="0">
                <a:solidFill>
                  <a:schemeClr val="bg1"/>
                </a:solidFill>
              </a:rPr>
              <a:t>	     n1= 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10,20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	     n2= 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30,40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    </a:t>
            </a:r>
            <a:r>
              <a:rPr lang="en-US" dirty="0" err="1">
                <a:solidFill>
                  <a:schemeClr val="bg1"/>
                </a:solidFill>
              </a:rPr>
              <a:t>np.sum</a:t>
            </a:r>
            <a:r>
              <a:rPr lang="en-US" dirty="0">
                <a:solidFill>
                  <a:schemeClr val="bg1"/>
                </a:solidFill>
              </a:rPr>
              <a:t>([n1,n2])</a:t>
            </a:r>
          </a:p>
          <a:p>
            <a:r>
              <a:rPr lang="en-US" dirty="0">
                <a:solidFill>
                  <a:srgbClr val="FF0000"/>
                </a:solidFill>
              </a:rPr>
              <a:t>Out [13] : </a:t>
            </a:r>
            <a:r>
              <a:rPr lang="en-US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C8F907F6-A316-BEF3-5F5A-556435912E09}"/>
              </a:ext>
            </a:extLst>
          </p:cNvPr>
          <p:cNvSpPr/>
          <p:nvPr/>
        </p:nvSpPr>
        <p:spPr>
          <a:xfrm>
            <a:off x="1712259" y="5118850"/>
            <a:ext cx="4312024" cy="1075766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rgbClr val="00B0F0"/>
                </a:solidFill>
              </a:rPr>
              <a:t>In [14] : </a:t>
            </a:r>
            <a:r>
              <a:rPr lang="en-US" dirty="0" err="1">
                <a:solidFill>
                  <a:schemeClr val="bg1"/>
                </a:solidFill>
              </a:rPr>
              <a:t>np.sum</a:t>
            </a:r>
            <a:r>
              <a:rPr lang="en-US" dirty="0">
                <a:solidFill>
                  <a:schemeClr val="bg1"/>
                </a:solidFill>
              </a:rPr>
              <a:t>([n1,n2],</a:t>
            </a:r>
            <a:r>
              <a:rPr lang="en-US" dirty="0" err="1">
                <a:solidFill>
                  <a:schemeClr val="bg1"/>
                </a:solidFill>
              </a:rPr>
              <a:t>axix</a:t>
            </a:r>
            <a:r>
              <a:rPr lang="en-US" dirty="0">
                <a:solidFill>
                  <a:schemeClr val="bg1"/>
                </a:solidFill>
              </a:rPr>
              <a:t>=0)</a:t>
            </a:r>
          </a:p>
          <a:p>
            <a:r>
              <a:rPr lang="en-US" dirty="0">
                <a:solidFill>
                  <a:srgbClr val="FF0000"/>
                </a:solidFill>
              </a:rPr>
              <a:t>Out [14] : </a:t>
            </a:r>
            <a:r>
              <a:rPr lang="en-US" dirty="0">
                <a:solidFill>
                  <a:schemeClr val="bg1"/>
                </a:solidFill>
              </a:rPr>
              <a:t>array([40,60])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918E7173-2805-3777-DA8B-34EF4AB49D1A}"/>
              </a:ext>
            </a:extLst>
          </p:cNvPr>
          <p:cNvSpPr/>
          <p:nvPr/>
        </p:nvSpPr>
        <p:spPr>
          <a:xfrm>
            <a:off x="6822141" y="5118854"/>
            <a:ext cx="4312024" cy="1075766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rgbClr val="00B0F0"/>
                </a:solidFill>
              </a:rPr>
              <a:t>In [15] : </a:t>
            </a:r>
            <a:r>
              <a:rPr lang="en-US" dirty="0" err="1">
                <a:solidFill>
                  <a:schemeClr val="bg1"/>
                </a:solidFill>
              </a:rPr>
              <a:t>np.sum</a:t>
            </a:r>
            <a:r>
              <a:rPr lang="en-US" dirty="0">
                <a:solidFill>
                  <a:schemeClr val="bg1"/>
                </a:solidFill>
              </a:rPr>
              <a:t>([n1,n2],</a:t>
            </a:r>
            <a:r>
              <a:rPr lang="en-US" dirty="0" err="1">
                <a:solidFill>
                  <a:schemeClr val="bg1"/>
                </a:solidFill>
              </a:rPr>
              <a:t>axix</a:t>
            </a:r>
            <a:r>
              <a:rPr lang="en-US" dirty="0">
                <a:solidFill>
                  <a:schemeClr val="bg1"/>
                </a:solidFill>
              </a:rPr>
              <a:t>=1)</a:t>
            </a:r>
          </a:p>
          <a:p>
            <a:r>
              <a:rPr lang="en-US" dirty="0">
                <a:solidFill>
                  <a:srgbClr val="FF0000"/>
                </a:solidFill>
              </a:rPr>
              <a:t>Out [15] : </a:t>
            </a:r>
            <a:r>
              <a:rPr lang="en-US" dirty="0">
                <a:solidFill>
                  <a:schemeClr val="bg1"/>
                </a:solidFill>
              </a:rPr>
              <a:t>array([30,70])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4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9BFB72BC-4D7B-ED7C-1B4D-105032AE9564}"/>
              </a:ext>
            </a:extLst>
          </p:cNvPr>
          <p:cNvSpPr/>
          <p:nvPr/>
        </p:nvSpPr>
        <p:spPr>
          <a:xfrm>
            <a:off x="1192304" y="537884"/>
            <a:ext cx="3675531" cy="38548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NumPy Array Mathematics</a:t>
            </a:r>
            <a:endParaRPr lang="en-IN" b="1" dirty="0"/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6FC269F0-C461-040D-7C14-BEDE1B17A67B}"/>
              </a:ext>
            </a:extLst>
          </p:cNvPr>
          <p:cNvSpPr/>
          <p:nvPr/>
        </p:nvSpPr>
        <p:spPr>
          <a:xfrm>
            <a:off x="1205752" y="2079812"/>
            <a:ext cx="3478308" cy="1524000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 In [4] :</a:t>
            </a:r>
            <a:r>
              <a:rPr lang="en-US" dirty="0">
                <a:solidFill>
                  <a:srgbClr val="00B050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r>
              <a:rPr lang="en-US" dirty="0">
                <a:solidFill>
                  <a:schemeClr val="bg1"/>
                </a:solidFill>
              </a:rPr>
              <a:t>	     n1=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10,20,30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	     n1=n1+1</a:t>
            </a:r>
          </a:p>
          <a:p>
            <a:r>
              <a:rPr lang="en-US" dirty="0">
                <a:solidFill>
                  <a:schemeClr val="bg1"/>
                </a:solidFill>
              </a:rPr>
              <a:t>	     n1</a:t>
            </a:r>
          </a:p>
          <a:p>
            <a:r>
              <a:rPr lang="en-US" dirty="0">
                <a:solidFill>
                  <a:srgbClr val="FF0000"/>
                </a:solidFill>
              </a:rPr>
              <a:t>Out [4] : </a:t>
            </a:r>
            <a:r>
              <a:rPr lang="en-US" dirty="0">
                <a:solidFill>
                  <a:schemeClr val="bg1"/>
                </a:solidFill>
              </a:rPr>
              <a:t>array([11,21,31])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20619C-E806-0787-76B0-6F6751563FE2}"/>
              </a:ext>
            </a:extLst>
          </p:cNvPr>
          <p:cNvSpPr/>
          <p:nvPr/>
        </p:nvSpPr>
        <p:spPr>
          <a:xfrm>
            <a:off x="1577788" y="1344706"/>
            <a:ext cx="2734236" cy="3137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Basic Addition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B7698B-45C5-A2C1-5318-1ECB1D8D7AF2}"/>
              </a:ext>
            </a:extLst>
          </p:cNvPr>
          <p:cNvSpPr/>
          <p:nvPr/>
        </p:nvSpPr>
        <p:spPr>
          <a:xfrm>
            <a:off x="6920756" y="1299883"/>
            <a:ext cx="2734236" cy="3137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Basic Multiplication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B60E68-007B-DC54-DE7E-4AF75EEAB5A6}"/>
              </a:ext>
            </a:extLst>
          </p:cNvPr>
          <p:cNvSpPr/>
          <p:nvPr/>
        </p:nvSpPr>
        <p:spPr>
          <a:xfrm>
            <a:off x="1479176" y="3908612"/>
            <a:ext cx="2734236" cy="3137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Basic Subtraction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C24DDC-E35F-BD68-81A2-5F5A631EE9EF}"/>
              </a:ext>
            </a:extLst>
          </p:cNvPr>
          <p:cNvSpPr/>
          <p:nvPr/>
        </p:nvSpPr>
        <p:spPr>
          <a:xfrm>
            <a:off x="6925241" y="3908612"/>
            <a:ext cx="2734236" cy="3137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Basic Division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9955576F-D9B0-876A-2EC7-CB800113650B}"/>
              </a:ext>
            </a:extLst>
          </p:cNvPr>
          <p:cNvSpPr/>
          <p:nvPr/>
        </p:nvSpPr>
        <p:spPr>
          <a:xfrm>
            <a:off x="6530786" y="1994646"/>
            <a:ext cx="3496238" cy="1524000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 In [4] : </a:t>
            </a:r>
            <a:r>
              <a:rPr lang="en-US" dirty="0">
                <a:solidFill>
                  <a:srgbClr val="00B050"/>
                </a:solidFill>
              </a:rPr>
              <a:t>impor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r>
              <a:rPr lang="en-US" dirty="0">
                <a:solidFill>
                  <a:schemeClr val="bg1"/>
                </a:solidFill>
              </a:rPr>
              <a:t>	     n1=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10,20,30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	     n1=n1*2</a:t>
            </a:r>
          </a:p>
          <a:p>
            <a:r>
              <a:rPr lang="en-US" dirty="0">
                <a:solidFill>
                  <a:schemeClr val="bg1"/>
                </a:solidFill>
              </a:rPr>
              <a:t>	     n1</a:t>
            </a:r>
          </a:p>
          <a:p>
            <a:r>
              <a:rPr lang="en-US" dirty="0">
                <a:solidFill>
                  <a:srgbClr val="FF0000"/>
                </a:solidFill>
              </a:rPr>
              <a:t>Out [4] : </a:t>
            </a:r>
            <a:r>
              <a:rPr lang="en-US" dirty="0">
                <a:solidFill>
                  <a:schemeClr val="bg1"/>
                </a:solidFill>
              </a:rPr>
              <a:t>array([20,40,60])</a:t>
            </a:r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F7F4E5BA-D00B-932C-C568-8443C50B738E}"/>
              </a:ext>
            </a:extLst>
          </p:cNvPr>
          <p:cNvSpPr/>
          <p:nvPr/>
        </p:nvSpPr>
        <p:spPr>
          <a:xfrm>
            <a:off x="6548716" y="4598893"/>
            <a:ext cx="3478308" cy="1524000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 In [4] :</a:t>
            </a:r>
            <a:r>
              <a:rPr lang="en-US" dirty="0">
                <a:solidFill>
                  <a:srgbClr val="00B050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r>
              <a:rPr lang="en-US" dirty="0">
                <a:solidFill>
                  <a:schemeClr val="bg1"/>
                </a:solidFill>
              </a:rPr>
              <a:t>	     n1=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10,20,30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	     n1=n1/2</a:t>
            </a:r>
          </a:p>
          <a:p>
            <a:r>
              <a:rPr lang="en-US" dirty="0">
                <a:solidFill>
                  <a:schemeClr val="bg1"/>
                </a:solidFill>
              </a:rPr>
              <a:t>	     n1</a:t>
            </a:r>
          </a:p>
          <a:p>
            <a:r>
              <a:rPr lang="en-US" dirty="0">
                <a:solidFill>
                  <a:srgbClr val="FF0000"/>
                </a:solidFill>
              </a:rPr>
              <a:t>Out [4] : </a:t>
            </a:r>
            <a:r>
              <a:rPr lang="en-US" dirty="0">
                <a:solidFill>
                  <a:schemeClr val="bg1"/>
                </a:solidFill>
              </a:rPr>
              <a:t>array([5,10,15])</a:t>
            </a:r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477B1646-EAAD-415F-4FEB-1DD8F190B32F}"/>
              </a:ext>
            </a:extLst>
          </p:cNvPr>
          <p:cNvSpPr/>
          <p:nvPr/>
        </p:nvSpPr>
        <p:spPr>
          <a:xfrm>
            <a:off x="1232642" y="4598895"/>
            <a:ext cx="3478308" cy="1524000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 In [4] : 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r>
              <a:rPr lang="en-US" dirty="0">
                <a:solidFill>
                  <a:schemeClr val="bg1"/>
                </a:solidFill>
              </a:rPr>
              <a:t>	     n1=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10,20,30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	     n1=n1-1</a:t>
            </a:r>
          </a:p>
          <a:p>
            <a:r>
              <a:rPr lang="en-US" dirty="0">
                <a:solidFill>
                  <a:schemeClr val="bg1"/>
                </a:solidFill>
              </a:rPr>
              <a:t>	     n1</a:t>
            </a:r>
          </a:p>
          <a:p>
            <a:r>
              <a:rPr lang="en-US" dirty="0">
                <a:solidFill>
                  <a:srgbClr val="FF0000"/>
                </a:solidFill>
              </a:rPr>
              <a:t>Out [4] : </a:t>
            </a:r>
            <a:r>
              <a:rPr lang="en-US" dirty="0">
                <a:solidFill>
                  <a:schemeClr val="bg1"/>
                </a:solidFill>
              </a:rPr>
              <a:t>array([9,19,29])</a:t>
            </a:r>
          </a:p>
        </p:txBody>
      </p:sp>
    </p:spTree>
    <p:extLst>
      <p:ext uri="{BB962C8B-B14F-4D97-AF65-F5344CB8AC3E}">
        <p14:creationId xmlns:p14="http://schemas.microsoft.com/office/powerpoint/2010/main" val="264491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9BFB72BC-4D7B-ED7C-1B4D-105032AE9564}"/>
              </a:ext>
            </a:extLst>
          </p:cNvPr>
          <p:cNvSpPr/>
          <p:nvPr/>
        </p:nvSpPr>
        <p:spPr>
          <a:xfrm>
            <a:off x="1192304" y="537884"/>
            <a:ext cx="3675531" cy="38548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NumPy Math Functions</a:t>
            </a:r>
            <a:endParaRPr lang="en-IN" b="1" dirty="0"/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6FC269F0-C461-040D-7C14-BEDE1B17A67B}"/>
              </a:ext>
            </a:extLst>
          </p:cNvPr>
          <p:cNvSpPr/>
          <p:nvPr/>
        </p:nvSpPr>
        <p:spPr>
          <a:xfrm>
            <a:off x="1205752" y="2079812"/>
            <a:ext cx="4890248" cy="1524000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 In [14] :</a:t>
            </a:r>
            <a:r>
              <a:rPr lang="en-US" dirty="0">
                <a:solidFill>
                  <a:srgbClr val="00B050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r>
              <a:rPr lang="en-US" dirty="0">
                <a:solidFill>
                  <a:schemeClr val="bg1"/>
                </a:solidFill>
              </a:rPr>
              <a:t>	       n1=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10,0,20,30,40,50,60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	       </a:t>
            </a:r>
            <a:r>
              <a:rPr lang="en-US" dirty="0" err="1">
                <a:solidFill>
                  <a:schemeClr val="bg1"/>
                </a:solidFill>
              </a:rPr>
              <a:t>np.mean</a:t>
            </a:r>
            <a:r>
              <a:rPr lang="en-US" dirty="0">
                <a:solidFill>
                  <a:schemeClr val="bg1"/>
                </a:solidFill>
              </a:rPr>
              <a:t>(n1)</a:t>
            </a:r>
          </a:p>
          <a:p>
            <a:r>
              <a:rPr lang="en-US" dirty="0">
                <a:solidFill>
                  <a:schemeClr val="bg1"/>
                </a:solidFill>
              </a:rPr>
              <a:t>	    </a:t>
            </a:r>
          </a:p>
          <a:p>
            <a:r>
              <a:rPr lang="en-US" dirty="0">
                <a:solidFill>
                  <a:srgbClr val="FF0000"/>
                </a:solidFill>
              </a:rPr>
              <a:t>Out [14] : </a:t>
            </a:r>
            <a:r>
              <a:rPr lang="en-US" dirty="0">
                <a:solidFill>
                  <a:schemeClr val="bg1"/>
                </a:solidFill>
              </a:rPr>
              <a:t>35.0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20619C-E806-0787-76B0-6F6751563FE2}"/>
              </a:ext>
            </a:extLst>
          </p:cNvPr>
          <p:cNvSpPr/>
          <p:nvPr/>
        </p:nvSpPr>
        <p:spPr>
          <a:xfrm>
            <a:off x="1577788" y="1344706"/>
            <a:ext cx="2734236" cy="3137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Mean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B7698B-45C5-A2C1-5318-1ECB1D8D7AF2}"/>
              </a:ext>
            </a:extLst>
          </p:cNvPr>
          <p:cNvSpPr/>
          <p:nvPr/>
        </p:nvSpPr>
        <p:spPr>
          <a:xfrm>
            <a:off x="6920756" y="1299883"/>
            <a:ext cx="2734236" cy="3137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Standard Deviation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B60E68-007B-DC54-DE7E-4AF75EEAB5A6}"/>
              </a:ext>
            </a:extLst>
          </p:cNvPr>
          <p:cNvSpPr/>
          <p:nvPr/>
        </p:nvSpPr>
        <p:spPr>
          <a:xfrm>
            <a:off x="1479176" y="3908612"/>
            <a:ext cx="2734236" cy="3137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Median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9955576F-D9B0-876A-2EC7-CB800113650B}"/>
              </a:ext>
            </a:extLst>
          </p:cNvPr>
          <p:cNvSpPr/>
          <p:nvPr/>
        </p:nvSpPr>
        <p:spPr>
          <a:xfrm>
            <a:off x="6530786" y="2066366"/>
            <a:ext cx="4890248" cy="1524000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 In [17] : 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r>
              <a:rPr lang="en-US" dirty="0">
                <a:solidFill>
                  <a:schemeClr val="bg1"/>
                </a:solidFill>
              </a:rPr>
              <a:t>	       n1=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1,3,5,100,4,48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	       </a:t>
            </a:r>
            <a:r>
              <a:rPr lang="en-US" dirty="0" err="1">
                <a:solidFill>
                  <a:schemeClr val="bg1"/>
                </a:solidFill>
              </a:rPr>
              <a:t>np.std</a:t>
            </a:r>
            <a:r>
              <a:rPr lang="en-US" dirty="0">
                <a:solidFill>
                  <a:schemeClr val="bg1"/>
                </a:solidFill>
              </a:rPr>
              <a:t>(n1)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Out [17]:</a:t>
            </a:r>
            <a:r>
              <a:rPr lang="en-US" dirty="0">
                <a:solidFill>
                  <a:schemeClr val="bg1"/>
                </a:solidFill>
              </a:rPr>
              <a:t> 36.59424666</a:t>
            </a:r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477B1646-EAAD-415F-4FEB-1DD8F190B32F}"/>
              </a:ext>
            </a:extLst>
          </p:cNvPr>
          <p:cNvSpPr/>
          <p:nvPr/>
        </p:nvSpPr>
        <p:spPr>
          <a:xfrm>
            <a:off x="1232641" y="4598895"/>
            <a:ext cx="5006793" cy="1524000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 In [16] :</a:t>
            </a:r>
            <a:r>
              <a:rPr lang="en-US" dirty="0">
                <a:solidFill>
                  <a:srgbClr val="00B050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r>
              <a:rPr lang="en-US" dirty="0">
                <a:solidFill>
                  <a:schemeClr val="bg1"/>
                </a:solidFill>
              </a:rPr>
              <a:t>	       n1=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11,44,5,96,67,85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	        </a:t>
            </a:r>
            <a:r>
              <a:rPr lang="en-US" dirty="0" err="1">
                <a:solidFill>
                  <a:schemeClr val="bg1"/>
                </a:solidFill>
              </a:rPr>
              <a:t>np.median</a:t>
            </a:r>
            <a:r>
              <a:rPr lang="en-US" dirty="0">
                <a:solidFill>
                  <a:schemeClr val="bg1"/>
                </a:solidFill>
              </a:rPr>
              <a:t>(n1)</a:t>
            </a:r>
          </a:p>
          <a:p>
            <a:r>
              <a:rPr lang="en-US" dirty="0">
                <a:solidFill>
                  <a:schemeClr val="bg1"/>
                </a:solidFill>
              </a:rPr>
              <a:t>	     </a:t>
            </a:r>
          </a:p>
          <a:p>
            <a:r>
              <a:rPr lang="en-US" dirty="0">
                <a:solidFill>
                  <a:srgbClr val="FF0000"/>
                </a:solidFill>
              </a:rPr>
              <a:t>Out [16] : </a:t>
            </a:r>
            <a:r>
              <a:rPr lang="en-US" dirty="0">
                <a:solidFill>
                  <a:schemeClr val="bg1"/>
                </a:solidFill>
              </a:rPr>
              <a:t>55.5</a:t>
            </a:r>
          </a:p>
        </p:txBody>
      </p:sp>
    </p:spTree>
    <p:extLst>
      <p:ext uri="{BB962C8B-B14F-4D97-AF65-F5344CB8AC3E}">
        <p14:creationId xmlns:p14="http://schemas.microsoft.com/office/powerpoint/2010/main" val="319445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3FD65-3E3F-105F-E262-54399C0685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37761" y="1277828"/>
            <a:ext cx="8179361" cy="43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0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F00A-F898-A499-281F-A64E0AEC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351058"/>
            <a:ext cx="9905998" cy="448235"/>
          </a:xfrm>
          <a:prstGeom prst="homePlate">
            <a:avLst/>
          </a:prstGeom>
        </p:spPr>
        <p:txBody>
          <a:bodyPr>
            <a:normAutofit/>
          </a:bodyPr>
          <a:lstStyle/>
          <a:p>
            <a:r>
              <a:rPr lang="en-US" sz="1600"/>
              <a:t>---</a:t>
            </a:r>
            <a:endParaRPr lang="en-IN" sz="160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A7A54BF-AEA2-12AD-277E-EB95D1C45F33}"/>
              </a:ext>
            </a:extLst>
          </p:cNvPr>
          <p:cNvSpPr/>
          <p:nvPr/>
        </p:nvSpPr>
        <p:spPr>
          <a:xfrm>
            <a:off x="1246093" y="343717"/>
            <a:ext cx="5011271" cy="62687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          LIBRARIES IN PYTHON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9DD276-967A-9FFC-5214-5FB041F6C20D}"/>
              </a:ext>
            </a:extLst>
          </p:cNvPr>
          <p:cNvSpPr/>
          <p:nvPr/>
        </p:nvSpPr>
        <p:spPr>
          <a:xfrm>
            <a:off x="1246093" y="1268832"/>
            <a:ext cx="10278035" cy="546194"/>
          </a:xfrm>
          <a:prstGeom prst="roundRect">
            <a:avLst>
              <a:gd name="adj" fmla="val 13962"/>
            </a:avLst>
          </a:prstGeom>
          <a:solidFill>
            <a:schemeClr val="tx1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Python library is  a collection of functions &amp; methods that allows you to perform many actions without writing your code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5F7AF69-0D3B-F824-08AF-E04D4CA8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6093" y="2339787"/>
            <a:ext cx="3224399" cy="1819994"/>
          </a:xfrm>
          <a:solidFill>
            <a:schemeClr val="accent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C726BF-ADA4-D0D3-083D-35C67F66DD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-8636" t="374404" r="4069" b="-370387"/>
          <a:stretch/>
        </p:blipFill>
        <p:spPr>
          <a:xfrm>
            <a:off x="5491915" y="5306964"/>
            <a:ext cx="5373305" cy="599837"/>
          </a:xfrm>
          <a:prstGeom prst="rect">
            <a:avLst/>
          </a:prstGeom>
        </p:spPr>
      </p:pic>
      <p:sp>
        <p:nvSpPr>
          <p:cNvPr id="22" name="Rectangle: Top Corners One Rounded and One Snipped 21">
            <a:extLst>
              <a:ext uri="{FF2B5EF4-FFF2-40B4-BE49-F238E27FC236}">
                <a16:creationId xmlns:a16="http://schemas.microsoft.com/office/drawing/2014/main" id="{F30403F1-2AE8-720E-7C64-05C06A94AB72}"/>
              </a:ext>
            </a:extLst>
          </p:cNvPr>
          <p:cNvSpPr/>
          <p:nvPr/>
        </p:nvSpPr>
        <p:spPr>
          <a:xfrm>
            <a:off x="6382871" y="2944134"/>
            <a:ext cx="4329954" cy="729213"/>
          </a:xfrm>
          <a:prstGeom prst="snip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2238A6-F9DA-6DA9-DB7A-BA9448C1A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47165" y="2976281"/>
            <a:ext cx="3462247" cy="697066"/>
          </a:xfrm>
          <a:prstGeom prst="rect">
            <a:avLst/>
          </a:prstGeom>
        </p:spPr>
      </p:pic>
      <p:sp>
        <p:nvSpPr>
          <p:cNvPr id="29" name="Rectangle: Diagonal Corners Snipped 28">
            <a:extLst>
              <a:ext uri="{FF2B5EF4-FFF2-40B4-BE49-F238E27FC236}">
                <a16:creationId xmlns:a16="http://schemas.microsoft.com/office/drawing/2014/main" id="{F144D52B-6059-7AD8-7327-A472C5208F0F}"/>
              </a:ext>
            </a:extLst>
          </p:cNvPr>
          <p:cNvSpPr/>
          <p:nvPr/>
        </p:nvSpPr>
        <p:spPr>
          <a:xfrm rot="10800000">
            <a:off x="4688540" y="4482352"/>
            <a:ext cx="3244199" cy="2202612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7C956F7-C934-C39D-6EAA-6CE691BE3E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84376" y="4784820"/>
            <a:ext cx="2545976" cy="16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0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E4EF-012F-2E44-80D9-B0514DDF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72" y="610161"/>
            <a:ext cx="9905998" cy="147857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3EDD52D-9EAD-460C-4686-B9FAB10B9761}"/>
              </a:ext>
            </a:extLst>
          </p:cNvPr>
          <p:cNvSpPr/>
          <p:nvPr/>
        </p:nvSpPr>
        <p:spPr>
          <a:xfrm>
            <a:off x="1264024" y="484093"/>
            <a:ext cx="3971364" cy="58270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 NumPy </a:t>
            </a:r>
            <a:endParaRPr lang="en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346581-A100-56D0-90CE-1C45436726A8}"/>
              </a:ext>
            </a:extLst>
          </p:cNvPr>
          <p:cNvSpPr/>
          <p:nvPr/>
        </p:nvSpPr>
        <p:spPr>
          <a:xfrm>
            <a:off x="2079812" y="1201224"/>
            <a:ext cx="8803341" cy="58270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 stands for Numerical python and is the core library for numeric and scientific computing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6C56BE1-77D0-7575-351A-C4BBA3E46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2269" y="4465076"/>
            <a:ext cx="2178470" cy="1908831"/>
          </a:xfr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CF21F2AD-6D60-42C0-823E-C1BF94F8D468}"/>
              </a:ext>
            </a:extLst>
          </p:cNvPr>
          <p:cNvSpPr/>
          <p:nvPr/>
        </p:nvSpPr>
        <p:spPr>
          <a:xfrm>
            <a:off x="2133602" y="1981152"/>
            <a:ext cx="3863789" cy="2179123"/>
          </a:xfrm>
          <a:prstGeom prst="cloudCallo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r>
              <a:rPr lang="en-US" dirty="0">
                <a:solidFill>
                  <a:schemeClr val="bg1"/>
                </a:solidFill>
              </a:rPr>
              <a:t>  It consists of multi-dimensional array objects and a collection of routines for processing those arrays </a:t>
            </a:r>
            <a:endParaRPr lang="en-IN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E081A8F-F8E5-0511-57D4-7501EA7E7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22662" y="2947416"/>
            <a:ext cx="4337201" cy="18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99A9-D846-5BD6-7C86-1E3ED140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1413" y="7673787"/>
            <a:ext cx="9905998" cy="10757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A766-07FE-30CD-4355-878CFEE1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00" y="7388175"/>
            <a:ext cx="9905999" cy="6221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9FAFFE9-98A8-25AA-0B9D-86F567CC9490}"/>
              </a:ext>
            </a:extLst>
          </p:cNvPr>
          <p:cNvSpPr/>
          <p:nvPr/>
        </p:nvSpPr>
        <p:spPr>
          <a:xfrm>
            <a:off x="1210234" y="573648"/>
            <a:ext cx="3944469" cy="52004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Creating NumPy Array </a:t>
            </a:r>
            <a:endParaRPr lang="en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754B85-461F-01BF-6AB8-478890D11472}"/>
              </a:ext>
            </a:extLst>
          </p:cNvPr>
          <p:cNvSpPr/>
          <p:nvPr/>
        </p:nvSpPr>
        <p:spPr>
          <a:xfrm>
            <a:off x="1210234" y="1765394"/>
            <a:ext cx="3550023" cy="66338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Single-dimensional Array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0F3371-277E-36B8-8F69-AE90B541AE91}"/>
              </a:ext>
            </a:extLst>
          </p:cNvPr>
          <p:cNvSpPr/>
          <p:nvPr/>
        </p:nvSpPr>
        <p:spPr>
          <a:xfrm>
            <a:off x="6849035" y="1733361"/>
            <a:ext cx="3792071" cy="66338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AC2E51DB-21E9-2C9C-8005-FEA0080AD335}"/>
              </a:ext>
            </a:extLst>
          </p:cNvPr>
          <p:cNvSpPr/>
          <p:nvPr/>
        </p:nvSpPr>
        <p:spPr>
          <a:xfrm>
            <a:off x="972666" y="3165006"/>
            <a:ext cx="4419603" cy="2080092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[3] :</a:t>
            </a:r>
            <a:r>
              <a:rPr lang="en-US" dirty="0">
                <a:solidFill>
                  <a:srgbClr val="00B050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    n1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10,20,30,40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	    n1</a:t>
            </a:r>
          </a:p>
          <a:p>
            <a:r>
              <a:rPr lang="en-US" dirty="0">
                <a:solidFill>
                  <a:srgbClr val="FF0000"/>
                </a:solidFill>
              </a:rPr>
              <a:t>Out [3] </a:t>
            </a:r>
            <a:r>
              <a:rPr lang="en-US" dirty="0">
                <a:solidFill>
                  <a:schemeClr val="bg1"/>
                </a:solidFill>
              </a:rPr>
              <a:t>: array(10,20,30,40)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A36DA5DC-EF2C-C98C-B495-DABB213A10B9}"/>
              </a:ext>
            </a:extLst>
          </p:cNvPr>
          <p:cNvSpPr/>
          <p:nvPr/>
        </p:nvSpPr>
        <p:spPr>
          <a:xfrm>
            <a:off x="6418730" y="3165006"/>
            <a:ext cx="4800603" cy="2080092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[6] : 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r>
              <a:rPr lang="en-US" dirty="0">
                <a:solidFill>
                  <a:schemeClr val="bg1"/>
                </a:solidFill>
              </a:rPr>
              <a:t>	          					</a:t>
            </a:r>
            <a:r>
              <a:rPr lang="en-US" sz="1600" dirty="0">
                <a:solidFill>
                  <a:schemeClr val="bg1"/>
                </a:solidFill>
              </a:rPr>
              <a:t>n2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np.array</a:t>
            </a:r>
            <a:r>
              <a:rPr lang="en-US" sz="1600" dirty="0">
                <a:solidFill>
                  <a:schemeClr val="bg1"/>
                </a:solidFill>
              </a:rPr>
              <a:t>([</a:t>
            </a:r>
            <a:r>
              <a:rPr lang="en-US" sz="1600" dirty="0">
                <a:solidFill>
                  <a:srgbClr val="00B050"/>
                </a:solidFill>
              </a:rPr>
              <a:t>10,20,30,40</a:t>
            </a:r>
            <a:r>
              <a:rPr lang="en-US" sz="1600" dirty="0">
                <a:solidFill>
                  <a:schemeClr val="bg1"/>
                </a:solidFill>
              </a:rPr>
              <a:t>],[</a:t>
            </a:r>
            <a:r>
              <a:rPr lang="en-US" sz="1600" dirty="0">
                <a:solidFill>
                  <a:srgbClr val="00B050"/>
                </a:solidFill>
              </a:rPr>
              <a:t>40,30,20,10</a:t>
            </a:r>
            <a:r>
              <a:rPr lang="en-US" sz="1600" dirty="0">
                <a:solidFill>
                  <a:schemeClr val="bg1"/>
                </a:solidFill>
              </a:rPr>
              <a:t>])</a:t>
            </a:r>
          </a:p>
          <a:p>
            <a:r>
              <a:rPr lang="en-US" sz="1600" dirty="0">
                <a:solidFill>
                  <a:schemeClr val="bg1"/>
                </a:solidFill>
              </a:rPr>
              <a:t>	    n2</a:t>
            </a:r>
          </a:p>
          <a:p>
            <a:r>
              <a:rPr lang="en-US" dirty="0">
                <a:solidFill>
                  <a:srgbClr val="FF0000"/>
                </a:solidFill>
              </a:rPr>
              <a:t>Out [6] </a:t>
            </a:r>
            <a:r>
              <a:rPr lang="en-US" dirty="0">
                <a:solidFill>
                  <a:schemeClr val="bg1"/>
                </a:solidFill>
              </a:rPr>
              <a:t>: array( [ [10,20,30,40],</a:t>
            </a:r>
          </a:p>
          <a:p>
            <a:r>
              <a:rPr lang="en-US" dirty="0">
                <a:solidFill>
                  <a:schemeClr val="bg1"/>
                </a:solidFill>
              </a:rPr>
              <a:t>			[40,30,20,10] ])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67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2C0A-D743-2396-F600-B2FC0254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33" y="7216588"/>
            <a:ext cx="9837177" cy="68131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5D35-8284-947B-F9F4-7E0D3BD2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109010"/>
            <a:ext cx="9905999" cy="286871"/>
          </a:xfrm>
        </p:spPr>
        <p:txBody>
          <a:bodyPr>
            <a:normAutofit fontScale="47500" lnSpcReduction="20000"/>
          </a:bodyPr>
          <a:lstStyle/>
          <a:p>
            <a:endParaRPr lang="en-IN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6D3E6E8-DB40-D138-0669-26D18941A5B3}"/>
              </a:ext>
            </a:extLst>
          </p:cNvPr>
          <p:cNvSpPr/>
          <p:nvPr/>
        </p:nvSpPr>
        <p:spPr>
          <a:xfrm>
            <a:off x="1210234" y="550936"/>
            <a:ext cx="4087906" cy="471042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Initializing NumPy Array</a:t>
            </a:r>
            <a:endParaRPr lang="en-IN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3F9C56-AFF8-DDD3-FDF8-DDAFE8849915}"/>
              </a:ext>
            </a:extLst>
          </p:cNvPr>
          <p:cNvSpPr/>
          <p:nvPr/>
        </p:nvSpPr>
        <p:spPr>
          <a:xfrm>
            <a:off x="2375647" y="1310599"/>
            <a:ext cx="7844118" cy="614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Initializing NumPy array within a range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BD1749FC-33F2-5F86-647E-FFE2F812B1CD}"/>
              </a:ext>
            </a:extLst>
          </p:cNvPr>
          <p:cNvSpPr/>
          <p:nvPr/>
        </p:nvSpPr>
        <p:spPr>
          <a:xfrm>
            <a:off x="3254187" y="2259106"/>
            <a:ext cx="6069106" cy="1982673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In [34] :  </a:t>
            </a:r>
            <a:r>
              <a:rPr lang="en-US" sz="1600" dirty="0">
                <a:solidFill>
                  <a:srgbClr val="00B050"/>
                </a:solidFill>
              </a:rPr>
              <a:t>import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numpy</a:t>
            </a:r>
            <a:r>
              <a:rPr lang="en-US" sz="1600" dirty="0">
                <a:solidFill>
                  <a:schemeClr val="bg1"/>
                </a:solidFill>
              </a:rPr>
              <a:t> array as np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     n1</a:t>
            </a:r>
            <a:r>
              <a:rPr lang="en-US" sz="1600" dirty="0">
                <a:solidFill>
                  <a:srgbClr val="FF0000"/>
                </a:solidFill>
              </a:rPr>
              <a:t> =</a:t>
            </a:r>
            <a:r>
              <a:rPr lang="en-US" sz="1600" dirty="0" err="1">
                <a:solidFill>
                  <a:schemeClr val="bg1"/>
                </a:solidFill>
              </a:rPr>
              <a:t>np.array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00B050"/>
                </a:solidFill>
              </a:rPr>
              <a:t>10,20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lvl="3"/>
            <a:r>
              <a:rPr lang="en-US" sz="1600" dirty="0">
                <a:solidFill>
                  <a:schemeClr val="bg1"/>
                </a:solidFill>
              </a:rPr>
              <a:t>              n1</a:t>
            </a:r>
          </a:p>
          <a:p>
            <a:pPr lvl="3"/>
            <a:r>
              <a:rPr lang="en-US" sz="1600" dirty="0">
                <a:solidFill>
                  <a:srgbClr val="FF0000"/>
                </a:solidFill>
              </a:rPr>
              <a:t>Out [34] : </a:t>
            </a:r>
            <a:r>
              <a:rPr lang="en-US" sz="1600" dirty="0">
                <a:solidFill>
                  <a:schemeClr val="bg1"/>
                </a:solidFill>
              </a:rPr>
              <a:t>array([10,11,12,13,14,15,16,17,18,19])</a:t>
            </a:r>
          </a:p>
          <a:p>
            <a:pPr lvl="3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9E6F0D41-B7C4-1D44-C8E4-67BDC97B1036}"/>
              </a:ext>
            </a:extLst>
          </p:cNvPr>
          <p:cNvSpPr/>
          <p:nvPr/>
        </p:nvSpPr>
        <p:spPr>
          <a:xfrm>
            <a:off x="3227298" y="4545106"/>
            <a:ext cx="6069106" cy="1928885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In [35] :  </a:t>
            </a:r>
            <a:r>
              <a:rPr lang="en-US" sz="1600" dirty="0">
                <a:solidFill>
                  <a:srgbClr val="00B050"/>
                </a:solidFill>
              </a:rPr>
              <a:t>import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numpy</a:t>
            </a:r>
            <a:r>
              <a:rPr lang="en-US" sz="1600" dirty="0">
                <a:solidFill>
                  <a:schemeClr val="bg1"/>
                </a:solidFill>
              </a:rPr>
              <a:t> array as np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        n1</a:t>
            </a:r>
            <a:r>
              <a:rPr lang="en-US" sz="1600" dirty="0">
                <a:solidFill>
                  <a:srgbClr val="FF0000"/>
                </a:solidFill>
              </a:rPr>
              <a:t> =</a:t>
            </a:r>
            <a:r>
              <a:rPr lang="en-US" sz="1600" dirty="0" err="1">
                <a:solidFill>
                  <a:schemeClr val="bg1"/>
                </a:solidFill>
              </a:rPr>
              <a:t>np.array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00B050"/>
                </a:solidFill>
              </a:rPr>
              <a:t>10,50,5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lvl="3"/>
            <a:r>
              <a:rPr lang="en-US" sz="1600" dirty="0">
                <a:solidFill>
                  <a:schemeClr val="bg1"/>
                </a:solidFill>
              </a:rPr>
              <a:t>              n1</a:t>
            </a:r>
          </a:p>
          <a:p>
            <a:pPr lvl="3"/>
            <a:r>
              <a:rPr lang="en-US" sz="1600" dirty="0">
                <a:solidFill>
                  <a:srgbClr val="FF0000"/>
                </a:solidFill>
              </a:rPr>
              <a:t>Out [35] : </a:t>
            </a:r>
            <a:r>
              <a:rPr lang="en-US" sz="1600" dirty="0">
                <a:solidFill>
                  <a:schemeClr val="bg1"/>
                </a:solidFill>
              </a:rPr>
              <a:t>array([10,15,20,25,30,35,40,45])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E1AC07-F769-AFAB-342E-3DE2E0CD8EAD}"/>
              </a:ext>
            </a:extLst>
          </p:cNvPr>
          <p:cNvSpPr/>
          <p:nvPr/>
        </p:nvSpPr>
        <p:spPr>
          <a:xfrm>
            <a:off x="2348753" y="1319564"/>
            <a:ext cx="7844118" cy="614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Initializing NumPy array within a range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1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5139C-AC9D-237E-3477-8F25419827A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41412" y="7126940"/>
            <a:ext cx="9905999" cy="5827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BFF337B-0730-0A68-E6FB-069BD8031482}"/>
              </a:ext>
            </a:extLst>
          </p:cNvPr>
          <p:cNvSpPr/>
          <p:nvPr/>
        </p:nvSpPr>
        <p:spPr>
          <a:xfrm>
            <a:off x="1567928" y="806824"/>
            <a:ext cx="45719" cy="457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F836617-93D1-36C1-1351-D9764304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57999"/>
            <a:ext cx="9905998" cy="85164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87C3D2B-B2A6-AC60-EEFF-E577ECE85A8E}"/>
              </a:ext>
            </a:extLst>
          </p:cNvPr>
          <p:cNvSpPr/>
          <p:nvPr/>
        </p:nvSpPr>
        <p:spPr>
          <a:xfrm>
            <a:off x="1210234" y="574590"/>
            <a:ext cx="4303060" cy="474282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Initializing NumPy Array</a:t>
            </a:r>
            <a:endParaRPr lang="en-IN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DEC5A3-E7DB-66CC-D521-CB4D33BBC551}"/>
              </a:ext>
            </a:extLst>
          </p:cNvPr>
          <p:cNvSpPr/>
          <p:nvPr/>
        </p:nvSpPr>
        <p:spPr>
          <a:xfrm>
            <a:off x="2474259" y="1473844"/>
            <a:ext cx="7548282" cy="6507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Initializing NumPy array with random numbers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3A4CE4B1-F54E-5602-0864-E98C0680C6B3}"/>
              </a:ext>
            </a:extLst>
          </p:cNvPr>
          <p:cNvSpPr/>
          <p:nvPr/>
        </p:nvSpPr>
        <p:spPr>
          <a:xfrm>
            <a:off x="3361764" y="3030922"/>
            <a:ext cx="5836023" cy="2016208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In [46] :  </a:t>
            </a:r>
            <a:r>
              <a:rPr lang="en-US" sz="1600" dirty="0">
                <a:solidFill>
                  <a:srgbClr val="00B050"/>
                </a:solidFill>
              </a:rPr>
              <a:t>import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numpy</a:t>
            </a:r>
            <a:r>
              <a:rPr lang="en-US" sz="1600" dirty="0">
                <a:solidFill>
                  <a:schemeClr val="bg1"/>
                </a:solidFill>
              </a:rPr>
              <a:t> array as np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                    n1</a:t>
            </a:r>
            <a:r>
              <a:rPr lang="en-US" sz="1600" dirty="0">
                <a:solidFill>
                  <a:srgbClr val="FF0000"/>
                </a:solidFill>
              </a:rPr>
              <a:t> =</a:t>
            </a:r>
            <a:r>
              <a:rPr lang="en-US" sz="1600" dirty="0" err="1">
                <a:solidFill>
                  <a:schemeClr val="bg1"/>
                </a:solidFill>
              </a:rPr>
              <a:t>np.random.radint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00B050"/>
                </a:solidFill>
              </a:rPr>
              <a:t>1,100,5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lvl="3"/>
            <a:r>
              <a:rPr lang="en-US" sz="1600" dirty="0">
                <a:solidFill>
                  <a:schemeClr val="bg1"/>
                </a:solidFill>
              </a:rPr>
              <a:t>            n1</a:t>
            </a:r>
          </a:p>
          <a:p>
            <a:pPr lvl="3"/>
            <a:r>
              <a:rPr lang="en-US" sz="1600" dirty="0">
                <a:solidFill>
                  <a:srgbClr val="FF0000"/>
                </a:solidFill>
              </a:rPr>
              <a:t>Out [46] : </a:t>
            </a:r>
            <a:r>
              <a:rPr lang="en-US" sz="1600" dirty="0">
                <a:solidFill>
                  <a:schemeClr val="bg1"/>
                </a:solidFill>
              </a:rPr>
              <a:t>array([95,88,26,22,76])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6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0EDC-2607-83EB-A962-99BA1227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1413" y="7611034"/>
            <a:ext cx="9905998" cy="16136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ACF0-4C6F-D110-A1E4-4681E983A89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41412" y="7772397"/>
            <a:ext cx="9905999" cy="58270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651DC22-D16B-B11E-3A8A-07C928497116}"/>
              </a:ext>
            </a:extLst>
          </p:cNvPr>
          <p:cNvSpPr/>
          <p:nvPr/>
        </p:nvSpPr>
        <p:spPr>
          <a:xfrm>
            <a:off x="1192305" y="582658"/>
            <a:ext cx="3935506" cy="44828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NumPy Shape</a:t>
            </a:r>
            <a:endParaRPr lang="en-IN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90F7E5-A54D-CDA4-5E58-38B7BC5E7A0B}"/>
              </a:ext>
            </a:extLst>
          </p:cNvPr>
          <p:cNvSpPr/>
          <p:nvPr/>
        </p:nvSpPr>
        <p:spPr>
          <a:xfrm>
            <a:off x="2205318" y="1649504"/>
            <a:ext cx="7494494" cy="53788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Checking the shape of NumPy arrays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FCB411B7-37A0-A928-86C9-6AE861E23AE7}"/>
              </a:ext>
            </a:extLst>
          </p:cNvPr>
          <p:cNvSpPr/>
          <p:nvPr/>
        </p:nvSpPr>
        <p:spPr>
          <a:xfrm>
            <a:off x="3065930" y="3287801"/>
            <a:ext cx="6194611" cy="1949828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In [4] :  </a:t>
            </a:r>
            <a:r>
              <a:rPr lang="en-US" sz="1600" dirty="0">
                <a:solidFill>
                  <a:srgbClr val="00B050"/>
                </a:solidFill>
              </a:rPr>
              <a:t>import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numpy</a:t>
            </a:r>
            <a:r>
              <a:rPr lang="en-US" sz="1600" dirty="0">
                <a:solidFill>
                  <a:schemeClr val="bg1"/>
                </a:solidFill>
              </a:rPr>
              <a:t> array as np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                 n1</a:t>
            </a:r>
            <a:r>
              <a:rPr lang="en-US" sz="1600" dirty="0">
                <a:solidFill>
                  <a:srgbClr val="FF0000"/>
                </a:solidFill>
              </a:rPr>
              <a:t> =</a:t>
            </a:r>
            <a:r>
              <a:rPr lang="en-US" sz="1600" dirty="0" err="1">
                <a:solidFill>
                  <a:schemeClr val="bg1"/>
                </a:solidFill>
              </a:rPr>
              <a:t>np.array</a:t>
            </a:r>
            <a:r>
              <a:rPr lang="en-US" sz="1600" dirty="0">
                <a:solidFill>
                  <a:schemeClr val="bg1"/>
                </a:solidFill>
              </a:rPr>
              <a:t>([</a:t>
            </a:r>
            <a:r>
              <a:rPr lang="en-US" sz="1600" dirty="0">
                <a:solidFill>
                  <a:srgbClr val="00B050"/>
                </a:solidFill>
              </a:rPr>
              <a:t>1,2,3</a:t>
            </a:r>
            <a:r>
              <a:rPr lang="en-US" sz="1600" dirty="0">
                <a:solidFill>
                  <a:schemeClr val="bg1"/>
                </a:solidFill>
              </a:rPr>
              <a:t>],[</a:t>
            </a:r>
            <a:r>
              <a:rPr lang="en-US" sz="1600" dirty="0">
                <a:solidFill>
                  <a:srgbClr val="00B050"/>
                </a:solidFill>
              </a:rPr>
              <a:t>4,5,6</a:t>
            </a:r>
            <a:r>
              <a:rPr lang="en-US" sz="1600" dirty="0">
                <a:solidFill>
                  <a:schemeClr val="bg1"/>
                </a:solidFill>
              </a:rPr>
              <a:t>]])</a:t>
            </a:r>
          </a:p>
          <a:p>
            <a:pPr lvl="3"/>
            <a:r>
              <a:rPr lang="en-US" sz="1600" dirty="0">
                <a:solidFill>
                  <a:schemeClr val="bg1"/>
                </a:solidFill>
              </a:rPr>
              <a:t>              n1.shape</a:t>
            </a:r>
          </a:p>
          <a:p>
            <a:pPr lvl="3"/>
            <a:r>
              <a:rPr lang="en-US" sz="1600" dirty="0">
                <a:solidFill>
                  <a:srgbClr val="FF0000"/>
                </a:solidFill>
              </a:rPr>
              <a:t>Out [4]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(2,3)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9305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4C1728F3-8ECF-D507-4C2A-48DC006B4ECA}"/>
              </a:ext>
            </a:extLst>
          </p:cNvPr>
          <p:cNvSpPr/>
          <p:nvPr/>
        </p:nvSpPr>
        <p:spPr>
          <a:xfrm>
            <a:off x="1219196" y="555811"/>
            <a:ext cx="3899647" cy="385483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Joining NumPy Arrays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C09C09-220A-5FBD-5EB9-84326F2E1487}"/>
              </a:ext>
            </a:extLst>
          </p:cNvPr>
          <p:cNvSpPr/>
          <p:nvPr/>
        </p:nvSpPr>
        <p:spPr>
          <a:xfrm>
            <a:off x="1470212" y="1371599"/>
            <a:ext cx="2877670" cy="4751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vstack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9A6694-13B0-0419-897B-C010CCD5CA6B}"/>
              </a:ext>
            </a:extLst>
          </p:cNvPr>
          <p:cNvSpPr/>
          <p:nvPr/>
        </p:nvSpPr>
        <p:spPr>
          <a:xfrm>
            <a:off x="7073153" y="1371597"/>
            <a:ext cx="2877670" cy="4751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hstack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48C57F27-F985-8215-0307-479042AE6E9E}"/>
              </a:ext>
            </a:extLst>
          </p:cNvPr>
          <p:cNvSpPr/>
          <p:nvPr/>
        </p:nvSpPr>
        <p:spPr>
          <a:xfrm>
            <a:off x="1407458" y="2200831"/>
            <a:ext cx="4159624" cy="1846734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 [32]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n1= 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10,20,30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n2= 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40,50,60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	   </a:t>
            </a:r>
            <a:r>
              <a:rPr lang="en-US" dirty="0" err="1">
                <a:solidFill>
                  <a:schemeClr val="bg1"/>
                </a:solidFill>
              </a:rPr>
              <a:t>np.vstack</a:t>
            </a:r>
            <a:r>
              <a:rPr lang="en-US" dirty="0">
                <a:solidFill>
                  <a:schemeClr val="bg1"/>
                </a:solidFill>
              </a:rPr>
              <a:t>((n1,n2))</a:t>
            </a:r>
          </a:p>
          <a:p>
            <a:r>
              <a:rPr lang="en-US" dirty="0">
                <a:solidFill>
                  <a:srgbClr val="FF0000"/>
                </a:solidFill>
              </a:rPr>
              <a:t>Out [32] : </a:t>
            </a:r>
            <a:r>
              <a:rPr lang="en-US" dirty="0">
                <a:solidFill>
                  <a:schemeClr val="bg1"/>
                </a:solidFill>
              </a:rPr>
              <a:t>array ( [ [ 10,20,30],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[ 40,50,60] ] 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5B63A4B1-D231-280D-F03A-6596A65E44C3}"/>
              </a:ext>
            </a:extLst>
          </p:cNvPr>
          <p:cNvSpPr/>
          <p:nvPr/>
        </p:nvSpPr>
        <p:spPr>
          <a:xfrm>
            <a:off x="6266329" y="2084300"/>
            <a:ext cx="4159624" cy="1846734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 [32] : 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n1= 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10,20,30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n2= 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40,50,60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	     </a:t>
            </a:r>
            <a:r>
              <a:rPr lang="en-US" dirty="0" err="1">
                <a:solidFill>
                  <a:schemeClr val="bg1"/>
                </a:solidFill>
              </a:rPr>
              <a:t>np.hstack</a:t>
            </a:r>
            <a:r>
              <a:rPr lang="en-US" dirty="0">
                <a:solidFill>
                  <a:schemeClr val="bg1"/>
                </a:solidFill>
              </a:rPr>
              <a:t>((n1,n2))</a:t>
            </a:r>
          </a:p>
          <a:p>
            <a:r>
              <a:rPr lang="en-US" dirty="0">
                <a:solidFill>
                  <a:srgbClr val="FF0000"/>
                </a:solidFill>
              </a:rPr>
              <a:t>Out [32] : </a:t>
            </a:r>
            <a:r>
              <a:rPr lang="en-US" dirty="0">
                <a:solidFill>
                  <a:schemeClr val="bg1"/>
                </a:solidFill>
              </a:rPr>
              <a:t>array ( [ 10,20,30,40,50,60] 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07B9BC2F-0414-47C5-C5E0-0572E6D07AA9}"/>
              </a:ext>
            </a:extLst>
          </p:cNvPr>
          <p:cNvSpPr/>
          <p:nvPr/>
        </p:nvSpPr>
        <p:spPr>
          <a:xfrm>
            <a:off x="3487270" y="4773700"/>
            <a:ext cx="4742330" cy="2003618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 [32] : 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n1= 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10,20,30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n2= 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40,50,60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</a:rPr>
              <a:t>	      </a:t>
            </a:r>
            <a:r>
              <a:rPr lang="en-US" dirty="0" err="1">
                <a:solidFill>
                  <a:schemeClr val="bg1"/>
                </a:solidFill>
              </a:rPr>
              <a:t>np.column_stack</a:t>
            </a:r>
            <a:r>
              <a:rPr lang="en-US" dirty="0">
                <a:solidFill>
                  <a:schemeClr val="bg1"/>
                </a:solidFill>
              </a:rPr>
              <a:t>((n1,n2))</a:t>
            </a:r>
          </a:p>
          <a:p>
            <a:r>
              <a:rPr lang="en-US" dirty="0">
                <a:solidFill>
                  <a:srgbClr val="FF0000"/>
                </a:solidFill>
              </a:rPr>
              <a:t>Out [32] : </a:t>
            </a:r>
            <a:r>
              <a:rPr lang="en-US" dirty="0">
                <a:solidFill>
                  <a:schemeClr val="bg1"/>
                </a:solidFill>
              </a:rPr>
              <a:t>array ( [ [ 10,40],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[20,50],</a:t>
            </a:r>
          </a:p>
          <a:p>
            <a:r>
              <a:rPr lang="en-US" dirty="0">
                <a:solidFill>
                  <a:schemeClr val="bg1"/>
                </a:solidFill>
              </a:rPr>
              <a:t>			    [30,60]])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B2ADCF-8B75-2520-EF7E-B31121B654FB}"/>
              </a:ext>
            </a:extLst>
          </p:cNvPr>
          <p:cNvSpPr/>
          <p:nvPr/>
        </p:nvSpPr>
        <p:spPr>
          <a:xfrm>
            <a:off x="4195483" y="4141701"/>
            <a:ext cx="2877670" cy="4751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Column_stack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6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1165BF4-FD65-BC1D-5BFA-D603DFF637C1}"/>
              </a:ext>
            </a:extLst>
          </p:cNvPr>
          <p:cNvSpPr/>
          <p:nvPr/>
        </p:nvSpPr>
        <p:spPr>
          <a:xfrm>
            <a:off x="1201267" y="502021"/>
            <a:ext cx="4141698" cy="421344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NumPy Intersection &amp; Difference</a:t>
            </a:r>
            <a:endParaRPr lang="en-IN" b="1" dirty="0"/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369D988A-49F9-D684-BC9F-C33145E4B372}"/>
              </a:ext>
            </a:extLst>
          </p:cNvPr>
          <p:cNvSpPr/>
          <p:nvPr/>
        </p:nvSpPr>
        <p:spPr>
          <a:xfrm>
            <a:off x="1147479" y="1264023"/>
            <a:ext cx="4742334" cy="1147481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 [10] :</a:t>
            </a:r>
            <a:r>
              <a:rPr lang="en-US" dirty="0">
                <a:solidFill>
                  <a:srgbClr val="00B050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n1=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10,20,30,40,50,60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n2=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50,60,70,80,90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BF93527A-93A4-D0CB-29FE-C65937381BD5}"/>
              </a:ext>
            </a:extLst>
          </p:cNvPr>
          <p:cNvSpPr/>
          <p:nvPr/>
        </p:nvSpPr>
        <p:spPr>
          <a:xfrm>
            <a:off x="1174374" y="3119716"/>
            <a:ext cx="4715438" cy="1237131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 [10] : 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n1=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10,20,30,40,50,60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n2=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50,60,70,80,90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6405D585-4669-F96B-AA9D-DB728DF5EACF}"/>
              </a:ext>
            </a:extLst>
          </p:cNvPr>
          <p:cNvSpPr/>
          <p:nvPr/>
        </p:nvSpPr>
        <p:spPr>
          <a:xfrm>
            <a:off x="1156440" y="5065059"/>
            <a:ext cx="4778192" cy="1147481"/>
          </a:xfrm>
          <a:prstGeom prst="snipRoundRect">
            <a:avLst>
              <a:gd name="adj1" fmla="val 16667"/>
              <a:gd name="adj2" fmla="val 141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 [10] : 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as np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n1=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10,20,30,40,50,60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n2=</a:t>
            </a:r>
            <a:r>
              <a:rPr lang="en-US" dirty="0" err="1">
                <a:solidFill>
                  <a:schemeClr val="bg1"/>
                </a:solidFill>
              </a:rPr>
              <a:t>np.array</a:t>
            </a:r>
            <a:r>
              <a:rPr lang="en-US" dirty="0">
                <a:solidFill>
                  <a:schemeClr val="bg1"/>
                </a:solidFill>
              </a:rPr>
              <a:t>([</a:t>
            </a:r>
            <a:r>
              <a:rPr lang="en-US" dirty="0">
                <a:solidFill>
                  <a:srgbClr val="00B050"/>
                </a:solidFill>
              </a:rPr>
              <a:t>50,60,70,80,90</a:t>
            </a:r>
            <a:r>
              <a:rPr lang="en-US" dirty="0">
                <a:solidFill>
                  <a:schemeClr val="bg1"/>
                </a:solidFill>
              </a:rPr>
              <a:t>])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53444E-42DA-D75F-A015-696805BD8179}"/>
              </a:ext>
            </a:extLst>
          </p:cNvPr>
          <p:cNvSpPr/>
          <p:nvPr/>
        </p:nvSpPr>
        <p:spPr>
          <a:xfrm>
            <a:off x="6185642" y="1792941"/>
            <a:ext cx="663388" cy="1075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6E46523-9D12-7D02-B270-5E843E090B92}"/>
              </a:ext>
            </a:extLst>
          </p:cNvPr>
          <p:cNvSpPr/>
          <p:nvPr/>
        </p:nvSpPr>
        <p:spPr>
          <a:xfrm>
            <a:off x="6167714" y="3783105"/>
            <a:ext cx="663388" cy="1075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1E13A6-4BF2-700E-20B9-038E35B7D706}"/>
              </a:ext>
            </a:extLst>
          </p:cNvPr>
          <p:cNvSpPr/>
          <p:nvPr/>
        </p:nvSpPr>
        <p:spPr>
          <a:xfrm>
            <a:off x="6203575" y="5589498"/>
            <a:ext cx="663388" cy="1075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C02F7E80-6273-AFF3-C44E-0AFB92B043A7}"/>
              </a:ext>
            </a:extLst>
          </p:cNvPr>
          <p:cNvSpPr/>
          <p:nvPr/>
        </p:nvSpPr>
        <p:spPr>
          <a:xfrm>
            <a:off x="6983503" y="1219201"/>
            <a:ext cx="4061018" cy="1147481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  In [11] : </a:t>
            </a:r>
            <a:r>
              <a:rPr lang="en-US" dirty="0">
                <a:solidFill>
                  <a:schemeClr val="bg1"/>
                </a:solidFill>
              </a:rPr>
              <a:t>np.intersect1d(n1,n2)</a:t>
            </a:r>
          </a:p>
          <a:p>
            <a:r>
              <a:rPr lang="en-US" dirty="0">
                <a:solidFill>
                  <a:srgbClr val="FF0000"/>
                </a:solidFill>
              </a:rPr>
              <a:t>Out [11] : </a:t>
            </a:r>
            <a:r>
              <a:rPr lang="en-US" dirty="0">
                <a:solidFill>
                  <a:schemeClr val="bg1"/>
                </a:solidFill>
              </a:rPr>
              <a:t>array([50,60]) 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D437BF3A-4DD2-31C6-6602-D47AD2BC6DD8}"/>
              </a:ext>
            </a:extLst>
          </p:cNvPr>
          <p:cNvSpPr/>
          <p:nvPr/>
        </p:nvSpPr>
        <p:spPr>
          <a:xfrm>
            <a:off x="7001426" y="3177989"/>
            <a:ext cx="4186527" cy="1147481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 [23] : </a:t>
            </a:r>
            <a:r>
              <a:rPr lang="en-US" dirty="0">
                <a:solidFill>
                  <a:schemeClr val="bg1"/>
                </a:solidFill>
              </a:rPr>
              <a:t>np.setdiff1d(n1,n2)</a:t>
            </a:r>
          </a:p>
          <a:p>
            <a:r>
              <a:rPr lang="en-US" dirty="0">
                <a:solidFill>
                  <a:srgbClr val="FF0000"/>
                </a:solidFill>
              </a:rPr>
              <a:t>Out [23] : </a:t>
            </a:r>
            <a:r>
              <a:rPr lang="en-US" dirty="0">
                <a:solidFill>
                  <a:schemeClr val="bg1"/>
                </a:solidFill>
              </a:rPr>
              <a:t>array([10,20,30,40]) 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562A882C-61D1-005C-B20A-154371A0C588}"/>
              </a:ext>
            </a:extLst>
          </p:cNvPr>
          <p:cNvSpPr/>
          <p:nvPr/>
        </p:nvSpPr>
        <p:spPr>
          <a:xfrm>
            <a:off x="7001426" y="5065059"/>
            <a:ext cx="4186527" cy="1147481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 [20]: </a:t>
            </a:r>
            <a:r>
              <a:rPr lang="en-US" dirty="0">
                <a:solidFill>
                  <a:schemeClr val="bg1"/>
                </a:solidFill>
              </a:rPr>
              <a:t>np.setdiff1d(n2,n1)</a:t>
            </a:r>
          </a:p>
          <a:p>
            <a:r>
              <a:rPr lang="en-US" dirty="0">
                <a:solidFill>
                  <a:srgbClr val="FF0000"/>
                </a:solidFill>
              </a:rPr>
              <a:t>Out [20] </a:t>
            </a:r>
            <a:r>
              <a:rPr lang="en-US" dirty="0">
                <a:solidFill>
                  <a:schemeClr val="bg1"/>
                </a:solidFill>
              </a:rPr>
              <a:t>: array([70,80,90]) </a:t>
            </a:r>
          </a:p>
        </p:txBody>
      </p:sp>
    </p:spTree>
    <p:extLst>
      <p:ext uri="{BB962C8B-B14F-4D97-AF65-F5344CB8AC3E}">
        <p14:creationId xmlns:p14="http://schemas.microsoft.com/office/powerpoint/2010/main" val="628849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313</TotalTime>
  <Words>1025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Circuit</vt:lpstr>
      <vt:lpstr>PROJECT PRESENTATION -1    ON   INTRODUCTION TO PYTHON LIBRARY NUMPY  BY DHIRAJ SHENDE </vt:lpstr>
      <vt:lpstr>---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-1  ON  INTRODUCTION TO PYTHON LIBRARY NUMPY  BY DHIRAJ SHENDE</dc:title>
  <dc:creator>Dhiraj Shende</dc:creator>
  <cp:lastModifiedBy>Dhiraj Shende</cp:lastModifiedBy>
  <cp:revision>45</cp:revision>
  <dcterms:created xsi:type="dcterms:W3CDTF">2022-05-16T01:11:22Z</dcterms:created>
  <dcterms:modified xsi:type="dcterms:W3CDTF">2022-05-17T05:16:06Z</dcterms:modified>
</cp:coreProperties>
</file>