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0"/>
  </p:notesMasterIdLst>
  <p:sldIdLst>
    <p:sldId id="256" r:id="rId2"/>
    <p:sldId id="257" r:id="rId3"/>
    <p:sldId id="261" r:id="rId4"/>
    <p:sldId id="258" r:id="rId5"/>
    <p:sldId id="260" r:id="rId6"/>
    <p:sldId id="274" r:id="rId7"/>
    <p:sldId id="259" r:id="rId8"/>
    <p:sldId id="264" r:id="rId9"/>
  </p:sldIdLst>
  <p:sldSz cx="9144000" cy="5143500" type="screen16x9"/>
  <p:notesSz cx="6858000" cy="9144000"/>
  <p:embeddedFontLst>
    <p:embeddedFont>
      <p:font typeface="Anaheim" panose="02000503000000000000" pitchFamily="2" charset="0"/>
      <p:regular r:id="rId11"/>
    </p:embeddedFont>
    <p:embeddedFont>
      <p:font typeface="Baloo Thambi 2" panose="020B0604020202020204" charset="0"/>
      <p:regular r:id="rId12"/>
      <p:bold r:id="rId13"/>
    </p:embeddedFont>
    <p:embeddedFont>
      <p:font typeface="Poppins ExtraBold" panose="00000900000000000000" pitchFamily="2" charset="0"/>
      <p:bold r:id="rId14"/>
      <p:boldItalic r:id="rId15"/>
    </p:embeddedFont>
    <p:embeddedFont>
      <p:font typeface="Poppins Thin" panose="000003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B15B4D-A48D-491F-8BC5-775FF1426981}">
  <a:tblStyle styleId="{F8B15B4D-A48D-491F-8BC5-775FF14269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bd4967bc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01a75b82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01a75b82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42e257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e42e257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dbd4967bc8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dbd4967bc8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01a75b8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01a75b8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01a75b82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01a75b82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rot="10800000" flipH="1">
            <a:off x="129925" y="102775"/>
            <a:ext cx="2916550" cy="1865200"/>
          </a:xfrm>
          <a:prstGeom prst="rect">
            <a:avLst/>
          </a:prstGeom>
          <a:noFill/>
          <a:ln>
            <a:noFill/>
          </a:ln>
        </p:spPr>
      </p:pic>
      <p:pic>
        <p:nvPicPr>
          <p:cNvPr id="11" name="Google Shape;11;p2"/>
          <p:cNvPicPr preferRelativeResize="0"/>
          <p:nvPr/>
        </p:nvPicPr>
        <p:blipFill>
          <a:blip r:embed="rId3">
            <a:alphaModFix/>
          </a:blip>
          <a:stretch>
            <a:fillRect/>
          </a:stretch>
        </p:blipFill>
        <p:spPr>
          <a:xfrm>
            <a:off x="6203750" y="2802200"/>
            <a:ext cx="2834599" cy="2214551"/>
          </a:xfrm>
          <a:prstGeom prst="rect">
            <a:avLst/>
          </a:prstGeom>
          <a:noFill/>
          <a:ln>
            <a:noFill/>
          </a:ln>
        </p:spPr>
      </p:pic>
      <p:pic>
        <p:nvPicPr>
          <p:cNvPr id="12" name="Google Shape;12;p2"/>
          <p:cNvPicPr preferRelativeResize="0"/>
          <p:nvPr/>
        </p:nvPicPr>
        <p:blipFill>
          <a:blip r:embed="rId4">
            <a:alphaModFix/>
          </a:blip>
          <a:stretch>
            <a:fillRect/>
          </a:stretch>
        </p:blipFill>
        <p:spPr>
          <a:xfrm>
            <a:off x="6295725" y="102775"/>
            <a:ext cx="2742625" cy="1750300"/>
          </a:xfrm>
          <a:prstGeom prst="rect">
            <a:avLst/>
          </a:prstGeom>
          <a:noFill/>
          <a:ln>
            <a:noFill/>
          </a:ln>
        </p:spPr>
      </p:pic>
      <p:pic>
        <p:nvPicPr>
          <p:cNvPr id="13" name="Google Shape;13;p2"/>
          <p:cNvPicPr preferRelativeResize="0"/>
          <p:nvPr/>
        </p:nvPicPr>
        <p:blipFill>
          <a:blip r:embed="rId2">
            <a:alphaModFix/>
          </a:blip>
          <a:stretch>
            <a:fillRect/>
          </a:stretch>
        </p:blipFill>
        <p:spPr>
          <a:xfrm>
            <a:off x="129925" y="3235075"/>
            <a:ext cx="2785945" cy="1781675"/>
          </a:xfrm>
          <a:prstGeom prst="rect">
            <a:avLst/>
          </a:prstGeom>
          <a:noFill/>
          <a:ln>
            <a:noFill/>
          </a:ln>
        </p:spPr>
      </p:pic>
      <p:sp>
        <p:nvSpPr>
          <p:cNvPr id="14" name="Google Shape;14;p2"/>
          <p:cNvSpPr/>
          <p:nvPr/>
        </p:nvSpPr>
        <p:spPr>
          <a:xfrm>
            <a:off x="720000"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419838"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6400"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050"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6400"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13450"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19025"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a:blip r:embed="rId5">
            <a:alphaModFix/>
          </a:blip>
          <a:stretch>
            <a:fillRect/>
          </a:stretch>
        </p:blipFill>
        <p:spPr>
          <a:xfrm flipH="1">
            <a:off x="7302392" y="-33725"/>
            <a:ext cx="1955210" cy="2033974"/>
          </a:xfrm>
          <a:prstGeom prst="rect">
            <a:avLst/>
          </a:prstGeom>
          <a:noFill/>
          <a:ln>
            <a:noFill/>
          </a:ln>
        </p:spPr>
      </p:pic>
      <p:pic>
        <p:nvPicPr>
          <p:cNvPr id="22" name="Google Shape;22;p2"/>
          <p:cNvPicPr preferRelativeResize="0"/>
          <p:nvPr/>
        </p:nvPicPr>
        <p:blipFill>
          <a:blip r:embed="rId5">
            <a:alphaModFix/>
          </a:blip>
          <a:stretch>
            <a:fillRect/>
          </a:stretch>
        </p:blipFill>
        <p:spPr>
          <a:xfrm rot="-5400000">
            <a:off x="-7833" y="3261125"/>
            <a:ext cx="1955210" cy="2033974"/>
          </a:xfrm>
          <a:prstGeom prst="rect">
            <a:avLst/>
          </a:prstGeom>
          <a:noFill/>
          <a:ln>
            <a:noFill/>
          </a:ln>
        </p:spPr>
      </p:pic>
      <p:sp>
        <p:nvSpPr>
          <p:cNvPr id="23" name="Google Shape;23;p2"/>
          <p:cNvSpPr/>
          <p:nvPr/>
        </p:nvSpPr>
        <p:spPr>
          <a:xfrm>
            <a:off x="2643500"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38" name="Google Shape;238;p22"/>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39" name="Google Shape;239;p22"/>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40" name="Google Shape;240;p22"/>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41" name="Google Shape;241;p22"/>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995067"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22"/>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49" name="Google Shape;249;p22"/>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50" name="Google Shape;250;p22"/>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251"/>
        <p:cNvGrpSpPr/>
        <p:nvPr/>
      </p:nvGrpSpPr>
      <p:grpSpPr>
        <a:xfrm>
          <a:off x="0" y="0"/>
          <a:ext cx="0" cy="0"/>
          <a:chOff x="0" y="0"/>
          <a:chExt cx="0" cy="0"/>
        </a:xfrm>
      </p:grpSpPr>
      <p:pic>
        <p:nvPicPr>
          <p:cNvPr id="252" name="Google Shape;252;p2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53" name="Google Shape;253;p2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54" name="Google Shape;254;p23"/>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255" name="Google Shape;255;p23"/>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56" name="Google Shape;256;p2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57" name="Google Shape;257;p23"/>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38" name="Google Shape;38;p4"/>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39" name="Google Shape;39;p4"/>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40" name="Google Shape;40;p4"/>
          <p:cNvPicPr preferRelativeResize="0"/>
          <p:nvPr/>
        </p:nvPicPr>
        <p:blipFill>
          <a:blip r:embed="rId2">
            <a:alphaModFix/>
          </a:blip>
          <a:stretch>
            <a:fillRect/>
          </a:stretch>
        </p:blipFill>
        <p:spPr>
          <a:xfrm>
            <a:off x="7174850" y="3560879"/>
            <a:ext cx="1863500" cy="1455871"/>
          </a:xfrm>
          <a:prstGeom prst="rect">
            <a:avLst/>
          </a:prstGeom>
          <a:noFill/>
          <a:ln>
            <a:noFill/>
          </a:ln>
        </p:spPr>
      </p:pic>
      <p:cxnSp>
        <p:nvCxnSpPr>
          <p:cNvPr id="41" name="Google Shape;41;p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2" name="Google Shape;42;p4"/>
          <p:cNvPicPr preferRelativeResize="0"/>
          <p:nvPr/>
        </p:nvPicPr>
        <p:blipFill>
          <a:blip r:embed="rId4">
            <a:alphaModFix/>
          </a:blip>
          <a:stretch>
            <a:fillRect/>
          </a:stretch>
        </p:blipFill>
        <p:spPr>
          <a:xfrm flipH="1">
            <a:off x="7742012" y="-54037"/>
            <a:ext cx="1509976" cy="1570824"/>
          </a:xfrm>
          <a:prstGeom prst="rect">
            <a:avLst/>
          </a:prstGeom>
          <a:noFill/>
          <a:ln>
            <a:noFill/>
          </a:ln>
        </p:spPr>
      </p:pic>
      <p:pic>
        <p:nvPicPr>
          <p:cNvPr id="43" name="Google Shape;43;p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5"/>
          <p:cNvSpPr txBox="1">
            <a:spLocks noGrp="1"/>
          </p:cNvSpPr>
          <p:nvPr>
            <p:ph type="subTitle" idx="1"/>
          </p:nvPr>
        </p:nvSpPr>
        <p:spPr>
          <a:xfrm>
            <a:off x="927250"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7" name="Google Shape;47;p5"/>
          <p:cNvSpPr txBox="1">
            <a:spLocks noGrp="1"/>
          </p:cNvSpPr>
          <p:nvPr>
            <p:ph type="subTitle" idx="2"/>
          </p:nvPr>
        </p:nvSpPr>
        <p:spPr>
          <a:xfrm>
            <a:off x="1477000"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48" name="Google Shape;48;p5"/>
          <p:cNvSpPr txBox="1">
            <a:spLocks noGrp="1"/>
          </p:cNvSpPr>
          <p:nvPr>
            <p:ph type="subTitle" idx="3"/>
          </p:nvPr>
        </p:nvSpPr>
        <p:spPr>
          <a:xfrm>
            <a:off x="4777538"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9" name="Google Shape;49;p5"/>
          <p:cNvSpPr txBox="1">
            <a:spLocks noGrp="1"/>
          </p:cNvSpPr>
          <p:nvPr>
            <p:ph type="subTitle" idx="4"/>
          </p:nvPr>
        </p:nvSpPr>
        <p:spPr>
          <a:xfrm>
            <a:off x="5327298"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50" name="Google Shape;50;p5"/>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51" name="Google Shape;51;p5"/>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52" name="Google Shape;52;p5"/>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53" name="Google Shape;53;p5"/>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54" name="Google Shape;54;p5"/>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55" name="Google Shape;55;p5"/>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66" name="Google Shape;66;p7"/>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sp>
        <p:nvSpPr>
          <p:cNvPr id="67" name="Google Shape;67;p7"/>
          <p:cNvSpPr txBox="1">
            <a:spLocks noGrp="1"/>
          </p:cNvSpPr>
          <p:nvPr>
            <p:ph type="body" idx="1"/>
          </p:nvPr>
        </p:nvSpPr>
        <p:spPr>
          <a:xfrm>
            <a:off x="720000" y="1768600"/>
            <a:ext cx="4649400" cy="248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Anaheim"/>
              <a:buChar char="●"/>
              <a:defRPr/>
            </a:lvl1pPr>
            <a:lvl2pPr marL="914400" lvl="1" indent="-317500">
              <a:spcBef>
                <a:spcPts val="0"/>
              </a:spcBef>
              <a:spcAft>
                <a:spcPts val="0"/>
              </a:spcAft>
              <a:buSzPts val="1400"/>
              <a:buFont typeface="Anaheim"/>
              <a:buChar char="○"/>
              <a:defRPr/>
            </a:lvl2pPr>
            <a:lvl3pPr marL="1371600" lvl="2" indent="-317500">
              <a:spcBef>
                <a:spcPts val="0"/>
              </a:spcBef>
              <a:spcAft>
                <a:spcPts val="0"/>
              </a:spcAft>
              <a:buSzPts val="1400"/>
              <a:buFont typeface="Anaheim"/>
              <a:buChar char="■"/>
              <a:defRPr/>
            </a:lvl3pPr>
            <a:lvl4pPr marL="1828800" lvl="3" indent="-317500">
              <a:spcBef>
                <a:spcPts val="0"/>
              </a:spcBef>
              <a:spcAft>
                <a:spcPts val="0"/>
              </a:spcAft>
              <a:buSzPts val="1400"/>
              <a:buFont typeface="Anaheim"/>
              <a:buChar char="●"/>
              <a:defRPr/>
            </a:lvl4pPr>
            <a:lvl5pPr marL="2286000" lvl="4" indent="-317500">
              <a:spcBef>
                <a:spcPts val="0"/>
              </a:spcBef>
              <a:spcAft>
                <a:spcPts val="0"/>
              </a:spcAft>
              <a:buSzPts val="1400"/>
              <a:buFont typeface="Anaheim"/>
              <a:buChar char="○"/>
              <a:defRPr/>
            </a:lvl5pPr>
            <a:lvl6pPr marL="2743200" lvl="5" indent="-317500">
              <a:spcBef>
                <a:spcPts val="0"/>
              </a:spcBef>
              <a:spcAft>
                <a:spcPts val="0"/>
              </a:spcAft>
              <a:buSzPts val="1400"/>
              <a:buFont typeface="Anaheim"/>
              <a:buChar char="■"/>
              <a:defRPr/>
            </a:lvl6pPr>
            <a:lvl7pPr marL="3200400" lvl="6" indent="-317500">
              <a:spcBef>
                <a:spcPts val="0"/>
              </a:spcBef>
              <a:spcAft>
                <a:spcPts val="0"/>
              </a:spcAft>
              <a:buSzPts val="1400"/>
              <a:buFont typeface="Anaheim"/>
              <a:buChar char="●"/>
              <a:defRPr/>
            </a:lvl7pPr>
            <a:lvl8pPr marL="3657600" lvl="7" indent="-317500">
              <a:spcBef>
                <a:spcPts val="0"/>
              </a:spcBef>
              <a:spcAft>
                <a:spcPts val="0"/>
              </a:spcAft>
              <a:buSzPts val="1400"/>
              <a:buFont typeface="Anaheim"/>
              <a:buChar char="○"/>
              <a:defRPr/>
            </a:lvl8pPr>
            <a:lvl9pPr marL="4114800" lvl="8" indent="-317500">
              <a:spcBef>
                <a:spcPts val="0"/>
              </a:spcBef>
              <a:spcAft>
                <a:spcPts val="0"/>
              </a:spcAft>
              <a:buSzPts val="1400"/>
              <a:buFont typeface="Anaheim"/>
              <a:buChar char="■"/>
              <a:defRPr/>
            </a:lvl9pPr>
          </a:lstStyle>
          <a:p>
            <a:endParaRPr/>
          </a:p>
        </p:txBody>
      </p:sp>
      <p:sp>
        <p:nvSpPr>
          <p:cNvPr id="68" name="Google Shape;6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9" name="Google Shape;69;p7"/>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pic>
        <p:nvPicPr>
          <p:cNvPr id="70" name="Google Shape;70;p7"/>
          <p:cNvPicPr preferRelativeResize="0"/>
          <p:nvPr/>
        </p:nvPicPr>
        <p:blipFill>
          <a:blip r:embed="rId4">
            <a:alphaModFix/>
          </a:blip>
          <a:stretch>
            <a:fillRect/>
          </a:stretch>
        </p:blipFill>
        <p:spPr>
          <a:xfrm rot="10800000">
            <a:off x="6379974" y="2174400"/>
            <a:ext cx="2923626" cy="3041450"/>
          </a:xfrm>
          <a:prstGeom prst="rect">
            <a:avLst/>
          </a:prstGeom>
          <a:noFill/>
          <a:ln>
            <a:noFill/>
          </a:ln>
        </p:spPr>
      </p:pic>
      <p:cxnSp>
        <p:nvCxnSpPr>
          <p:cNvPr id="71" name="Google Shape;71;p7"/>
          <p:cNvCxnSpPr>
            <a:endCxn id="72" idx="1"/>
          </p:cNvCxnSpPr>
          <p:nvPr/>
        </p:nvCxnSpPr>
        <p:spPr>
          <a:xfrm>
            <a:off x="720075" y="1076975"/>
            <a:ext cx="64485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72" name="Google Shape;72;p7"/>
          <p:cNvPicPr preferRelativeResize="0"/>
          <p:nvPr/>
        </p:nvPicPr>
        <p:blipFill>
          <a:blip r:embed="rId5">
            <a:alphaModFix/>
          </a:blip>
          <a:stretch>
            <a:fillRect/>
          </a:stretch>
        </p:blipFill>
        <p:spPr>
          <a:xfrm>
            <a:off x="7168575" y="135425"/>
            <a:ext cx="1883025" cy="1883100"/>
          </a:xfrm>
          <a:prstGeom prst="rect">
            <a:avLst/>
          </a:prstGeom>
          <a:noFill/>
          <a:ln>
            <a:noFill/>
          </a:ln>
        </p:spPr>
      </p:pic>
      <p:pic>
        <p:nvPicPr>
          <p:cNvPr id="73" name="Google Shape;73;p7"/>
          <p:cNvPicPr preferRelativeResize="0"/>
          <p:nvPr/>
        </p:nvPicPr>
        <p:blipFill>
          <a:blip r:embed="rId6">
            <a:alphaModFix/>
          </a:blip>
          <a:stretch>
            <a:fillRect/>
          </a:stretch>
        </p:blipFill>
        <p:spPr>
          <a:xfrm rot="10800000" flipH="1">
            <a:off x="6921150" y="59225"/>
            <a:ext cx="2167875" cy="1443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76" name="Google Shape;76;p8"/>
          <p:cNvPicPr preferRelativeResize="0"/>
          <p:nvPr/>
        </p:nvPicPr>
        <p:blipFill>
          <a:blip r:embed="rId2">
            <a:alphaModFix/>
          </a:blip>
          <a:stretch>
            <a:fillRect/>
          </a:stretch>
        </p:blipFill>
        <p:spPr>
          <a:xfrm>
            <a:off x="-168813" y="-54011"/>
            <a:ext cx="3146726" cy="3273500"/>
          </a:xfrm>
          <a:prstGeom prst="rect">
            <a:avLst/>
          </a:prstGeom>
          <a:noFill/>
          <a:ln>
            <a:noFill/>
          </a:ln>
        </p:spPr>
      </p:pic>
      <p:pic>
        <p:nvPicPr>
          <p:cNvPr id="77" name="Google Shape;77;p8"/>
          <p:cNvPicPr preferRelativeResize="0"/>
          <p:nvPr/>
        </p:nvPicPr>
        <p:blipFill>
          <a:blip r:embed="rId2">
            <a:alphaModFix/>
          </a:blip>
          <a:stretch>
            <a:fillRect/>
          </a:stretch>
        </p:blipFill>
        <p:spPr>
          <a:xfrm rot="10800000">
            <a:off x="6160362" y="1869989"/>
            <a:ext cx="3146726" cy="3273500"/>
          </a:xfrm>
          <a:prstGeom prst="rect">
            <a:avLst/>
          </a:prstGeom>
          <a:noFill/>
          <a:ln>
            <a:noFill/>
          </a:ln>
        </p:spPr>
      </p:pic>
      <p:pic>
        <p:nvPicPr>
          <p:cNvPr id="78" name="Google Shape;78;p8"/>
          <p:cNvPicPr preferRelativeResize="0"/>
          <p:nvPr/>
        </p:nvPicPr>
        <p:blipFill>
          <a:blip r:embed="rId3">
            <a:alphaModFix/>
          </a:blip>
          <a:stretch>
            <a:fillRect/>
          </a:stretch>
        </p:blipFill>
        <p:spPr>
          <a:xfrm flipH="1">
            <a:off x="56925" y="3129221"/>
            <a:ext cx="2506650" cy="1958325"/>
          </a:xfrm>
          <a:prstGeom prst="rect">
            <a:avLst/>
          </a:prstGeom>
          <a:noFill/>
          <a:ln>
            <a:noFill/>
          </a:ln>
        </p:spPr>
      </p:pic>
      <p:pic>
        <p:nvPicPr>
          <p:cNvPr id="79" name="Google Shape;79;p8"/>
          <p:cNvPicPr preferRelativeResize="0"/>
          <p:nvPr/>
        </p:nvPicPr>
        <p:blipFill>
          <a:blip r:embed="rId4">
            <a:alphaModFix/>
          </a:blip>
          <a:stretch>
            <a:fillRect/>
          </a:stretch>
        </p:blipFill>
        <p:spPr>
          <a:xfrm rot="10800000" flipH="1">
            <a:off x="56925" y="60904"/>
            <a:ext cx="1863501" cy="1191750"/>
          </a:xfrm>
          <a:prstGeom prst="rect">
            <a:avLst/>
          </a:prstGeom>
          <a:noFill/>
          <a:ln>
            <a:noFill/>
          </a:ln>
        </p:spPr>
      </p:pic>
      <p:pic>
        <p:nvPicPr>
          <p:cNvPr id="80" name="Google Shape;80;p8"/>
          <p:cNvPicPr preferRelativeResize="0"/>
          <p:nvPr/>
        </p:nvPicPr>
        <p:blipFill>
          <a:blip r:embed="rId4">
            <a:alphaModFix/>
          </a:blip>
          <a:stretch>
            <a:fillRect/>
          </a:stretch>
        </p:blipFill>
        <p:spPr>
          <a:xfrm rot="10800000" flipH="1">
            <a:off x="7176550" y="3825000"/>
            <a:ext cx="1863501" cy="1191750"/>
          </a:xfrm>
          <a:prstGeom prst="rect">
            <a:avLst/>
          </a:prstGeom>
          <a:noFill/>
          <a:ln>
            <a:noFill/>
          </a:ln>
        </p:spPr>
      </p:pic>
      <p:pic>
        <p:nvPicPr>
          <p:cNvPr id="81" name="Google Shape;81;p8"/>
          <p:cNvPicPr preferRelativeResize="0"/>
          <p:nvPr/>
        </p:nvPicPr>
        <p:blipFill>
          <a:blip r:embed="rId3">
            <a:alphaModFix/>
          </a:blip>
          <a:stretch>
            <a:fillRect/>
          </a:stretch>
        </p:blipFill>
        <p:spPr>
          <a:xfrm rot="10800000" flipH="1">
            <a:off x="6569775" y="60896"/>
            <a:ext cx="2506650" cy="19583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720000" y="1719000"/>
            <a:ext cx="4045200" cy="996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4" name="Google Shape;84;p9"/>
          <p:cNvSpPr txBox="1">
            <a:spLocks noGrp="1"/>
          </p:cNvSpPr>
          <p:nvPr>
            <p:ph type="subTitle" idx="1"/>
          </p:nvPr>
        </p:nvSpPr>
        <p:spPr>
          <a:xfrm>
            <a:off x="720000" y="2803075"/>
            <a:ext cx="40452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85" name="Google Shape;85;p9"/>
          <p:cNvPicPr preferRelativeResize="0"/>
          <p:nvPr/>
        </p:nvPicPr>
        <p:blipFill>
          <a:blip r:embed="rId2">
            <a:alphaModFix/>
          </a:blip>
          <a:stretch>
            <a:fillRect/>
          </a:stretch>
        </p:blipFill>
        <p:spPr>
          <a:xfrm rot="10800000" flipH="1">
            <a:off x="76200" y="76199"/>
            <a:ext cx="2421375" cy="1548526"/>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5490998" y="-186125"/>
            <a:ext cx="3995200" cy="4156151"/>
          </a:xfrm>
          <a:prstGeom prst="rect">
            <a:avLst/>
          </a:prstGeom>
          <a:noFill/>
          <a:ln>
            <a:noFill/>
          </a:ln>
        </p:spPr>
      </p:pic>
      <p:pic>
        <p:nvPicPr>
          <p:cNvPr id="87" name="Google Shape;87;p9"/>
          <p:cNvPicPr preferRelativeResize="0"/>
          <p:nvPr/>
        </p:nvPicPr>
        <p:blipFill>
          <a:blip r:embed="rId3">
            <a:alphaModFix/>
          </a:blip>
          <a:stretch>
            <a:fillRect/>
          </a:stretch>
        </p:blipFill>
        <p:spPr>
          <a:xfrm rot="-5400000">
            <a:off x="-15198" y="3557549"/>
            <a:ext cx="1589950" cy="1654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txBox="1">
            <a:spLocks noGrp="1"/>
          </p:cNvSpPr>
          <p:nvPr>
            <p:ph type="body" idx="1"/>
          </p:nvPr>
        </p:nvSpPr>
        <p:spPr>
          <a:xfrm>
            <a:off x="4714950" y="2769600"/>
            <a:ext cx="3709200" cy="18609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latin typeface="Poppins ExtraBold"/>
                <a:ea typeface="Poppins ExtraBold"/>
                <a:cs typeface="Poppins ExtraBold"/>
                <a:sym typeface="Poppins ExtraBold"/>
              </a:defRPr>
            </a:lvl1pPr>
          </a:lstStyle>
          <a:p>
            <a:endParaRPr/>
          </a:p>
        </p:txBody>
      </p:sp>
      <p:pic>
        <p:nvPicPr>
          <p:cNvPr id="90" name="Google Shape;90;p10"/>
          <p:cNvPicPr preferRelativeResize="0"/>
          <p:nvPr/>
        </p:nvPicPr>
        <p:blipFill>
          <a:blip r:embed="rId2">
            <a:alphaModFix/>
          </a:blip>
          <a:stretch>
            <a:fillRect/>
          </a:stretch>
        </p:blipFill>
        <p:spPr>
          <a:xfrm flipH="1">
            <a:off x="6116400" y="-360550"/>
            <a:ext cx="3188074" cy="3316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105" name="Google Shape;105;p1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106" name="Google Shape;106;p13"/>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107" name="Google Shape;1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3"/>
          <p:cNvSpPr txBox="1">
            <a:spLocks noGrp="1"/>
          </p:cNvSpPr>
          <p:nvPr>
            <p:ph type="title" idx="2" hasCustomPrompt="1"/>
          </p:nvPr>
        </p:nvSpPr>
        <p:spPr>
          <a:xfrm>
            <a:off x="70295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a:spLocks noGrp="1"/>
          </p:cNvSpPr>
          <p:nvPr>
            <p:ph type="subTitle" idx="1"/>
          </p:nvPr>
        </p:nvSpPr>
        <p:spPr>
          <a:xfrm>
            <a:off x="1782900" y="2074950"/>
            <a:ext cx="2664600" cy="572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0" name="Google Shape;110;p13"/>
          <p:cNvSpPr txBox="1">
            <a:spLocks noGrp="1"/>
          </p:cNvSpPr>
          <p:nvPr>
            <p:ph type="subTitle" idx="3"/>
          </p:nvPr>
        </p:nvSpPr>
        <p:spPr>
          <a:xfrm>
            <a:off x="178290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1" name="Google Shape;111;p13"/>
          <p:cNvSpPr txBox="1">
            <a:spLocks noGrp="1"/>
          </p:cNvSpPr>
          <p:nvPr>
            <p:ph type="title" idx="4" hasCustomPrompt="1"/>
          </p:nvPr>
        </p:nvSpPr>
        <p:spPr>
          <a:xfrm>
            <a:off x="473560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3"/>
          <p:cNvSpPr txBox="1">
            <a:spLocks noGrp="1"/>
          </p:cNvSpPr>
          <p:nvPr>
            <p:ph type="subTitle" idx="5"/>
          </p:nvPr>
        </p:nvSpPr>
        <p:spPr>
          <a:xfrm>
            <a:off x="5822950" y="2074950"/>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6"/>
          </p:nvPr>
        </p:nvSpPr>
        <p:spPr>
          <a:xfrm>
            <a:off x="582295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4" name="Google Shape;114;p13"/>
          <p:cNvSpPr txBox="1">
            <a:spLocks noGrp="1"/>
          </p:cNvSpPr>
          <p:nvPr>
            <p:ph type="title" idx="7" hasCustomPrompt="1"/>
          </p:nvPr>
        </p:nvSpPr>
        <p:spPr>
          <a:xfrm>
            <a:off x="70295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13"/>
          <p:cNvSpPr txBox="1">
            <a:spLocks noGrp="1"/>
          </p:cNvSpPr>
          <p:nvPr>
            <p:ph type="subTitle" idx="8"/>
          </p:nvPr>
        </p:nvSpPr>
        <p:spPr>
          <a:xfrm>
            <a:off x="178290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subTitle" idx="9"/>
          </p:nvPr>
        </p:nvSpPr>
        <p:spPr>
          <a:xfrm>
            <a:off x="178290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7" name="Google Shape;117;p13"/>
          <p:cNvSpPr txBox="1">
            <a:spLocks noGrp="1"/>
          </p:cNvSpPr>
          <p:nvPr>
            <p:ph type="title" idx="13" hasCustomPrompt="1"/>
          </p:nvPr>
        </p:nvSpPr>
        <p:spPr>
          <a:xfrm>
            <a:off x="473560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8" name="Google Shape;118;p13"/>
          <p:cNvSpPr txBox="1">
            <a:spLocks noGrp="1"/>
          </p:cNvSpPr>
          <p:nvPr>
            <p:ph type="subTitle" idx="14"/>
          </p:nvPr>
        </p:nvSpPr>
        <p:spPr>
          <a:xfrm>
            <a:off x="582295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subTitle" idx="15"/>
          </p:nvPr>
        </p:nvSpPr>
        <p:spPr>
          <a:xfrm>
            <a:off x="582295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120" name="Google Shape;120;p13"/>
          <p:cNvPicPr preferRelativeResize="0"/>
          <p:nvPr/>
        </p:nvPicPr>
        <p:blipFill>
          <a:blip r:embed="rId4">
            <a:alphaModFix/>
          </a:blip>
          <a:stretch>
            <a:fillRect/>
          </a:stretch>
        </p:blipFill>
        <p:spPr>
          <a:xfrm flipH="1">
            <a:off x="7464002" y="-51000"/>
            <a:ext cx="1784924" cy="1856850"/>
          </a:xfrm>
          <a:prstGeom prst="rect">
            <a:avLst/>
          </a:prstGeom>
          <a:noFill/>
          <a:ln>
            <a:noFill/>
          </a:ln>
        </p:spPr>
      </p:pic>
      <p:pic>
        <p:nvPicPr>
          <p:cNvPr id="121" name="Google Shape;121;p13"/>
          <p:cNvPicPr preferRelativeResize="0"/>
          <p:nvPr/>
        </p:nvPicPr>
        <p:blipFill>
          <a:blip r:embed="rId4">
            <a:alphaModFix/>
          </a:blip>
          <a:stretch>
            <a:fillRect/>
          </a:stretch>
        </p:blipFill>
        <p:spPr>
          <a:xfrm rot="10800000" flipH="1">
            <a:off x="-68548" y="3337600"/>
            <a:ext cx="1784924" cy="1856850"/>
          </a:xfrm>
          <a:prstGeom prst="rect">
            <a:avLst/>
          </a:prstGeom>
          <a:noFill/>
          <a:ln>
            <a:noFill/>
          </a:ln>
        </p:spPr>
      </p:pic>
      <p:pic>
        <p:nvPicPr>
          <p:cNvPr id="122" name="Google Shape;122;p13"/>
          <p:cNvPicPr preferRelativeResize="0"/>
          <p:nvPr/>
        </p:nvPicPr>
        <p:blipFill>
          <a:blip r:embed="rId5">
            <a:alphaModFix/>
          </a:blip>
          <a:stretch>
            <a:fillRect/>
          </a:stretch>
        </p:blipFill>
        <p:spPr>
          <a:xfrm>
            <a:off x="7463996" y="504275"/>
            <a:ext cx="1145334" cy="1145400"/>
          </a:xfrm>
          <a:prstGeom prst="rect">
            <a:avLst/>
          </a:prstGeom>
          <a:noFill/>
          <a:ln>
            <a:noFill/>
          </a:ln>
        </p:spPr>
      </p:pic>
      <p:cxnSp>
        <p:nvCxnSpPr>
          <p:cNvPr id="123" name="Google Shape;123;p1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E295A"/>
            </a:gs>
            <a:gs pos="100000">
              <a:schemeClr val="dk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1pPr>
            <a:lvl2pPr lvl="1">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1pPr>
            <a:lvl2pPr marL="914400" lvl="1"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2pPr>
            <a:lvl3pPr marL="1371600" lvl="2"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3pPr>
            <a:lvl4pPr marL="1828800" lvl="3"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4pPr>
            <a:lvl5pPr marL="2286000" lvl="4"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5pPr>
            <a:lvl6pPr marL="2743200" lvl="5"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6pPr>
            <a:lvl7pPr marL="3200400" lvl="6"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7pPr>
            <a:lvl8pPr marL="3657600" lvl="7"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8pPr>
            <a:lvl9pPr marL="4114800" lvl="8"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www.linkedin.com/in/dhirajmahato0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Sales Insights</a:t>
            </a:r>
            <a:br>
              <a:rPr lang="de" dirty="0"/>
            </a:br>
            <a:r>
              <a:rPr lang="de" dirty="0"/>
              <a:t>using Power BI</a:t>
            </a:r>
            <a:endParaRPr dirty="0">
              <a:latin typeface="Poppins Thin"/>
              <a:ea typeface="Poppins Thin"/>
              <a:cs typeface="Poppins Thin"/>
              <a:sym typeface="Poppins Thin"/>
            </a:endParaRPr>
          </a:p>
        </p:txBody>
      </p:sp>
      <p:sp>
        <p:nvSpPr>
          <p:cNvPr id="267" name="Google Shape;267;p26"/>
          <p:cNvSpPr txBox="1">
            <a:spLocks noGrp="1"/>
          </p:cNvSpPr>
          <p:nvPr>
            <p:ph type="subTitle" idx="1"/>
          </p:nvPr>
        </p:nvSpPr>
        <p:spPr>
          <a:xfrm>
            <a:off x="1375757" y="4055932"/>
            <a:ext cx="6392400" cy="4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Dhiraj Mahato</a:t>
            </a:r>
            <a:endParaRPr dirty="0"/>
          </a:p>
        </p:txBody>
      </p:sp>
      <p:cxnSp>
        <p:nvCxnSpPr>
          <p:cNvPr id="268" name="Google Shape;268;p26"/>
          <p:cNvCxnSpPr/>
          <p:nvPr/>
        </p:nvCxnSpPr>
        <p:spPr>
          <a:xfrm>
            <a:off x="2140825" y="2484175"/>
            <a:ext cx="49014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Problem Statement</a:t>
            </a:r>
            <a:endParaRPr dirty="0"/>
          </a:p>
        </p:txBody>
      </p:sp>
      <p:sp>
        <p:nvSpPr>
          <p:cNvPr id="274" name="Google Shape;274;p27"/>
          <p:cNvSpPr txBox="1">
            <a:spLocks noGrp="1"/>
          </p:cNvSpPr>
          <p:nvPr>
            <p:ph type="body" idx="1"/>
          </p:nvPr>
        </p:nvSpPr>
        <p:spPr>
          <a:xfrm>
            <a:off x="720000" y="1560668"/>
            <a:ext cx="5873305" cy="2626322"/>
          </a:xfrm>
          <a:prstGeom prst="rect">
            <a:avLst/>
          </a:prstGeom>
        </p:spPr>
        <p:txBody>
          <a:bodyPr spcFirstLastPara="1" wrap="square" lIns="91425" tIns="91425" rIns="91425" bIns="91425" anchor="t" anchorCtr="0">
            <a:noAutofit/>
          </a:bodyPr>
          <a:lstStyle/>
          <a:p>
            <a:pPr marL="127000" indent="0" algn="just">
              <a:buNone/>
            </a:pPr>
            <a:r>
              <a:rPr lang="en-GB" sz="1600" b="1" dirty="0"/>
              <a:t>Problem Statement: Sales Dashboard Insights</a:t>
            </a:r>
          </a:p>
          <a:p>
            <a:pPr marL="127000" indent="0" algn="just">
              <a:buNone/>
            </a:pPr>
            <a:endParaRPr lang="en-GB" sz="1600" b="1" dirty="0"/>
          </a:p>
          <a:p>
            <a:pPr marL="127000" indent="0" algn="just">
              <a:buNone/>
            </a:pPr>
            <a:r>
              <a:rPr lang="en-GB" sz="1600" dirty="0"/>
              <a:t>Our objective is to extract valuable insights from the sales database by creating interactive dashboards. These insights will illuminate key business terms, trends, and performance metrics. By visualizing sales data, we aim to empower decision-makers with actionable information for strategic planning and growth.</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Project Description</a:t>
            </a:r>
            <a:endParaRPr dirty="0"/>
          </a:p>
        </p:txBody>
      </p:sp>
      <p:sp>
        <p:nvSpPr>
          <p:cNvPr id="337" name="Google Shape;337;p31"/>
          <p:cNvSpPr txBox="1">
            <a:spLocks noGrp="1"/>
          </p:cNvSpPr>
          <p:nvPr>
            <p:ph type="body" idx="1"/>
          </p:nvPr>
        </p:nvSpPr>
        <p:spPr>
          <a:xfrm>
            <a:off x="690956" y="1451932"/>
            <a:ext cx="7762087" cy="300965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dirty="0"/>
              <a:t>In this project, I focused on analysing a sales database to derive meaningful insights and trends using Power BI for creating interactive dashboards. The process began with storing the sales data in a MySQL database, ensuring an efficient and organized backend for data management. I connected this MySQL database to Power BI, allowing for seamless data extraction and visualization.</a:t>
            </a:r>
          </a:p>
          <a:p>
            <a:pPr marL="0" lvl="0" indent="0" algn="just" rtl="0">
              <a:spcBef>
                <a:spcPts val="0"/>
              </a:spcBef>
              <a:spcAft>
                <a:spcPts val="0"/>
              </a:spcAft>
              <a:buNone/>
            </a:pPr>
            <a:endParaRPr lang="en-GB" sz="1400" dirty="0"/>
          </a:p>
          <a:p>
            <a:pPr marL="0" lvl="0" indent="0" algn="just" rtl="0">
              <a:spcBef>
                <a:spcPts val="0"/>
              </a:spcBef>
              <a:spcAft>
                <a:spcPts val="0"/>
              </a:spcAft>
              <a:buNone/>
            </a:pPr>
            <a:r>
              <a:rPr lang="en-GB" sz="1400" dirty="0"/>
              <a:t>Using Power BI, I developed various key sales metrics. The dashboards include interactive features like drill-downs and filters, enabling stakeholders to explore the data in detail and gain deeper insights. Additionally, I performed data cleaning and preprocessing to ensure the accuracy and reliability of the analysis.</a:t>
            </a:r>
          </a:p>
          <a:p>
            <a:pPr marL="0" lvl="0" indent="0" algn="just" rtl="0">
              <a:spcBef>
                <a:spcPts val="0"/>
              </a:spcBef>
              <a:spcAft>
                <a:spcPts val="0"/>
              </a:spcAft>
              <a:buNone/>
            </a:pPr>
            <a:endParaRPr lang="en-GB" sz="1400" dirty="0"/>
          </a:p>
          <a:p>
            <a:pPr marL="0" lvl="0" indent="0" algn="just" rtl="0">
              <a:spcBef>
                <a:spcPts val="0"/>
              </a:spcBef>
              <a:spcAft>
                <a:spcPts val="0"/>
              </a:spcAft>
              <a:buNone/>
            </a:pPr>
            <a:r>
              <a:rPr lang="en-GB" sz="1400" dirty="0"/>
              <a:t>Through this project, I provided a comprehensive view of sales performance, identifying trends and patterns that can inform strategic business decisions. The integration of MySQL and Power BI facilitated efficient data management and powerful visual representations, enhancing the overall decision-making process for the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8"/>
          <p:cNvPicPr preferRelativeResize="0"/>
          <p:nvPr/>
        </p:nvPicPr>
        <p:blipFill>
          <a:blip r:embed="rId3">
            <a:alphaModFix/>
          </a:blip>
          <a:stretch>
            <a:fillRect/>
          </a:stretch>
        </p:blipFill>
        <p:spPr>
          <a:xfrm>
            <a:off x="865582" y="1420996"/>
            <a:ext cx="561475" cy="572700"/>
          </a:xfrm>
          <a:prstGeom prst="rect">
            <a:avLst/>
          </a:prstGeom>
          <a:noFill/>
          <a:ln>
            <a:noFill/>
          </a:ln>
        </p:spPr>
      </p:pic>
      <p:sp>
        <p:nvSpPr>
          <p:cNvPr id="283" name="Google Shape;28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Who are the End Users ?</a:t>
            </a:r>
            <a:endParaRPr dirty="0"/>
          </a:p>
        </p:txBody>
      </p:sp>
      <p:sp>
        <p:nvSpPr>
          <p:cNvPr id="284" name="Google Shape;284;p28"/>
          <p:cNvSpPr txBox="1">
            <a:spLocks noGrp="1"/>
          </p:cNvSpPr>
          <p:nvPr>
            <p:ph type="title" idx="2"/>
          </p:nvPr>
        </p:nvSpPr>
        <p:spPr>
          <a:xfrm>
            <a:off x="994544" y="1629335"/>
            <a:ext cx="561475" cy="4400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sz="2000" dirty="0"/>
              <a:t>01</a:t>
            </a:r>
            <a:endParaRPr sz="2000" dirty="0"/>
          </a:p>
        </p:txBody>
      </p:sp>
      <p:sp>
        <p:nvSpPr>
          <p:cNvPr id="286" name="Google Shape;286;p28"/>
          <p:cNvSpPr txBox="1">
            <a:spLocks noGrp="1"/>
          </p:cNvSpPr>
          <p:nvPr>
            <p:ph type="subTitle" idx="3"/>
          </p:nvPr>
        </p:nvSpPr>
        <p:spPr>
          <a:xfrm>
            <a:off x="1556019" y="1520974"/>
            <a:ext cx="3015981" cy="41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dirty="0"/>
              <a:t>Store Owners/ Managers</a:t>
            </a:r>
            <a:endParaRPr sz="1600" dirty="0"/>
          </a:p>
        </p:txBody>
      </p:sp>
      <p:pic>
        <p:nvPicPr>
          <p:cNvPr id="12" name="Google Shape;279;p28">
            <a:extLst>
              <a:ext uri="{FF2B5EF4-FFF2-40B4-BE49-F238E27FC236}">
                <a16:creationId xmlns:a16="http://schemas.microsoft.com/office/drawing/2014/main" id="{6570F50D-7D48-184E-5DCF-FB460498A918}"/>
              </a:ext>
            </a:extLst>
          </p:cNvPr>
          <p:cNvPicPr preferRelativeResize="0"/>
          <p:nvPr/>
        </p:nvPicPr>
        <p:blipFill>
          <a:blip r:embed="rId3">
            <a:alphaModFix/>
          </a:blip>
          <a:stretch>
            <a:fillRect/>
          </a:stretch>
        </p:blipFill>
        <p:spPr>
          <a:xfrm>
            <a:off x="4561995" y="1439201"/>
            <a:ext cx="561475" cy="572700"/>
          </a:xfrm>
          <a:prstGeom prst="rect">
            <a:avLst/>
          </a:prstGeom>
          <a:noFill/>
          <a:ln>
            <a:noFill/>
          </a:ln>
        </p:spPr>
      </p:pic>
      <p:pic>
        <p:nvPicPr>
          <p:cNvPr id="13" name="Google Shape;279;p28">
            <a:extLst>
              <a:ext uri="{FF2B5EF4-FFF2-40B4-BE49-F238E27FC236}">
                <a16:creationId xmlns:a16="http://schemas.microsoft.com/office/drawing/2014/main" id="{27BB390B-D088-D23A-FDD9-1B461FED0D70}"/>
              </a:ext>
            </a:extLst>
          </p:cNvPr>
          <p:cNvPicPr preferRelativeResize="0"/>
          <p:nvPr/>
        </p:nvPicPr>
        <p:blipFill>
          <a:blip r:embed="rId3">
            <a:alphaModFix/>
          </a:blip>
          <a:stretch>
            <a:fillRect/>
          </a:stretch>
        </p:blipFill>
        <p:spPr>
          <a:xfrm>
            <a:off x="865581" y="2202035"/>
            <a:ext cx="561475" cy="572700"/>
          </a:xfrm>
          <a:prstGeom prst="rect">
            <a:avLst/>
          </a:prstGeom>
          <a:noFill/>
          <a:ln>
            <a:noFill/>
          </a:ln>
        </p:spPr>
      </p:pic>
      <p:pic>
        <p:nvPicPr>
          <p:cNvPr id="14" name="Google Shape;279;p28">
            <a:extLst>
              <a:ext uri="{FF2B5EF4-FFF2-40B4-BE49-F238E27FC236}">
                <a16:creationId xmlns:a16="http://schemas.microsoft.com/office/drawing/2014/main" id="{1999B975-F9E2-25E7-E6D1-F18F7FAE4841}"/>
              </a:ext>
            </a:extLst>
          </p:cNvPr>
          <p:cNvPicPr preferRelativeResize="0"/>
          <p:nvPr/>
        </p:nvPicPr>
        <p:blipFill>
          <a:blip r:embed="rId3">
            <a:alphaModFix/>
          </a:blip>
          <a:stretch>
            <a:fillRect/>
          </a:stretch>
        </p:blipFill>
        <p:spPr>
          <a:xfrm>
            <a:off x="844083" y="2907423"/>
            <a:ext cx="561475" cy="572700"/>
          </a:xfrm>
          <a:prstGeom prst="rect">
            <a:avLst/>
          </a:prstGeom>
          <a:noFill/>
          <a:ln>
            <a:noFill/>
          </a:ln>
        </p:spPr>
      </p:pic>
      <p:pic>
        <p:nvPicPr>
          <p:cNvPr id="15" name="Google Shape;279;p28">
            <a:extLst>
              <a:ext uri="{FF2B5EF4-FFF2-40B4-BE49-F238E27FC236}">
                <a16:creationId xmlns:a16="http://schemas.microsoft.com/office/drawing/2014/main" id="{B78327E5-AA7B-12CE-BF44-A90094D25131}"/>
              </a:ext>
            </a:extLst>
          </p:cNvPr>
          <p:cNvPicPr preferRelativeResize="0"/>
          <p:nvPr/>
        </p:nvPicPr>
        <p:blipFill>
          <a:blip r:embed="rId3">
            <a:alphaModFix/>
          </a:blip>
          <a:stretch>
            <a:fillRect/>
          </a:stretch>
        </p:blipFill>
        <p:spPr>
          <a:xfrm>
            <a:off x="4561995" y="2202035"/>
            <a:ext cx="561475" cy="572700"/>
          </a:xfrm>
          <a:prstGeom prst="rect">
            <a:avLst/>
          </a:prstGeom>
          <a:noFill/>
          <a:ln>
            <a:noFill/>
          </a:ln>
        </p:spPr>
      </p:pic>
      <p:pic>
        <p:nvPicPr>
          <p:cNvPr id="16" name="Google Shape;279;p28">
            <a:extLst>
              <a:ext uri="{FF2B5EF4-FFF2-40B4-BE49-F238E27FC236}">
                <a16:creationId xmlns:a16="http://schemas.microsoft.com/office/drawing/2014/main" id="{1FD6A921-7767-AD2C-15D0-C472F4D3C6CC}"/>
              </a:ext>
            </a:extLst>
          </p:cNvPr>
          <p:cNvPicPr preferRelativeResize="0"/>
          <p:nvPr/>
        </p:nvPicPr>
        <p:blipFill>
          <a:blip r:embed="rId3">
            <a:alphaModFix/>
          </a:blip>
          <a:stretch>
            <a:fillRect/>
          </a:stretch>
        </p:blipFill>
        <p:spPr>
          <a:xfrm>
            <a:off x="4561994" y="2907900"/>
            <a:ext cx="561475" cy="572700"/>
          </a:xfrm>
          <a:prstGeom prst="rect">
            <a:avLst/>
          </a:prstGeom>
          <a:noFill/>
          <a:ln>
            <a:noFill/>
          </a:ln>
        </p:spPr>
      </p:pic>
      <p:sp>
        <p:nvSpPr>
          <p:cNvPr id="17" name="Google Shape;284;p28">
            <a:extLst>
              <a:ext uri="{FF2B5EF4-FFF2-40B4-BE49-F238E27FC236}">
                <a16:creationId xmlns:a16="http://schemas.microsoft.com/office/drawing/2014/main" id="{68B660AD-D53A-9553-195A-54A3D4B1B396}"/>
              </a:ext>
            </a:extLst>
          </p:cNvPr>
          <p:cNvSpPr txBox="1">
            <a:spLocks/>
          </p:cNvSpPr>
          <p:nvPr/>
        </p:nvSpPr>
        <p:spPr>
          <a:xfrm>
            <a:off x="992624" y="2468484"/>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03</a:t>
            </a:r>
          </a:p>
        </p:txBody>
      </p:sp>
      <p:sp>
        <p:nvSpPr>
          <p:cNvPr id="18" name="Google Shape;284;p28">
            <a:extLst>
              <a:ext uri="{FF2B5EF4-FFF2-40B4-BE49-F238E27FC236}">
                <a16:creationId xmlns:a16="http://schemas.microsoft.com/office/drawing/2014/main" id="{FBFDBD39-F129-5078-5DD0-DF8490B51EDF}"/>
              </a:ext>
            </a:extLst>
          </p:cNvPr>
          <p:cNvSpPr txBox="1">
            <a:spLocks/>
          </p:cNvSpPr>
          <p:nvPr/>
        </p:nvSpPr>
        <p:spPr>
          <a:xfrm>
            <a:off x="1026050" y="3171038"/>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05</a:t>
            </a:r>
          </a:p>
        </p:txBody>
      </p:sp>
      <p:sp>
        <p:nvSpPr>
          <p:cNvPr id="31" name="Google Shape;286;p28">
            <a:extLst>
              <a:ext uri="{FF2B5EF4-FFF2-40B4-BE49-F238E27FC236}">
                <a16:creationId xmlns:a16="http://schemas.microsoft.com/office/drawing/2014/main" id="{6E830907-F3AF-5722-7FFE-9F362C6CE84F}"/>
              </a:ext>
            </a:extLst>
          </p:cNvPr>
          <p:cNvSpPr txBox="1">
            <a:spLocks/>
          </p:cNvSpPr>
          <p:nvPr/>
        </p:nvSpPr>
        <p:spPr>
          <a:xfrm>
            <a:off x="1542780" y="2271790"/>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Sales Team</a:t>
            </a:r>
          </a:p>
        </p:txBody>
      </p:sp>
      <p:sp>
        <p:nvSpPr>
          <p:cNvPr id="32" name="Google Shape;286;p28">
            <a:extLst>
              <a:ext uri="{FF2B5EF4-FFF2-40B4-BE49-F238E27FC236}">
                <a16:creationId xmlns:a16="http://schemas.microsoft.com/office/drawing/2014/main" id="{1684A892-F1E2-7B71-938A-DFE210E6C28E}"/>
              </a:ext>
            </a:extLst>
          </p:cNvPr>
          <p:cNvSpPr txBox="1">
            <a:spLocks/>
          </p:cNvSpPr>
          <p:nvPr/>
        </p:nvSpPr>
        <p:spPr>
          <a:xfrm>
            <a:off x="1587525" y="3063423"/>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Business Consultants</a:t>
            </a:r>
          </a:p>
        </p:txBody>
      </p:sp>
      <p:sp>
        <p:nvSpPr>
          <p:cNvPr id="33" name="Google Shape;286;p28">
            <a:extLst>
              <a:ext uri="{FF2B5EF4-FFF2-40B4-BE49-F238E27FC236}">
                <a16:creationId xmlns:a16="http://schemas.microsoft.com/office/drawing/2014/main" id="{6E70671F-5796-B02A-BCD5-170E479E19E9}"/>
              </a:ext>
            </a:extLst>
          </p:cNvPr>
          <p:cNvSpPr txBox="1">
            <a:spLocks/>
          </p:cNvSpPr>
          <p:nvPr/>
        </p:nvSpPr>
        <p:spPr>
          <a:xfrm>
            <a:off x="5113465" y="1527775"/>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Marketing Team</a:t>
            </a:r>
          </a:p>
        </p:txBody>
      </p:sp>
      <p:sp>
        <p:nvSpPr>
          <p:cNvPr id="34" name="Google Shape;286;p28">
            <a:extLst>
              <a:ext uri="{FF2B5EF4-FFF2-40B4-BE49-F238E27FC236}">
                <a16:creationId xmlns:a16="http://schemas.microsoft.com/office/drawing/2014/main" id="{BC1AF4DA-3ECC-9620-4845-0547F93A93C6}"/>
              </a:ext>
            </a:extLst>
          </p:cNvPr>
          <p:cNvSpPr txBox="1">
            <a:spLocks/>
          </p:cNvSpPr>
          <p:nvPr/>
        </p:nvSpPr>
        <p:spPr>
          <a:xfrm>
            <a:off x="5123469" y="2316950"/>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Financial Analysts</a:t>
            </a:r>
          </a:p>
        </p:txBody>
      </p:sp>
      <p:sp>
        <p:nvSpPr>
          <p:cNvPr id="35" name="Google Shape;286;p28">
            <a:extLst>
              <a:ext uri="{FF2B5EF4-FFF2-40B4-BE49-F238E27FC236}">
                <a16:creationId xmlns:a16="http://schemas.microsoft.com/office/drawing/2014/main" id="{A8E242BB-1C07-3AFA-CEBB-933CB23720BA}"/>
              </a:ext>
            </a:extLst>
          </p:cNvPr>
          <p:cNvSpPr txBox="1">
            <a:spLocks/>
          </p:cNvSpPr>
          <p:nvPr/>
        </p:nvSpPr>
        <p:spPr>
          <a:xfrm>
            <a:off x="5123469" y="3035316"/>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Data Analysts &amp; Scientists</a:t>
            </a:r>
          </a:p>
        </p:txBody>
      </p:sp>
      <p:sp>
        <p:nvSpPr>
          <p:cNvPr id="36" name="Google Shape;284;p28">
            <a:extLst>
              <a:ext uri="{FF2B5EF4-FFF2-40B4-BE49-F238E27FC236}">
                <a16:creationId xmlns:a16="http://schemas.microsoft.com/office/drawing/2014/main" id="{6040AD50-1445-E749-3C30-F3A61141D325}"/>
              </a:ext>
            </a:extLst>
          </p:cNvPr>
          <p:cNvSpPr txBox="1">
            <a:spLocks/>
          </p:cNvSpPr>
          <p:nvPr/>
        </p:nvSpPr>
        <p:spPr>
          <a:xfrm>
            <a:off x="4700962" y="1625062"/>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02</a:t>
            </a:r>
          </a:p>
        </p:txBody>
      </p:sp>
      <p:sp>
        <p:nvSpPr>
          <p:cNvPr id="37" name="Google Shape;284;p28">
            <a:extLst>
              <a:ext uri="{FF2B5EF4-FFF2-40B4-BE49-F238E27FC236}">
                <a16:creationId xmlns:a16="http://schemas.microsoft.com/office/drawing/2014/main" id="{C2446DA7-BF3F-7C82-92A9-658BF2FE5593}"/>
              </a:ext>
            </a:extLst>
          </p:cNvPr>
          <p:cNvSpPr txBox="1">
            <a:spLocks/>
          </p:cNvSpPr>
          <p:nvPr/>
        </p:nvSpPr>
        <p:spPr>
          <a:xfrm>
            <a:off x="4710535" y="2465014"/>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04</a:t>
            </a:r>
          </a:p>
        </p:txBody>
      </p:sp>
      <p:sp>
        <p:nvSpPr>
          <p:cNvPr id="38" name="Google Shape;284;p28">
            <a:extLst>
              <a:ext uri="{FF2B5EF4-FFF2-40B4-BE49-F238E27FC236}">
                <a16:creationId xmlns:a16="http://schemas.microsoft.com/office/drawing/2014/main" id="{41BA8F90-774E-5419-7513-C98AA5653D14}"/>
              </a:ext>
            </a:extLst>
          </p:cNvPr>
          <p:cNvSpPr txBox="1">
            <a:spLocks/>
          </p:cNvSpPr>
          <p:nvPr/>
        </p:nvSpPr>
        <p:spPr>
          <a:xfrm>
            <a:off x="4700961" y="3171038"/>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06</a:t>
            </a:r>
          </a:p>
        </p:txBody>
      </p:sp>
      <p:pic>
        <p:nvPicPr>
          <p:cNvPr id="39" name="Google Shape;279;p28">
            <a:extLst>
              <a:ext uri="{FF2B5EF4-FFF2-40B4-BE49-F238E27FC236}">
                <a16:creationId xmlns:a16="http://schemas.microsoft.com/office/drawing/2014/main" id="{C8FB3D07-F86E-F0E9-CFCA-1B09A0D6EB5E}"/>
              </a:ext>
            </a:extLst>
          </p:cNvPr>
          <p:cNvPicPr preferRelativeResize="0"/>
          <p:nvPr/>
        </p:nvPicPr>
        <p:blipFill>
          <a:blip r:embed="rId3">
            <a:alphaModFix/>
          </a:blip>
          <a:stretch>
            <a:fillRect/>
          </a:stretch>
        </p:blipFill>
        <p:spPr>
          <a:xfrm>
            <a:off x="3053607" y="3740012"/>
            <a:ext cx="561475" cy="572700"/>
          </a:xfrm>
          <a:prstGeom prst="rect">
            <a:avLst/>
          </a:prstGeom>
          <a:noFill/>
          <a:ln>
            <a:noFill/>
          </a:ln>
        </p:spPr>
      </p:pic>
      <p:sp>
        <p:nvSpPr>
          <p:cNvPr id="40" name="Google Shape;284;p28">
            <a:extLst>
              <a:ext uri="{FF2B5EF4-FFF2-40B4-BE49-F238E27FC236}">
                <a16:creationId xmlns:a16="http://schemas.microsoft.com/office/drawing/2014/main" id="{AE33C90B-1ACA-0D6F-740E-0828AB9F6729}"/>
              </a:ext>
            </a:extLst>
          </p:cNvPr>
          <p:cNvSpPr txBox="1">
            <a:spLocks/>
          </p:cNvSpPr>
          <p:nvPr/>
        </p:nvSpPr>
        <p:spPr>
          <a:xfrm>
            <a:off x="3223941" y="3962830"/>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07</a:t>
            </a:r>
          </a:p>
        </p:txBody>
      </p:sp>
      <p:sp>
        <p:nvSpPr>
          <p:cNvPr id="41" name="Google Shape;286;p28">
            <a:extLst>
              <a:ext uri="{FF2B5EF4-FFF2-40B4-BE49-F238E27FC236}">
                <a16:creationId xmlns:a16="http://schemas.microsoft.com/office/drawing/2014/main" id="{5BD1BD82-9C79-24BC-54F3-540374E6F515}"/>
              </a:ext>
            </a:extLst>
          </p:cNvPr>
          <p:cNvSpPr txBox="1">
            <a:spLocks/>
          </p:cNvSpPr>
          <p:nvPr/>
        </p:nvSpPr>
        <p:spPr>
          <a:xfrm>
            <a:off x="3684590" y="3801636"/>
            <a:ext cx="3692292" cy="5842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Supply Chain &amp; Inventory Managers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Tcechnologies used </a:t>
            </a:r>
            <a:endParaRPr dirty="0"/>
          </a:p>
        </p:txBody>
      </p:sp>
      <p:sp>
        <p:nvSpPr>
          <p:cNvPr id="2" name="Google Shape;310;p30">
            <a:extLst>
              <a:ext uri="{FF2B5EF4-FFF2-40B4-BE49-F238E27FC236}">
                <a16:creationId xmlns:a16="http://schemas.microsoft.com/office/drawing/2014/main" id="{BDF30FE3-23F1-0F6A-A0C3-36F34609C955}"/>
              </a:ext>
            </a:extLst>
          </p:cNvPr>
          <p:cNvSpPr txBox="1">
            <a:spLocks/>
          </p:cNvSpPr>
          <p:nvPr/>
        </p:nvSpPr>
        <p:spPr>
          <a:xfrm>
            <a:off x="720000" y="1160814"/>
            <a:ext cx="7289488" cy="38187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1pPr>
            <a:lvl2pPr marL="914400" marR="0" lvl="1"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2pPr>
            <a:lvl3pPr marL="1371600" marR="0" lvl="2"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3pPr>
            <a:lvl4pPr marL="1828800" marR="0" lvl="3"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4pPr>
            <a:lvl5pPr marL="2286000" marR="0" lvl="4"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5pPr>
            <a:lvl6pPr marL="2743200" marR="0" lvl="5"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6pPr>
            <a:lvl7pPr marL="3200400" marR="0" lvl="6"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7pPr>
            <a:lvl8pPr marL="3657600" marR="0" lvl="7"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8pPr>
            <a:lvl9pPr marL="4114800" marR="0" lvl="8"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9pPr>
          </a:lstStyle>
          <a:p>
            <a:pPr marL="0" indent="0" algn="just"/>
            <a:r>
              <a:rPr lang="en-GB" b="1" dirty="0"/>
              <a:t>1. Power BI</a:t>
            </a:r>
          </a:p>
          <a:p>
            <a:pPr marL="285750" indent="-285750" algn="just">
              <a:buFont typeface="Arial" panose="020B0604020202020204" pitchFamily="34" charset="0"/>
              <a:buChar char="•"/>
            </a:pPr>
            <a:r>
              <a:rPr lang="en-GB" b="1" dirty="0"/>
              <a:t>Description:</a:t>
            </a:r>
            <a:r>
              <a:rPr lang="en-GB" dirty="0"/>
              <a:t> Power BI is our primary tool for creating interactive dashboards and visualizations.</a:t>
            </a:r>
          </a:p>
          <a:p>
            <a:pPr marL="285750" indent="-285750" algn="just">
              <a:buFont typeface="Arial" panose="020B0604020202020204" pitchFamily="34" charset="0"/>
              <a:buChar char="•"/>
            </a:pPr>
            <a:r>
              <a:rPr lang="en-GB" b="1" dirty="0"/>
              <a:t>Features:</a:t>
            </a:r>
          </a:p>
          <a:p>
            <a:pPr marL="457200" lvl="1" indent="0" algn="just"/>
            <a:r>
              <a:rPr lang="en-GB" b="1" dirty="0"/>
              <a:t>Data Modelling: </a:t>
            </a:r>
            <a:r>
              <a:rPr lang="en-GB" dirty="0"/>
              <a:t>Power BI allows us to shape and transform data from various sources.</a:t>
            </a:r>
          </a:p>
          <a:p>
            <a:pPr marL="457200" lvl="1" indent="0" algn="just"/>
            <a:r>
              <a:rPr lang="en-GB" b="1" dirty="0"/>
              <a:t>DAX (Data Analysis Expressions): </a:t>
            </a:r>
            <a:r>
              <a:rPr lang="en-GB" dirty="0"/>
              <a:t>We can create custom calculations and measures using DAX.</a:t>
            </a:r>
          </a:p>
          <a:p>
            <a:pPr marL="457200" lvl="1" indent="0" algn="just"/>
            <a:r>
              <a:rPr lang="en-GB" dirty="0"/>
              <a:t>Report Publishing: Share reports securely with stakeholders.</a:t>
            </a:r>
          </a:p>
          <a:p>
            <a:pPr marL="0" indent="0" algn="just"/>
            <a:r>
              <a:rPr lang="en-GB" b="1" dirty="0"/>
              <a:t>2. MySQL</a:t>
            </a:r>
          </a:p>
          <a:p>
            <a:pPr marL="342900" indent="-342900" algn="just">
              <a:buFont typeface="Arial" panose="020B0604020202020204" pitchFamily="34" charset="0"/>
              <a:buChar char="•"/>
            </a:pPr>
            <a:r>
              <a:rPr lang="en-GB" b="1" dirty="0"/>
              <a:t>Description: </a:t>
            </a:r>
            <a:r>
              <a:rPr lang="en-GB" dirty="0"/>
              <a:t>MySQL serves as our relational database management system (RDBMS).</a:t>
            </a:r>
          </a:p>
          <a:p>
            <a:pPr marL="342900" indent="-342900" algn="just">
              <a:buFont typeface="Arial" panose="020B0604020202020204" pitchFamily="34" charset="0"/>
              <a:buChar char="•"/>
            </a:pPr>
            <a:r>
              <a:rPr lang="en-GB" b="1" dirty="0"/>
              <a:t>Key Points:</a:t>
            </a:r>
          </a:p>
          <a:p>
            <a:pPr marL="457200" lvl="1" indent="0" algn="just"/>
            <a:r>
              <a:rPr lang="en-GB" dirty="0"/>
              <a:t>Open-Source: MySQL is widely used, efficient, and open-source.</a:t>
            </a:r>
          </a:p>
          <a:p>
            <a:pPr marL="457200" lvl="1" indent="0" algn="just"/>
            <a:r>
              <a:rPr lang="en-GB" dirty="0"/>
              <a:t>Structured Data: It handles structured data storage and retrieval.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44"/>
          <p:cNvSpPr txBox="1">
            <a:spLocks noGrp="1"/>
          </p:cNvSpPr>
          <p:nvPr>
            <p:ph type="title"/>
          </p:nvPr>
        </p:nvSpPr>
        <p:spPr>
          <a:xfrm>
            <a:off x="2093495" y="1882425"/>
            <a:ext cx="4957010" cy="13786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8000" dirty="0"/>
              <a:t>Results</a:t>
            </a:r>
            <a:endParaRPr sz="8000" dirty="0"/>
          </a:p>
        </p:txBody>
      </p:sp>
      <p:sp>
        <p:nvSpPr>
          <p:cNvPr id="13" name="TextBox 12">
            <a:extLst>
              <a:ext uri="{FF2B5EF4-FFF2-40B4-BE49-F238E27FC236}">
                <a16:creationId xmlns:a16="http://schemas.microsoft.com/office/drawing/2014/main" id="{657E504B-93F5-E65E-3EF4-8584E2BCA801}"/>
              </a:ext>
            </a:extLst>
          </p:cNvPr>
          <p:cNvSpPr txBox="1"/>
          <p:nvPr/>
        </p:nvSpPr>
        <p:spPr>
          <a:xfrm>
            <a:off x="5907792" y="4540950"/>
            <a:ext cx="1489909" cy="338554"/>
          </a:xfrm>
          <a:prstGeom prst="rect">
            <a:avLst/>
          </a:prstGeom>
          <a:noFill/>
        </p:spPr>
        <p:txBody>
          <a:bodyPr wrap="square" rtlCol="0">
            <a:spAutoFit/>
          </a:bodyPr>
          <a:lstStyle/>
          <a:p>
            <a:r>
              <a:rPr lang="en-IN" sz="1600" dirty="0">
                <a:solidFill>
                  <a:schemeClr val="bg1"/>
                </a:solidFill>
                <a:latin typeface="Baloo Thambi 2" panose="020B0604020202020204" charset="0"/>
                <a:cs typeface="Baloo Thambi 2" panose="020B0604020202020204" charset="0"/>
              </a:rPr>
              <a:t>Database Link</a:t>
            </a:r>
          </a:p>
        </p:txBody>
      </p:sp>
      <p:sp>
        <p:nvSpPr>
          <p:cNvPr id="12" name="TextBox 11">
            <a:extLst>
              <a:ext uri="{FF2B5EF4-FFF2-40B4-BE49-F238E27FC236}">
                <a16:creationId xmlns:a16="http://schemas.microsoft.com/office/drawing/2014/main" id="{A1159A3B-E32B-F45D-55BC-93DF3D222BC7}"/>
              </a:ext>
            </a:extLst>
          </p:cNvPr>
          <p:cNvSpPr txBox="1"/>
          <p:nvPr/>
        </p:nvSpPr>
        <p:spPr>
          <a:xfrm>
            <a:off x="950781" y="4540950"/>
            <a:ext cx="2285428" cy="338554"/>
          </a:xfrm>
          <a:prstGeom prst="rect">
            <a:avLst/>
          </a:prstGeom>
          <a:noFill/>
        </p:spPr>
        <p:txBody>
          <a:bodyPr wrap="square" rtlCol="0">
            <a:spAutoFit/>
          </a:bodyPr>
          <a:lstStyle/>
          <a:p>
            <a:r>
              <a:rPr lang="en-IN" sz="1600" dirty="0">
                <a:solidFill>
                  <a:schemeClr val="bg1"/>
                </a:solidFill>
                <a:latin typeface="Baloo Thambi 2" panose="020B0604020202020204" charset="0"/>
                <a:cs typeface="Baloo Thambi 2" panose="020B0604020202020204" charset="0"/>
              </a:rPr>
              <a:t>Power BI File (</a:t>
            </a:r>
            <a:r>
              <a:rPr lang="en-IN" sz="1600" dirty="0" err="1">
                <a:solidFill>
                  <a:schemeClr val="bg1"/>
                </a:solidFill>
                <a:latin typeface="Baloo Thambi 2" panose="020B0604020202020204" charset="0"/>
                <a:cs typeface="Baloo Thambi 2" panose="020B0604020202020204" charset="0"/>
              </a:rPr>
              <a:t>Github</a:t>
            </a:r>
            <a:r>
              <a:rPr lang="en-IN" sz="1600" dirty="0">
                <a:solidFill>
                  <a:schemeClr val="bg1"/>
                </a:solidFill>
                <a:latin typeface="Baloo Thambi 2" panose="020B0604020202020204" charset="0"/>
                <a:cs typeface="Baloo Thambi 2" panose="020B060402020202020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2" name="Google Shape;302;p29"/>
          <p:cNvCxnSpPr/>
          <p:nvPr/>
        </p:nvCxnSpPr>
        <p:spPr>
          <a:xfrm>
            <a:off x="1230658" y="3481007"/>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6" name="Picture 5">
            <a:extLst>
              <a:ext uri="{FF2B5EF4-FFF2-40B4-BE49-F238E27FC236}">
                <a16:creationId xmlns:a16="http://schemas.microsoft.com/office/drawing/2014/main" id="{187022E1-0B13-3179-3979-3FF68AD365F4}"/>
              </a:ext>
            </a:extLst>
          </p:cNvPr>
          <p:cNvPicPr>
            <a:picLocks noChangeAspect="1"/>
          </p:cNvPicPr>
          <p:nvPr/>
        </p:nvPicPr>
        <p:blipFill>
          <a:blip r:embed="rId3"/>
          <a:srcRect l="11353" t="18579" r="15114" b="7770"/>
          <a:stretch/>
        </p:blipFill>
        <p:spPr>
          <a:xfrm>
            <a:off x="1104854" y="1009876"/>
            <a:ext cx="6934289" cy="3906743"/>
          </a:xfrm>
          <a:prstGeom prst="rect">
            <a:avLst/>
          </a:prstGeom>
        </p:spPr>
      </p:pic>
      <p:sp>
        <p:nvSpPr>
          <p:cNvPr id="13" name="Google Shape;1052;p44">
            <a:extLst>
              <a:ext uri="{FF2B5EF4-FFF2-40B4-BE49-F238E27FC236}">
                <a16:creationId xmlns:a16="http://schemas.microsoft.com/office/drawing/2014/main" id="{1DEC4D23-84F0-D422-00F2-30A3E80C38B4}"/>
              </a:ext>
            </a:extLst>
          </p:cNvPr>
          <p:cNvSpPr txBox="1">
            <a:spLocks noGrp="1"/>
          </p:cNvSpPr>
          <p:nvPr>
            <p:ph type="title"/>
          </p:nvPr>
        </p:nvSpPr>
        <p:spPr>
          <a:xfrm>
            <a:off x="1832237" y="226881"/>
            <a:ext cx="5479525" cy="74252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4000" dirty="0"/>
              <a:t>P</a:t>
            </a:r>
            <a:r>
              <a:rPr lang="en-IN" sz="4000" dirty="0"/>
              <a:t>o</a:t>
            </a:r>
            <a:r>
              <a:rPr lang="de" sz="4000" dirty="0"/>
              <a:t>wer BI Dashboard</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9"/>
        <p:cNvGrpSpPr/>
        <p:nvPr/>
      </p:nvGrpSpPr>
      <p:grpSpPr>
        <a:xfrm>
          <a:off x="0" y="0"/>
          <a:ext cx="0" cy="0"/>
          <a:chOff x="0" y="0"/>
          <a:chExt cx="0" cy="0"/>
        </a:xfrm>
      </p:grpSpPr>
      <p:sp>
        <p:nvSpPr>
          <p:cNvPr id="3" name="Rectangle 2">
            <a:extLst>
              <a:ext uri="{FF2B5EF4-FFF2-40B4-BE49-F238E27FC236}">
                <a16:creationId xmlns:a16="http://schemas.microsoft.com/office/drawing/2014/main" id="{978D4C6B-2B0B-521C-898C-8E3CBE6D751B}"/>
              </a:ext>
            </a:extLst>
          </p:cNvPr>
          <p:cNvSpPr/>
          <p:nvPr/>
        </p:nvSpPr>
        <p:spPr>
          <a:xfrm>
            <a:off x="0" y="4307375"/>
            <a:ext cx="9144000" cy="836125"/>
          </a:xfrm>
          <a:prstGeom prst="rect">
            <a:avLst/>
          </a:prstGeom>
          <a:solidFill>
            <a:schemeClr val="tx1">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00" name="Google Shape;400;p34"/>
          <p:cNvSpPr txBox="1">
            <a:spLocks noGrp="1"/>
          </p:cNvSpPr>
          <p:nvPr>
            <p:ph type="body" idx="1"/>
          </p:nvPr>
        </p:nvSpPr>
        <p:spPr>
          <a:xfrm>
            <a:off x="1168782" y="2082081"/>
            <a:ext cx="6668932" cy="764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7200" dirty="0"/>
              <a:t>Thank You</a:t>
            </a:r>
            <a:endParaRPr sz="7200" dirty="0"/>
          </a:p>
        </p:txBody>
      </p:sp>
      <p:cxnSp>
        <p:nvCxnSpPr>
          <p:cNvPr id="401" name="Google Shape;401;p34"/>
          <p:cNvCxnSpPr/>
          <p:nvPr/>
        </p:nvCxnSpPr>
        <p:spPr>
          <a:xfrm>
            <a:off x="2437350" y="2980956"/>
            <a:ext cx="42693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grpSp>
        <p:nvGrpSpPr>
          <p:cNvPr id="7" name="Google Shape;13117;p67">
            <a:extLst>
              <a:ext uri="{FF2B5EF4-FFF2-40B4-BE49-F238E27FC236}">
                <a16:creationId xmlns:a16="http://schemas.microsoft.com/office/drawing/2014/main" id="{E0BC2B5D-49D6-2FAE-2692-B4BCF7117953}"/>
              </a:ext>
            </a:extLst>
          </p:cNvPr>
          <p:cNvGrpSpPr/>
          <p:nvPr/>
        </p:nvGrpSpPr>
        <p:grpSpPr>
          <a:xfrm>
            <a:off x="437046" y="4574191"/>
            <a:ext cx="346056" cy="345674"/>
            <a:chOff x="3752358" y="3817349"/>
            <a:chExt cx="346056" cy="345674"/>
          </a:xfrm>
        </p:grpSpPr>
        <p:sp>
          <p:nvSpPr>
            <p:cNvPr id="8" name="Google Shape;13118;p67">
              <a:extLst>
                <a:ext uri="{FF2B5EF4-FFF2-40B4-BE49-F238E27FC236}">
                  <a16:creationId xmlns:a16="http://schemas.microsoft.com/office/drawing/2014/main" id="{8B153AF3-A357-4E66-115A-AC0D7827A848}"/>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19;p67">
              <a:extLst>
                <a:ext uri="{FF2B5EF4-FFF2-40B4-BE49-F238E27FC236}">
                  <a16:creationId xmlns:a16="http://schemas.microsoft.com/office/drawing/2014/main" id="{BD3C2764-BE1D-F39D-B852-5102A09A6971}"/>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20;p67">
              <a:extLst>
                <a:ext uri="{FF2B5EF4-FFF2-40B4-BE49-F238E27FC236}">
                  <a16:creationId xmlns:a16="http://schemas.microsoft.com/office/drawing/2014/main" id="{5E1F7D23-C3FB-9827-AD50-B338EA70C82D}"/>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21;p67">
              <a:extLst>
                <a:ext uri="{FF2B5EF4-FFF2-40B4-BE49-F238E27FC236}">
                  <a16:creationId xmlns:a16="http://schemas.microsoft.com/office/drawing/2014/main" id="{1DD5B975-7AD4-F689-F87A-DE870567BC6E}"/>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00;p34">
            <a:extLst>
              <a:ext uri="{FF2B5EF4-FFF2-40B4-BE49-F238E27FC236}">
                <a16:creationId xmlns:a16="http://schemas.microsoft.com/office/drawing/2014/main" id="{12C7BA0E-F686-1135-335D-61A5B8438AE8}"/>
              </a:ext>
            </a:extLst>
          </p:cNvPr>
          <p:cNvSpPr txBox="1">
            <a:spLocks/>
          </p:cNvSpPr>
          <p:nvPr/>
        </p:nvSpPr>
        <p:spPr>
          <a:xfrm>
            <a:off x="437047" y="4535028"/>
            <a:ext cx="1463470" cy="4755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600"/>
              <a:buFont typeface="Baloo Thambi 2"/>
              <a:buNone/>
              <a:defRPr sz="35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2pPr>
            <a:lvl3pPr marL="1371600" marR="0" lvl="2"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3pPr>
            <a:lvl4pPr marL="1828800" marR="0" lvl="3"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4pPr>
            <a:lvl5pPr marL="2286000" marR="0" lvl="4"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5pPr>
            <a:lvl6pPr marL="2743200" marR="0" lvl="5"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6pPr>
            <a:lvl7pPr marL="3200400" marR="0" lvl="6"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7pPr>
            <a:lvl8pPr marL="3657600" marR="0" lvl="7"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8pPr>
            <a:lvl9pPr marL="4114800" marR="0" lvl="8"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9pPr>
          </a:lstStyle>
          <a:p>
            <a:pPr marL="0" indent="0"/>
            <a:r>
              <a:rPr lang="en-IN" sz="1000" dirty="0">
                <a:solidFill>
                  <a:srgbClr val="FF66CC"/>
                </a:solidFill>
                <a:hlinkClick r:id="rId4">
                  <a:extLst>
                    <a:ext uri="{A12FA001-AC4F-418D-AE19-62706E023703}">
                      <ahyp:hlinkClr xmlns:ahyp="http://schemas.microsoft.com/office/drawing/2018/hyperlinkcolor" val="tx"/>
                    </a:ext>
                  </a:extLst>
                </a:hlinkClick>
              </a:rPr>
              <a:t>LinkedIn</a:t>
            </a:r>
            <a:endParaRPr lang="en-IN" sz="1000" dirty="0">
              <a:solidFill>
                <a:srgbClr val="FF66CC"/>
              </a:solidFill>
            </a:endParaRPr>
          </a:p>
        </p:txBody>
      </p:sp>
      <p:grpSp>
        <p:nvGrpSpPr>
          <p:cNvPr id="13" name="Google Shape;10439;p62">
            <a:extLst>
              <a:ext uri="{FF2B5EF4-FFF2-40B4-BE49-F238E27FC236}">
                <a16:creationId xmlns:a16="http://schemas.microsoft.com/office/drawing/2014/main" id="{5007D2F7-D08C-C1A6-2C34-E3DB34F00261}"/>
              </a:ext>
            </a:extLst>
          </p:cNvPr>
          <p:cNvGrpSpPr/>
          <p:nvPr/>
        </p:nvGrpSpPr>
        <p:grpSpPr>
          <a:xfrm>
            <a:off x="6363381" y="4577360"/>
            <a:ext cx="343269" cy="342505"/>
            <a:chOff x="1745217" y="1515471"/>
            <a:chExt cx="343269" cy="342505"/>
          </a:xfrm>
        </p:grpSpPr>
        <p:sp>
          <p:nvSpPr>
            <p:cNvPr id="14" name="Google Shape;10440;p62">
              <a:extLst>
                <a:ext uri="{FF2B5EF4-FFF2-40B4-BE49-F238E27FC236}">
                  <a16:creationId xmlns:a16="http://schemas.microsoft.com/office/drawing/2014/main" id="{EA95A876-0CA2-215D-1455-9C2BE4379D41}"/>
                </a:ext>
              </a:extLst>
            </p:cNvPr>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41;p62">
              <a:extLst>
                <a:ext uri="{FF2B5EF4-FFF2-40B4-BE49-F238E27FC236}">
                  <a16:creationId xmlns:a16="http://schemas.microsoft.com/office/drawing/2014/main" id="{0C485D34-F71C-856B-7678-5EB4E49B8AFB}"/>
                </a:ext>
              </a:extLst>
            </p:cNvPr>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42;p62">
              <a:extLst>
                <a:ext uri="{FF2B5EF4-FFF2-40B4-BE49-F238E27FC236}">
                  <a16:creationId xmlns:a16="http://schemas.microsoft.com/office/drawing/2014/main" id="{1D6619E8-F46F-3E76-376D-05CBEE61987E}"/>
                </a:ext>
              </a:extLst>
            </p:cNvPr>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43;p62">
              <a:extLst>
                <a:ext uri="{FF2B5EF4-FFF2-40B4-BE49-F238E27FC236}">
                  <a16:creationId xmlns:a16="http://schemas.microsoft.com/office/drawing/2014/main" id="{7D916D05-8609-33DD-23C8-D424E54078D7}"/>
                </a:ext>
              </a:extLst>
            </p:cNvPr>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400;p34">
            <a:extLst>
              <a:ext uri="{FF2B5EF4-FFF2-40B4-BE49-F238E27FC236}">
                <a16:creationId xmlns:a16="http://schemas.microsoft.com/office/drawing/2014/main" id="{A16D6EB9-FF41-3BDF-D50C-9B74FC77A99E}"/>
              </a:ext>
            </a:extLst>
          </p:cNvPr>
          <p:cNvSpPr txBox="1">
            <a:spLocks/>
          </p:cNvSpPr>
          <p:nvPr/>
        </p:nvSpPr>
        <p:spPr>
          <a:xfrm>
            <a:off x="6482653" y="4487671"/>
            <a:ext cx="2626322" cy="4755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600"/>
              <a:buFont typeface="Baloo Thambi 2"/>
              <a:buNone/>
              <a:defRPr sz="35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2pPr>
            <a:lvl3pPr marL="1371600" marR="0" lvl="2"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3pPr>
            <a:lvl4pPr marL="1828800" marR="0" lvl="3"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4pPr>
            <a:lvl5pPr marL="2286000" marR="0" lvl="4"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5pPr>
            <a:lvl6pPr marL="2743200" marR="0" lvl="5"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6pPr>
            <a:lvl7pPr marL="3200400" marR="0" lvl="6"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7pPr>
            <a:lvl8pPr marL="3657600" marR="0" lvl="7"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8pPr>
            <a:lvl9pPr marL="4114800" marR="0" lvl="8"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9pPr>
          </a:lstStyle>
          <a:p>
            <a:pPr marL="0" indent="0"/>
            <a:r>
              <a:rPr lang="en-IN" sz="1000" dirty="0">
                <a:solidFill>
                  <a:srgbClr val="FF66CC"/>
                </a:solidFill>
              </a:rPr>
              <a:t>dhirajmahato832@gmail.com</a:t>
            </a:r>
          </a:p>
        </p:txBody>
      </p:sp>
    </p:spTree>
  </p:cSld>
  <p:clrMapOvr>
    <a:masterClrMapping/>
  </p:clrMapOvr>
</p:sld>
</file>

<file path=ppt/theme/theme1.xml><?xml version="1.0" encoding="utf-8"?>
<a:theme xmlns:a="http://schemas.openxmlformats.org/drawingml/2006/main" name="Futuristisches Portfolio by Slidesgo">
  <a:themeElements>
    <a:clrScheme name="Simple Light">
      <a:dk1>
        <a:srgbClr val="151329"/>
      </a:dk1>
      <a:lt1>
        <a:srgbClr val="FFFFFF"/>
      </a:lt1>
      <a:dk2>
        <a:srgbClr val="E500FA"/>
      </a:dk2>
      <a:lt2>
        <a:srgbClr val="5729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395</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Anaheim</vt:lpstr>
      <vt:lpstr>Baloo Thambi 2</vt:lpstr>
      <vt:lpstr>Poppins ExtraBold</vt:lpstr>
      <vt:lpstr>Poppins Thin</vt:lpstr>
      <vt:lpstr>Arial</vt:lpstr>
      <vt:lpstr>Futuristisches Portfolio by Slidesgo</vt:lpstr>
      <vt:lpstr>Sales Insights using Power BI</vt:lpstr>
      <vt:lpstr>Problem Statement</vt:lpstr>
      <vt:lpstr>Project Description</vt:lpstr>
      <vt:lpstr>Who are the End Users ?</vt:lpstr>
      <vt:lpstr>Tcechnologies used </vt:lpstr>
      <vt:lpstr>Results</vt:lpstr>
      <vt:lpstr>Power BI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Dhiraj Mahato</cp:lastModifiedBy>
  <cp:revision>4</cp:revision>
  <dcterms:modified xsi:type="dcterms:W3CDTF">2024-07-25T14:16:00Z</dcterms:modified>
</cp:coreProperties>
</file>